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4.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9.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0.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1.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theme/theme12.xml" ContentType="application/vnd.openxmlformats-officedocument.theme+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theme/theme13.xml" ContentType="application/vnd.openxmlformats-officedocument.theme+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4.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15.xml" ContentType="application/vnd.openxmlformats-officedocument.theme+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84" r:id="rId2"/>
    <p:sldMasterId id="2147483726" r:id="rId3"/>
    <p:sldMasterId id="2147483746" r:id="rId4"/>
    <p:sldMasterId id="2147483766" r:id="rId5"/>
    <p:sldMasterId id="2147483798" r:id="rId6"/>
    <p:sldMasterId id="2147483810" r:id="rId7"/>
    <p:sldMasterId id="2147483865" r:id="rId8"/>
    <p:sldMasterId id="2147483883" r:id="rId9"/>
    <p:sldMasterId id="2147483906" r:id="rId10"/>
    <p:sldMasterId id="2147483921" r:id="rId11"/>
    <p:sldMasterId id="2147483932" r:id="rId12"/>
    <p:sldMasterId id="2147483965" r:id="rId13"/>
    <p:sldMasterId id="2147483975" r:id="rId14"/>
    <p:sldMasterId id="2147484004" r:id="rId15"/>
    <p:sldMasterId id="2147484025" r:id="rId16"/>
  </p:sldMasterIdLst>
  <p:notesMasterIdLst>
    <p:notesMasterId r:id="rId62"/>
  </p:notesMasterIdLst>
  <p:sldIdLst>
    <p:sldId id="258" r:id="rId17"/>
    <p:sldId id="299" r:id="rId18"/>
    <p:sldId id="300" r:id="rId19"/>
    <p:sldId id="301" r:id="rId20"/>
    <p:sldId id="302" r:id="rId21"/>
    <p:sldId id="303" r:id="rId22"/>
    <p:sldId id="304" r:id="rId23"/>
    <p:sldId id="305" r:id="rId24"/>
    <p:sldId id="261" r:id="rId25"/>
    <p:sldId id="271" r:id="rId26"/>
    <p:sldId id="272" r:id="rId27"/>
    <p:sldId id="273" r:id="rId28"/>
    <p:sldId id="274" r:id="rId29"/>
    <p:sldId id="275" r:id="rId30"/>
    <p:sldId id="277" r:id="rId31"/>
    <p:sldId id="278" r:id="rId32"/>
    <p:sldId id="306" r:id="rId33"/>
    <p:sldId id="307" r:id="rId34"/>
    <p:sldId id="308" r:id="rId35"/>
    <p:sldId id="309" r:id="rId36"/>
    <p:sldId id="310" r:id="rId37"/>
    <p:sldId id="311" r:id="rId38"/>
    <p:sldId id="312" r:id="rId39"/>
    <p:sldId id="313" r:id="rId40"/>
    <p:sldId id="314" r:id="rId41"/>
    <p:sldId id="315" r:id="rId42"/>
    <p:sldId id="316" r:id="rId43"/>
    <p:sldId id="317" r:id="rId44"/>
    <p:sldId id="318" r:id="rId45"/>
    <p:sldId id="319" r:id="rId46"/>
    <p:sldId id="320" r:id="rId47"/>
    <p:sldId id="321" r:id="rId48"/>
    <p:sldId id="322" r:id="rId49"/>
    <p:sldId id="323" r:id="rId50"/>
    <p:sldId id="280" r:id="rId51"/>
    <p:sldId id="281" r:id="rId52"/>
    <p:sldId id="282" r:id="rId53"/>
    <p:sldId id="283" r:id="rId54"/>
    <p:sldId id="284" r:id="rId55"/>
    <p:sldId id="285" r:id="rId56"/>
    <p:sldId id="296" r:id="rId57"/>
    <p:sldId id="286" r:id="rId58"/>
    <p:sldId id="326" r:id="rId59"/>
    <p:sldId id="325" r:id="rId60"/>
    <p:sldId id="153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169" autoAdjust="0"/>
  </p:normalViewPr>
  <p:slideViewPr>
    <p:cSldViewPr snapToGrid="0">
      <p:cViewPr varScale="1">
        <p:scale>
          <a:sx n="90" d="100"/>
          <a:sy n="90" d="100"/>
        </p:scale>
        <p:origin x="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61" Type="http://schemas.openxmlformats.org/officeDocument/2006/relationships/slide" Target="slides/slide45.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microsoft.com/office/2016/11/relationships/changesInfo" Target="changesInfos/changesInfo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ill Kotlyarenko" userId="99803cc0-46bc-40b5-ac15-973d9b0bf5fb" providerId="ADAL" clId="{C876EE60-D3D1-475A-9814-3D6167D5A242}"/>
    <pc:docChg chg="custSel modMainMaster">
      <pc:chgData name="Kirill Kotlyarenko" userId="99803cc0-46bc-40b5-ac15-973d9b0bf5fb" providerId="ADAL" clId="{C876EE60-D3D1-475A-9814-3D6167D5A242}" dt="2018-06-05T20:38:21.070" v="1"/>
      <pc:docMkLst>
        <pc:docMk/>
      </pc:docMkLst>
      <pc:sldMasterChg chg="delSp">
        <pc:chgData name="Kirill Kotlyarenko" userId="99803cc0-46bc-40b5-ac15-973d9b0bf5fb" providerId="ADAL" clId="{C876EE60-D3D1-475A-9814-3D6167D5A242}" dt="2018-06-05T20:38:21.070" v="1"/>
        <pc:sldMasterMkLst>
          <pc:docMk/>
          <pc:sldMasterMk cId="244421481" sldId="2147483746"/>
        </pc:sldMasterMkLst>
        <pc:spChg chg="del">
          <ac:chgData name="Kirill Kotlyarenko" userId="99803cc0-46bc-40b5-ac15-973d9b0bf5fb" providerId="ADAL" clId="{C876EE60-D3D1-475A-9814-3D6167D5A242}" dt="2018-06-05T20:38:21.070" v="1"/>
          <ac:spMkLst>
            <pc:docMk/>
            <pc:sldMasterMk cId="244421481" sldId="2147483746"/>
            <ac:spMk id="3" creationId="{852F9F1E-E851-468B-9A52-09ADE55F2977}"/>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B5BEF-134B-4547-B403-96D829FD02BA}"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F62DC5-3F67-44D7-ABC7-EDF30D17E499}" type="slidenum">
              <a:rPr lang="en-US" smtClean="0"/>
              <a:t>‹#›</a:t>
            </a:fld>
            <a:endParaRPr lang="en-US"/>
          </a:p>
        </p:txBody>
      </p:sp>
    </p:spTree>
    <p:extLst>
      <p:ext uri="{BB962C8B-B14F-4D97-AF65-F5344CB8AC3E}">
        <p14:creationId xmlns:p14="http://schemas.microsoft.com/office/powerpoint/2010/main" val="3076862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honeregistration.microsoft.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microsoft.sharepoint.com/sites/itweb/securelogon/Pages/FAQ.aspx"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IMPORTANT NOTE: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Ready will utilize Windows 10 and the new </a:t>
            </a:r>
            <a:r>
              <a:rPr lang="en-US" sz="900" u="sng" kern="1200" dirty="0">
                <a:solidFill>
                  <a:schemeClr val="tx1"/>
                </a:solidFill>
                <a:effectLst/>
                <a:latin typeface="Segoe UI Light" pitchFamily="34" charset="0"/>
                <a:ea typeface="+mn-ea"/>
                <a:cs typeface="+mn-cs"/>
              </a:rPr>
              <a:t>PowerPoint 2016</a:t>
            </a:r>
            <a:r>
              <a:rPr lang="en-US" sz="900" kern="1200" dirty="0">
                <a:solidFill>
                  <a:schemeClr val="tx1"/>
                </a:solidFill>
                <a:effectLst/>
                <a:latin typeface="Segoe UI Light" pitchFamily="34" charset="0"/>
                <a:ea typeface="+mn-ea"/>
                <a:cs typeface="+mn-cs"/>
              </a:rPr>
              <a:t>, as well as </a:t>
            </a:r>
            <a:r>
              <a:rPr lang="en-US" sz="900" u="sng" kern="1200" dirty="0">
                <a:solidFill>
                  <a:schemeClr val="tx1"/>
                </a:solidFill>
                <a:effectLst/>
                <a:latin typeface="Segoe UI Light" pitchFamily="34" charset="0"/>
                <a:ea typeface="+mn-ea"/>
                <a:cs typeface="+mn-cs"/>
              </a:rPr>
              <a:t>PowerPoint 2013</a:t>
            </a:r>
            <a:r>
              <a:rPr lang="en-US" sz="900" kern="1200" dirty="0">
                <a:solidFill>
                  <a:schemeClr val="tx1"/>
                </a:solidFill>
                <a:effectLst/>
                <a:latin typeface="Segoe UI Light" pitchFamily="34" charset="0"/>
                <a:ea typeface="+mn-ea"/>
                <a:cs typeface="+mn-cs"/>
              </a:rPr>
              <a:t> on </a:t>
            </a:r>
            <a:r>
              <a:rPr lang="en-US" sz="900" b="1" kern="1200" dirty="0">
                <a:solidFill>
                  <a:schemeClr val="tx1"/>
                </a:solidFill>
                <a:effectLst/>
                <a:latin typeface="Segoe UI Light" pitchFamily="34" charset="0"/>
                <a:ea typeface="+mn-ea"/>
                <a:cs typeface="+mn-cs"/>
              </a:rPr>
              <a:t>all</a:t>
            </a:r>
            <a:r>
              <a:rPr lang="en-US" sz="900" kern="1200" dirty="0">
                <a:solidFill>
                  <a:schemeClr val="tx1"/>
                </a:solidFill>
                <a:effectLst/>
                <a:latin typeface="Segoe UI Light" pitchFamily="34" charset="0"/>
                <a:ea typeface="+mn-ea"/>
                <a:cs typeface="+mn-cs"/>
              </a:rPr>
              <a:t> event machines. Please build your slides utilizing the appropriate Template and utilize the version of PowerPoint that works best.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Windows 10 devices now connect remotely through VPN using the PIN with Passport for Work. Speakers needing to use VPN in a demo, will need to have registered for Phone Authentication at </a:t>
            </a:r>
            <a:r>
              <a:rPr lang="en-US" sz="900" u="sng" kern="1200" dirty="0">
                <a:solidFill>
                  <a:schemeClr val="tx1"/>
                </a:solidFill>
                <a:effectLst/>
                <a:latin typeface="Segoe UI Light" pitchFamily="34" charset="0"/>
                <a:ea typeface="+mn-ea"/>
                <a:cs typeface="+mn-cs"/>
                <a:hlinkClick r:id="rId3"/>
              </a:rPr>
              <a:t>https://phoneregistration.microsoft.com</a:t>
            </a:r>
            <a:r>
              <a:rPr lang="en-US" sz="900" kern="1200" dirty="0">
                <a:solidFill>
                  <a:schemeClr val="tx1"/>
                </a:solidFill>
                <a:effectLst/>
                <a:latin typeface="Segoe UI Light" pitchFamily="34" charset="0"/>
                <a:ea typeface="+mn-ea"/>
                <a:cs typeface="+mn-cs"/>
              </a:rPr>
              <a:t>. Additional details are also available here: </a:t>
            </a:r>
            <a:r>
              <a:rPr lang="en-US" sz="900" u="sng" kern="1200" dirty="0">
                <a:solidFill>
                  <a:schemeClr val="tx1"/>
                </a:solidFill>
                <a:effectLst/>
                <a:latin typeface="Segoe UI Light" pitchFamily="34" charset="0"/>
                <a:ea typeface="+mn-ea"/>
                <a:cs typeface="+mn-cs"/>
                <a:hlinkClick r:id="rId4"/>
              </a:rPr>
              <a:t>https://microsoft.sharepoint.com/sites/itweb/securelogon/Pages/FAQ.aspx</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0581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21:27</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341894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4E7DB0-0DD3-4EE3-9DF8-94AC5CA393B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7495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rgbClr val="505050"/>
                    </a:gs>
                    <a:gs pos="100000">
                      <a:srgbClr val="505050"/>
                    </a:gs>
                  </a:gsLst>
                  <a:lin ang="5400000" scaled="0"/>
                </a:gradFill>
              </a:rPr>
              <a:t>Metrics emitted by Azure Diagnostic Extension</a:t>
            </a:r>
          </a:p>
          <a:p>
            <a:pPr>
              <a:defRPr/>
            </a:pPr>
            <a:r>
              <a:rPr lang="en-US" dirty="0">
                <a:gradFill>
                  <a:gsLst>
                    <a:gs pos="1250">
                      <a:srgbClr val="505050"/>
                    </a:gs>
                    <a:gs pos="100000">
                      <a:srgbClr val="505050"/>
                    </a:gs>
                  </a:gsLst>
                  <a:lin ang="5400000" scaled="0"/>
                </a:gradFill>
              </a:rPr>
              <a:t>Triggers can be basic performance metrics, and also schedule based, queue length based.</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0385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 are many different ways to deploy software to VM scale sets. I won’t go into any great detail here, but just to give you a flavor</a:t>
            </a:r>
            <a:r>
              <a:rPr lang="is-IS" baseline="0" dirty="0"/>
              <a:t>…</a:t>
            </a:r>
          </a:p>
          <a:p>
            <a:pPr marL="171450" indent="-171450">
              <a:buFontTx/>
              <a:buChar char="-"/>
            </a:pPr>
            <a:r>
              <a:rPr lang="is-IS" baseline="0" dirty="0"/>
              <a:t>If you’re simply looking to deploy an existing application off-the-shelf, you can use the Azure marketplace</a:t>
            </a:r>
          </a:p>
          <a:p>
            <a:pPr marL="171450" indent="-171450">
              <a:buFontTx/>
              <a:buChar char="-"/>
            </a:pPr>
            <a:r>
              <a:rPr lang="is-IS" baseline="0" dirty="0"/>
              <a:t>Alternatively, you can use what we call a VM extension, which is a task triggered inside the VM after the base image has booted, where you can run arbitrary scripts.</a:t>
            </a:r>
          </a:p>
          <a:p>
            <a:pPr marL="171450" indent="-171450">
              <a:buFontTx/>
              <a:buChar char="-"/>
            </a:pPr>
            <a:r>
              <a:rPr lang="is-IS" baseline="0" dirty="0"/>
              <a:t>You can also deploy a custom VM image that you’ve created with a tool like Packer</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4113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503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21:27</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4300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21:27</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2364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1" dirty="0"/>
              <a:t>WHY</a:t>
            </a:r>
          </a:p>
          <a:p>
            <a:pPr marL="0" indent="0">
              <a:buFont typeface="Arial" panose="020B0604020202020204" pitchFamily="34" charset="0"/>
              <a:buNone/>
            </a:pPr>
            <a:r>
              <a:rPr lang="en-US" sz="900" b="1" dirty="0"/>
              <a:t>Unlock the benefits &amp; saving  of elasticity in the cloud </a:t>
            </a:r>
          </a:p>
          <a:p>
            <a:pPr marL="342900" indent="-342900">
              <a:buFont typeface="Arial" panose="020B0604020202020204" pitchFamily="34" charset="0"/>
              <a:buChar char="•"/>
            </a:pPr>
            <a:r>
              <a:rPr lang="en-US" sz="900" dirty="0"/>
              <a:t>Manually </a:t>
            </a:r>
            <a:r>
              <a:rPr lang="en-US" sz="900" b="1" dirty="0"/>
              <a:t>scale</a:t>
            </a:r>
            <a:r>
              <a:rPr lang="en-US" sz="900" dirty="0"/>
              <a:t> with ‘capacity’ property</a:t>
            </a:r>
          </a:p>
          <a:p>
            <a:pPr marL="342900" indent="-342900">
              <a:buFont typeface="Arial" panose="020B0604020202020204" pitchFamily="34" charset="0"/>
              <a:buChar char="•"/>
            </a:pPr>
            <a:r>
              <a:rPr lang="en-US" sz="900" b="1" dirty="0" err="1"/>
              <a:t>Autoscale</a:t>
            </a:r>
            <a:r>
              <a:rPr lang="en-US" sz="900" dirty="0"/>
              <a:t> with host metrics (MDM pipeline) or diagnostic extensions​</a:t>
            </a:r>
          </a:p>
          <a:p>
            <a:pPr marL="342900" indent="-342900">
              <a:buFont typeface="Arial" panose="020B0604020202020204" pitchFamily="34" charset="0"/>
              <a:buChar char="•"/>
            </a:pPr>
            <a:r>
              <a:rPr lang="en-US" sz="900" dirty="0"/>
              <a:t>Small buy-in: Deploy/manage sets of 0-&gt;100 identically configured VMs ​</a:t>
            </a:r>
          </a:p>
          <a:p>
            <a:pPr marL="342900" indent="-342900">
              <a:buFont typeface="Arial" panose="020B0604020202020204" pitchFamily="34" charset="0"/>
              <a:buChar char="•"/>
            </a:pPr>
            <a:r>
              <a:rPr lang="en-US" sz="900" b="1" dirty="0"/>
              <a:t>Guest OS patching</a:t>
            </a:r>
            <a:r>
              <a:rPr lang="en-US" sz="900" dirty="0"/>
              <a:t>: Safely roll out OS updates</a:t>
            </a:r>
          </a:p>
          <a:p>
            <a:pPr marL="342900" indent="-342900">
              <a:buFont typeface="Arial" panose="020B0604020202020204" pitchFamily="34" charset="0"/>
              <a:buChar char="•"/>
            </a:pPr>
            <a:r>
              <a:rPr lang="en-US" sz="900" b="1" dirty="0"/>
              <a:t>High-availability</a:t>
            </a:r>
            <a:r>
              <a:rPr lang="en-US" sz="900" dirty="0"/>
              <a:t> – implicit availability set with 5 FDs/5 UDs​ or spread VMSS across zones</a:t>
            </a:r>
            <a:endParaRPr lang="en-US" sz="800" dirty="0"/>
          </a:p>
          <a:p>
            <a:pPr marL="171450" indent="-171450">
              <a:buFontTx/>
              <a:buChar char="-"/>
            </a:pPr>
            <a:endParaRPr lang="en-US" dirty="0"/>
          </a:p>
          <a:p>
            <a:pPr marL="171450" indent="-171450">
              <a:buFontTx/>
              <a:buChar char="-"/>
            </a:pPr>
            <a:endParaRPr lang="en-US" dirty="0"/>
          </a:p>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21:27</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9560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*Public cloud only</a:t>
            </a:r>
          </a:p>
          <a:p>
            <a:pPr marL="0" indent="0">
              <a:buFont typeface="Arial" panose="020B0604020202020204" pitchFamily="34" charset="0"/>
              <a:buNone/>
            </a:pPr>
            <a:r>
              <a:rPr lang="en-US" dirty="0"/>
              <a:t>**Exclude B and promo Dv2</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130174-3A6C-4574-8ED3-F3B5568787F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2322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stop is our global WW presence</a:t>
            </a:r>
          </a:p>
          <a:p>
            <a:endParaRPr lang="en-US"/>
          </a:p>
          <a:p>
            <a:r>
              <a:rPr lang="en-US"/>
              <a:t>As you saw in Scott’s keynote Azure has 42 regions WW which is more than any other cloud provider</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These regions are actually comprised of hundreds of DCs</a:t>
            </a:r>
          </a:p>
          <a:p>
            <a:pPr lvl="0"/>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We also operate one of the most robust and reliable networks in the world with:</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over 4500 points of presence</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And more than 130 Edge sites</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1422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004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8A64CAC-25A4-4B70-9183-1BA45AF58BE7}"/>
              </a:ext>
            </a:extLst>
          </p:cNvPr>
          <p:cNvSpPr>
            <a:spLocks noGrp="1"/>
          </p:cNvSpPr>
          <p:nvPr>
            <p:ph type="body" idx="1"/>
          </p:nvPr>
        </p:nvSpPr>
        <p:spPr/>
        <p:txBody>
          <a:bodyPr/>
          <a:lstStyle/>
          <a:p>
            <a:pPr marL="0" indent="0" fontAlgn="ctr">
              <a:lnSpc>
                <a:spcPct val="100000"/>
              </a:lnSpc>
              <a:spcBef>
                <a:spcPts val="0"/>
              </a:spcBef>
              <a:buNone/>
            </a:pPr>
            <a:r>
              <a:rPr lang="en-US" sz="900" kern="800" dirty="0"/>
              <a:t>Physically separated locations within a region</a:t>
            </a:r>
          </a:p>
          <a:p>
            <a:pPr marL="174862" indent="-174862" fontAlgn="ctr">
              <a:lnSpc>
                <a:spcPct val="100000"/>
              </a:lnSpc>
              <a:spcBef>
                <a:spcPts val="0"/>
              </a:spcBef>
              <a:buFont typeface="Wingdings" panose="05000000000000000000" pitchFamily="2" charset="2"/>
              <a:buChar char="§"/>
            </a:pPr>
            <a:endParaRPr lang="en-US" sz="900" kern="800" dirty="0"/>
          </a:p>
          <a:p>
            <a:pPr marL="0" indent="0" fontAlgn="ctr">
              <a:lnSpc>
                <a:spcPct val="100000"/>
              </a:lnSpc>
              <a:spcBef>
                <a:spcPts val="0"/>
              </a:spcBef>
              <a:buNone/>
            </a:pPr>
            <a:r>
              <a:rPr lang="en-US" sz="900" kern="800" dirty="0"/>
              <a:t>Redundant power, network, and cooling</a:t>
            </a:r>
          </a:p>
          <a:p>
            <a:pPr marL="174862" indent="-174862" fontAlgn="ctr">
              <a:lnSpc>
                <a:spcPct val="100000"/>
              </a:lnSpc>
              <a:spcBef>
                <a:spcPts val="0"/>
              </a:spcBef>
              <a:buFont typeface="Wingdings" panose="05000000000000000000" pitchFamily="2" charset="2"/>
              <a:buChar char="§"/>
            </a:pPr>
            <a:endParaRPr lang="en-US" sz="900" kern="800" dirty="0"/>
          </a:p>
          <a:p>
            <a:pPr marL="0" indent="0" fontAlgn="ctr">
              <a:lnSpc>
                <a:spcPct val="100000"/>
              </a:lnSpc>
              <a:spcBef>
                <a:spcPts val="0"/>
              </a:spcBef>
              <a:buNone/>
            </a:pPr>
            <a:r>
              <a:rPr lang="en-US" sz="900" kern="800" dirty="0"/>
              <a:t>Reduce single points of failure in the platform</a:t>
            </a:r>
          </a:p>
          <a:p>
            <a:pPr marL="0" indent="0" fontAlgn="ctr">
              <a:lnSpc>
                <a:spcPct val="100000"/>
              </a:lnSpc>
              <a:spcBef>
                <a:spcPts val="0"/>
              </a:spcBef>
              <a:buNone/>
            </a:pPr>
            <a:endParaRPr lang="en-US" sz="900" kern="800" dirty="0"/>
          </a:p>
          <a:p>
            <a:pPr marL="0" indent="0" fontAlgn="ctr">
              <a:lnSpc>
                <a:spcPct val="100000"/>
              </a:lnSpc>
              <a:spcBef>
                <a:spcPts val="0"/>
              </a:spcBef>
              <a:buNone/>
            </a:pPr>
            <a:r>
              <a:rPr lang="en-US" sz="900" kern="800" dirty="0"/>
              <a:t>At GA, offer 99.99% High Availability</a:t>
            </a:r>
          </a:p>
          <a:p>
            <a:endParaRPr lang="en-US" dirty="0"/>
          </a:p>
        </p:txBody>
      </p:sp>
    </p:spTree>
    <p:extLst>
      <p:ext uri="{BB962C8B-B14F-4D97-AF65-F5344CB8AC3E}">
        <p14:creationId xmlns:p14="http://schemas.microsoft.com/office/powerpoint/2010/main" val="2394197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5299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Today you need to create a VM or to adopt a higher level orchestrator .. We decided to provide containers as top level resource in Azure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Fun fact .. Cloud shell is actually running a container instance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DEMO!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Beside Demo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You can integrate it with ARM template , use private registry, use </a:t>
            </a:r>
            <a:r>
              <a:rPr lang="en-US" sz="1100" b="0" i="0" kern="1200" dirty="0" err="1">
                <a:solidFill>
                  <a:schemeClr val="tx1"/>
                </a:solidFill>
                <a:effectLst/>
                <a:latin typeface="Segoe UI Light" pitchFamily="34" charset="0"/>
                <a:ea typeface="+mn-ea"/>
                <a:cs typeface="+mn-cs"/>
              </a:rPr>
              <a:t>keyVault</a:t>
            </a:r>
            <a:r>
              <a:rPr lang="en-US" sz="1100" b="0" i="0" kern="1200" dirty="0">
                <a:solidFill>
                  <a:schemeClr val="tx1"/>
                </a:solidFill>
                <a:effectLst/>
                <a:latin typeface="Segoe UI Light" pitchFamily="34" charset="0"/>
                <a:ea typeface="+mn-ea"/>
                <a:cs typeface="+mn-cs"/>
              </a:rPr>
              <a:t> for creds.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For additional scale, DevOps scenarios , you will need to connect this to </a:t>
            </a:r>
            <a:r>
              <a:rPr lang="en-US" sz="1100" b="0" i="0" kern="1200" dirty="0" err="1">
                <a:solidFill>
                  <a:schemeClr val="tx1"/>
                </a:solidFill>
                <a:effectLst/>
                <a:latin typeface="Segoe UI Light" pitchFamily="34" charset="0"/>
                <a:ea typeface="+mn-ea"/>
                <a:cs typeface="+mn-cs"/>
              </a:rPr>
              <a:t>kubernetis</a:t>
            </a:r>
            <a:r>
              <a:rPr lang="en-US" sz="1100" b="0" i="0" kern="1200" dirty="0">
                <a:solidFill>
                  <a:schemeClr val="tx1"/>
                </a:solidFill>
                <a:effectLst/>
                <a:latin typeface="Segoe UI Light" pitchFamily="34" charset="0"/>
                <a:ea typeface="+mn-ea"/>
                <a:cs typeface="+mn-cs"/>
              </a:rPr>
              <a:t> (or other orchestrator)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Per second billing: When creating container – initial cost , we charge on per second based on the resources (CPUs and memory)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Use cases: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Getting started</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Short lived – testing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Hybrid – you have your cluster of containers and you don’t want to scale VMs .. If you have a spike you can spin them with ACI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501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8180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8274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159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Customers asked for more of a </a:t>
            </a:r>
            <a:r>
              <a:rPr lang="en-US" sz="1100" b="1" i="0" kern="1200" dirty="0">
                <a:solidFill>
                  <a:schemeClr val="tx1"/>
                </a:solidFill>
                <a:effectLst/>
                <a:latin typeface="Segoe UI Light" pitchFamily="34" charset="0"/>
                <a:ea typeface="+mn-ea"/>
                <a:cs typeface="+mn-cs"/>
              </a:rPr>
              <a:t>managed</a:t>
            </a:r>
            <a:r>
              <a:rPr lang="en-US" sz="1100" b="0" i="0" kern="1200" dirty="0">
                <a:solidFill>
                  <a:schemeClr val="tx1"/>
                </a:solidFill>
                <a:effectLst/>
                <a:latin typeface="Segoe UI Light" pitchFamily="34" charset="0"/>
                <a:ea typeface="+mn-ea"/>
                <a:cs typeface="+mn-cs"/>
              </a:rPr>
              <a:t> service with </a:t>
            </a:r>
            <a:r>
              <a:rPr lang="en-US" sz="1100" b="0" i="0" kern="1200" dirty="0" err="1">
                <a:solidFill>
                  <a:schemeClr val="tx1"/>
                </a:solidFill>
                <a:effectLst/>
                <a:latin typeface="Segoe UI Light" pitchFamily="34" charset="0"/>
                <a:ea typeface="+mn-ea"/>
                <a:cs typeface="+mn-cs"/>
              </a:rPr>
              <a:t>kubernetis</a:t>
            </a:r>
            <a:r>
              <a:rPr lang="en-US" sz="1100" b="0" i="0" kern="1200" dirty="0">
                <a:solidFill>
                  <a:schemeClr val="tx1"/>
                </a:solidFill>
                <a:effectLst/>
                <a:latin typeface="Segoe UI Light" pitchFamily="34" charset="0"/>
                <a:ea typeface="+mn-ea"/>
                <a:cs typeface="+mn-cs"/>
              </a:rPr>
              <a:t> </a:t>
            </a:r>
          </a:p>
          <a:p>
            <a:pPr marL="228600" marR="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sz="1100" b="0" i="0" kern="1200" dirty="0">
                <a:solidFill>
                  <a:schemeClr val="tx1"/>
                </a:solidFill>
                <a:effectLst/>
                <a:latin typeface="Segoe UI Light" pitchFamily="34" charset="0"/>
                <a:ea typeface="+mn-ea"/>
                <a:cs typeface="+mn-cs"/>
              </a:rPr>
              <a:t>Easy to use : 3 commands to set a cluster</a:t>
            </a:r>
          </a:p>
          <a:p>
            <a:pPr marL="228600" marR="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sz="1100" b="0" i="0" kern="1200" dirty="0">
                <a:solidFill>
                  <a:schemeClr val="tx1"/>
                </a:solidFill>
                <a:effectLst/>
                <a:latin typeface="Segoe UI Light" pitchFamily="34" charset="0"/>
                <a:ea typeface="+mn-ea"/>
                <a:cs typeface="+mn-cs"/>
              </a:rPr>
              <a:t>Easy to manage: auto patching and scaling . Self healing for control plane </a:t>
            </a:r>
          </a:p>
          <a:p>
            <a:pPr marL="228600" marR="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r>
              <a:rPr lang="en-US" sz="1100" b="0" i="0" kern="1200" dirty="0">
                <a:solidFill>
                  <a:schemeClr val="tx1"/>
                </a:solidFill>
                <a:effectLst/>
                <a:latin typeface="Segoe UI Light" pitchFamily="34" charset="0"/>
                <a:ea typeface="+mn-ea"/>
                <a:cs typeface="+mn-cs"/>
              </a:rPr>
              <a:t>100% open source </a:t>
            </a:r>
          </a:p>
          <a:p>
            <a:pPr marL="228600" marR="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eriod"/>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AKS is free : the control plane is for free . You pay just for the compute node that your code actually require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Default agent pool is of 3 .. You can run 1 to 100s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9297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2190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3965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042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07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37443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801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462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CNCF - Cloud Native Computing Foundation  : with AWS, </a:t>
            </a:r>
            <a:r>
              <a:rPr lang="en-US" dirty="0" err="1"/>
              <a:t>Messisphere</a:t>
            </a:r>
            <a:r>
              <a:rPr lang="en-US" dirty="0"/>
              <a:t>, Google, Docker, SAP, RedHat. </a:t>
            </a:r>
            <a:r>
              <a:rPr lang="en-US" dirty="0" err="1"/>
              <a:t>Sansung,Cisco</a:t>
            </a:r>
            <a:r>
              <a:rPr lang="en-US" dirty="0"/>
              <a:t>, Oracle, IBM, Docker and more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D7A1D9-4AEF-46F6-9EBD-3D4385FD15B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9240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3B0CF2-7F87-4E02-A248-870047730F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1389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21:27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4767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i="0" baseline="0"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5614154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2100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Tech Summit FY17</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9971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$15b investment – more</a:t>
            </a:r>
            <a:r>
              <a:rPr lang="en-US" baseline="0" dirty="0"/>
              <a:t> than Amazon and Google combined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 We have 40 Azure regions worldwide today, representing over $15B in investments setting up infrastructure across the globe * That’s 2X the number of regions AWS has. This means you have more choice for where you deploy your applications for lowest latency to your own datacenters or customers </a:t>
            </a:r>
          </a:p>
          <a:p>
            <a:endParaRPr lang="en-US" baseline="0" dirty="0"/>
          </a:p>
          <a:p>
            <a:endParaRPr lang="en-US" baseline="0" dirty="0"/>
          </a:p>
          <a:p>
            <a:r>
              <a:rPr lang="en-US" b="1" dirty="0"/>
              <a:t>What is value of Infra</a:t>
            </a:r>
          </a:p>
          <a:p>
            <a:endParaRPr lang="en-US" b="1" dirty="0"/>
          </a:p>
          <a:p>
            <a:r>
              <a:rPr lang="en-US" b="1" dirty="0"/>
              <a:t>Global Scale</a:t>
            </a:r>
          </a:p>
          <a:p>
            <a:r>
              <a:rPr lang="en-US" dirty="0"/>
              <a:t>Azure operates</a:t>
            </a:r>
            <a:r>
              <a:rPr lang="en-US" baseline="0" dirty="0"/>
              <a:t> at global scale. </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Global scale is about enabling you to reach way beyond your datacenter or even the region where you operate in. It’s about providing your (and your customers) applications global scale. And it’s about providing you as much compute performance as necessary to scale out or scale up your applications. </a:t>
            </a:r>
            <a:endParaRPr lang="en-US" baseline="0" dirty="0"/>
          </a:p>
          <a:p>
            <a:endParaRPr lang="en-US" baseline="0" dirty="0"/>
          </a:p>
          <a:p>
            <a:pPr lvl="0"/>
            <a:r>
              <a:rPr lang="en-US" sz="1200" kern="1200" dirty="0">
                <a:solidFill>
                  <a:schemeClr val="tx1"/>
                </a:solidFill>
                <a:effectLst/>
                <a:latin typeface="Segoe UI Light" pitchFamily="34" charset="0"/>
                <a:ea typeface="+mn-ea"/>
                <a:cs typeface="+mn-cs"/>
              </a:rPr>
              <a:t>At the core of Azure is its global infrastructure that spans 34 regions worldwide, 30 that are operational. Designed to address the </a:t>
            </a:r>
            <a:r>
              <a:rPr lang="en-US" b="1" dirty="0">
                <a:effectLst/>
              </a:rPr>
              <a:t>data privacy, sovereignty and compliance needs</a:t>
            </a:r>
            <a:r>
              <a:rPr lang="en-US" b="0" baseline="0" dirty="0">
                <a:effectLst/>
              </a:rPr>
              <a:t> of our customers and partners around the globe.</a:t>
            </a:r>
            <a:endParaRPr lang="en-US" sz="1200" kern="1200" dirty="0">
              <a:solidFill>
                <a:schemeClr val="tx1"/>
              </a:solidFill>
              <a:effectLst/>
              <a:latin typeface="Segoe UI Light" pitchFamily="34" charset="0"/>
              <a:ea typeface="+mn-ea"/>
              <a:cs typeface="+mn-cs"/>
            </a:endParaRPr>
          </a:p>
          <a:p>
            <a:pPr lvl="0"/>
            <a:endParaRPr lang="en-US" sz="1200" kern="1200" dirty="0">
              <a:solidFill>
                <a:schemeClr val="tx1"/>
              </a:solidFill>
              <a:effectLst/>
              <a:latin typeface="Segoe UI Light" pitchFamily="34" charset="0"/>
              <a:ea typeface="+mn-ea"/>
              <a:cs typeface="+mn-cs"/>
            </a:endParaRPr>
          </a:p>
          <a:p>
            <a:pPr lvl="0"/>
            <a:r>
              <a:rPr lang="en-US" sz="1200" kern="1200" dirty="0">
                <a:solidFill>
                  <a:schemeClr val="tx1"/>
                </a:solidFill>
                <a:effectLst/>
                <a:latin typeface="Segoe UI Light" pitchFamily="34" charset="0"/>
                <a:ea typeface="+mn-ea"/>
                <a:cs typeface="+mn-cs"/>
              </a:rPr>
              <a:t>We have the largest footprint of any cloud provider</a:t>
            </a:r>
            <a:r>
              <a:rPr lang="en-US" baseline="0" dirty="0"/>
              <a:t>—more countries and regions than Amazon Web Services and Google Cloud combined. </a:t>
            </a:r>
          </a:p>
          <a:p>
            <a:pPr lvl="0"/>
            <a:endParaRPr lang="en-US" sz="12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Azure is also the first multinational cloud provider in mainland China. Only multinational cloud vendor with a license to operate in China.</a:t>
            </a:r>
          </a:p>
          <a:p>
            <a:pPr lvl="0"/>
            <a:endParaRPr lang="en-US" sz="1200" kern="1200" dirty="0">
              <a:solidFill>
                <a:schemeClr val="tx1"/>
              </a:solidFill>
              <a:effectLst/>
              <a:latin typeface="Segoe UI Light" pitchFamily="34" charset="0"/>
              <a:ea typeface="+mn-ea"/>
              <a:cs typeface="+mn-cs"/>
            </a:endParaRPr>
          </a:p>
          <a:p>
            <a:pPr lvl="0"/>
            <a:r>
              <a:rPr lang="en-US" sz="1200" kern="1200" dirty="0">
                <a:solidFill>
                  <a:schemeClr val="tx1"/>
                </a:solidFill>
                <a:effectLst/>
                <a:latin typeface="Segoe UI Light" pitchFamily="34" charset="0"/>
                <a:ea typeface="+mn-ea"/>
                <a:cs typeface="+mn-cs"/>
              </a:rPr>
              <a:t>You</a:t>
            </a:r>
            <a:r>
              <a:rPr lang="en-US" sz="1200" kern="1200" baseline="0" dirty="0">
                <a:solidFill>
                  <a:schemeClr val="tx1"/>
                </a:solidFill>
                <a:effectLst/>
                <a:latin typeface="Segoe UI Light" pitchFamily="34" charset="0"/>
                <a:ea typeface="+mn-ea"/>
                <a:cs typeface="+mn-cs"/>
              </a:rPr>
              <a:t> may have</a:t>
            </a:r>
            <a:r>
              <a:rPr lang="en-US" sz="1200" kern="1200" dirty="0">
                <a:solidFill>
                  <a:schemeClr val="tx1"/>
                </a:solidFill>
                <a:effectLst/>
                <a:latin typeface="Segoe UI Light" pitchFamily="34" charset="0"/>
                <a:ea typeface="+mn-ea"/>
                <a:cs typeface="+mn-cs"/>
              </a:rPr>
              <a:t> heard that</a:t>
            </a:r>
            <a:r>
              <a:rPr lang="en-US" sz="1200" kern="1200" baseline="0" dirty="0">
                <a:solidFill>
                  <a:schemeClr val="tx1"/>
                </a:solidFill>
                <a:effectLst/>
                <a:latin typeface="Segoe UI Light" pitchFamily="34" charset="0"/>
                <a:ea typeface="+mn-ea"/>
                <a:cs typeface="+mn-cs"/>
              </a:rPr>
              <a:t> we just </a:t>
            </a:r>
            <a:r>
              <a:rPr lang="en-US" sz="1200" kern="1200" dirty="0">
                <a:solidFill>
                  <a:schemeClr val="tx1"/>
                </a:solidFill>
                <a:effectLst/>
                <a:latin typeface="Segoe UI Light" pitchFamily="34" charset="0"/>
                <a:ea typeface="+mn-ea"/>
                <a:cs typeface="+mn-cs"/>
              </a:rPr>
              <a:t>announce 2 new regions in the US and South Africa recently.</a:t>
            </a:r>
          </a:p>
          <a:p>
            <a:pPr lvl="0"/>
            <a:endParaRPr lang="en-US" sz="12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Azure runs on a worldwide network of Microsoft-managed datacenters across 34 regions—more countries and regions than Amazon Web Services and Google Cloud combined. This fast-growing global footprint gives you lots of options for running applications and ensuring great customer performance. Azure is also the first multinational cloud provider in mainland China.</a:t>
            </a:r>
          </a:p>
          <a:p>
            <a:endParaRPr lang="en-US" baseline="0"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21:27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5950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25165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stop is our global WW presence</a:t>
            </a:r>
          </a:p>
          <a:p>
            <a:endParaRPr lang="en-US"/>
          </a:p>
          <a:p>
            <a:r>
              <a:rPr lang="en-US"/>
              <a:t>As you saw in Scott’s keynote Azure has 42 regions WW which is more than any other cloud provider</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These regions are actually comprised of hundreds of DCs</a:t>
            </a:r>
          </a:p>
          <a:p>
            <a:pPr lvl="0"/>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We also operate one of the most robust and reliable networks in the world with:</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over 4500 points of presence</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And more than 130 Edge sites</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39715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5314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9038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90184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21:27</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914394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sz="900" b="1" dirty="0">
                <a:latin typeface="Segoe UI Light" pitchFamily="34" charset="0"/>
              </a:rPr>
              <a:t>JB-Updates – 1/26/2018:  </a:t>
            </a:r>
          </a:p>
          <a:p>
            <a:br>
              <a:rPr lang="en-US" sz="900" dirty="0">
                <a:latin typeface="Segoe UI Light" pitchFamily="34" charset="0"/>
              </a:rPr>
            </a:br>
            <a:r>
              <a:rPr lang="en-US" sz="900" dirty="0">
                <a:latin typeface="Segoe UI Light" pitchFamily="34" charset="0"/>
              </a:rPr>
              <a:t>Add Lv2 (Coming soon) to storage, new AMD </a:t>
            </a:r>
            <a:r>
              <a:rPr lang="en-US" sz="900" dirty="0" err="1">
                <a:latin typeface="Segoe UI Light" pitchFamily="34" charset="0"/>
              </a:rPr>
              <a:t>Epyc</a:t>
            </a:r>
            <a:r>
              <a:rPr lang="en-US" sz="900" dirty="0">
                <a:latin typeface="Segoe UI Light" pitchFamily="34" charset="0"/>
              </a:rPr>
              <a:t> processor adding - done</a:t>
            </a:r>
          </a:p>
          <a:p>
            <a:endParaRPr lang="en-US" sz="900" dirty="0">
              <a:latin typeface="Segoe UI Light" pitchFamily="34" charset="0"/>
            </a:endParaRPr>
          </a:p>
          <a:p>
            <a:endParaRPr lang="en-US" sz="900" dirty="0">
              <a:latin typeface="Segoe UI Light" pitchFamily="34" charset="0"/>
            </a:endParaRPr>
          </a:p>
          <a:p>
            <a:r>
              <a:rPr lang="en-US" sz="900" dirty="0">
                <a:latin typeface="Segoe UI Light" pitchFamily="34" charset="0"/>
              </a:rPr>
              <a:t>B-series: </a:t>
            </a:r>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sz="9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Build credits on your vCPU usage </a:t>
            </a:r>
            <a:endParaRPr lang="en-US" sz="900" dirty="0">
              <a:latin typeface="Segoe UI Light" pitchFamily="34" charset="0"/>
            </a:endParaRPr>
          </a:p>
          <a:p>
            <a:r>
              <a:rPr lang="en-US" sz="900" dirty="0">
                <a:latin typeface="Segoe UI Light" pitchFamily="34" charset="0"/>
              </a:rPr>
              <a:t>Web servers, small DBs, and dev/test</a:t>
            </a:r>
          </a:p>
          <a:p>
            <a:endParaRPr lang="en-US" sz="900" dirty="0">
              <a:latin typeface="Segoe UI Light" pitchFamily="34" charset="0"/>
            </a:endParaRPr>
          </a:p>
          <a:p>
            <a:r>
              <a:rPr lang="en-US" sz="900" dirty="0">
                <a:latin typeface="Segoe UI Light" pitchFamily="34" charset="0"/>
              </a:rPr>
              <a:t>Dv3</a:t>
            </a:r>
          </a:p>
          <a:p>
            <a:r>
              <a:rPr lang="en-US" sz="900" dirty="0">
                <a:latin typeface="Segoe UI Light" pitchFamily="34" charset="0"/>
              </a:rPr>
              <a:t>Hyper-Threaded CPUs unlock full potential of latest processors</a:t>
            </a:r>
          </a:p>
          <a:p>
            <a:r>
              <a:rPr lang="en-US" sz="900" dirty="0">
                <a:latin typeface="Segoe UI Light" pitchFamily="34" charset="0"/>
              </a:rPr>
              <a:t>First wave for Nested virtualization and Hyper-V containers</a:t>
            </a:r>
          </a:p>
          <a:p>
            <a:r>
              <a:rPr lang="en-US" sz="900" dirty="0">
                <a:latin typeface="Segoe UI Light" pitchFamily="34" charset="0"/>
              </a:rPr>
              <a:t> </a:t>
            </a:r>
          </a:p>
          <a:p>
            <a:r>
              <a:rPr lang="en-US" sz="900" dirty="0">
                <a:latin typeface="Segoe UI Light" pitchFamily="34" charset="0"/>
              </a:rPr>
              <a:t>Fv2:</a:t>
            </a:r>
          </a:p>
          <a:p>
            <a:r>
              <a:rPr lang="en-US" sz="900" dirty="0">
                <a:latin typeface="Segoe UI Light" pitchFamily="34" charset="0"/>
              </a:rPr>
              <a:t>For HPC scenarios: Scientific modeling, cluster computing, gaming and analytics</a:t>
            </a:r>
          </a:p>
          <a:p>
            <a:r>
              <a:rPr lang="en-US" sz="900" dirty="0">
                <a:latin typeface="Segoe UI Light" pitchFamily="34" charset="0"/>
              </a:rPr>
              <a:t>Coming by end of 2017 </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6/5/2018 21:27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5735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defTabSz="931774">
              <a:defRPr/>
            </a:pPr>
            <a:r>
              <a:rPr lang="en-US" sz="900" b="1" dirty="0">
                <a:latin typeface="Segoe UI Light" pitchFamily="34" charset="0"/>
              </a:rPr>
              <a:t>JB-Updates – 1/26/2018:  </a:t>
            </a:r>
          </a:p>
          <a:p>
            <a:pPr lvl="0"/>
            <a:r>
              <a:rPr lang="en-US" sz="900" dirty="0">
                <a:latin typeface="Segoe UI Light" pitchFamily="34" charset="0"/>
              </a:rPr>
              <a:t>Graphics: </a:t>
            </a:r>
          </a:p>
          <a:p>
            <a:pPr lvl="0"/>
            <a:r>
              <a:rPr lang="en-US" sz="900" dirty="0">
                <a:latin typeface="Segoe UI Light" pitchFamily="34" charset="0"/>
              </a:rPr>
              <a:t>NDv2 (Coming soon) V100 SXM</a:t>
            </a:r>
          </a:p>
          <a:p>
            <a:pPr lvl="0"/>
            <a:r>
              <a:rPr lang="en-US" sz="900" dirty="0">
                <a:latin typeface="Segoe UI Light" pitchFamily="34" charset="0"/>
              </a:rPr>
              <a:t>NCv3 (Preview),  V100 PCIe</a:t>
            </a:r>
          </a:p>
          <a:p>
            <a:pPr lvl="0"/>
            <a:r>
              <a:rPr lang="en-US" sz="900" dirty="0">
                <a:latin typeface="Segoe UI Light" pitchFamily="34" charset="0"/>
              </a:rPr>
              <a:t>NVv2 (Coming soon) M60</a:t>
            </a:r>
          </a:p>
          <a:p>
            <a:pPr lvl="0"/>
            <a:endParaRPr lang="en-US" sz="900" dirty="0">
              <a:latin typeface="Segoe UI Light" pitchFamily="34" charset="0"/>
            </a:endParaRPr>
          </a:p>
          <a:p>
            <a:pPr lvl="0"/>
            <a:r>
              <a:rPr lang="en-US" sz="900" dirty="0">
                <a:latin typeface="Segoe UI Light" pitchFamily="34" charset="0"/>
              </a:rPr>
              <a:t>High Performance: </a:t>
            </a:r>
          </a:p>
          <a:p>
            <a:pPr lvl="0"/>
            <a:r>
              <a:rPr lang="en-US" sz="900" dirty="0">
                <a:latin typeface="Segoe UI Light" pitchFamily="34" charset="0"/>
              </a:rPr>
              <a:t>Hv2 (Coming soon) Skylake processor</a:t>
            </a:r>
            <a:endParaRPr lang="en-US" sz="900" u="sng" dirty="0">
              <a:latin typeface="Segoe UI Light" pitchFamily="34" charset="0"/>
            </a:endParaRPr>
          </a:p>
          <a:p>
            <a:endParaRPr lang="en-US" sz="900" u="sng" dirty="0">
              <a:latin typeface="Segoe UI Light" pitchFamily="34" charset="0"/>
            </a:endParaRPr>
          </a:p>
          <a:p>
            <a:endParaRPr lang="en-US" sz="900" u="sng" dirty="0">
              <a:latin typeface="Segoe UI Light" pitchFamily="34" charset="0"/>
            </a:endParaRPr>
          </a:p>
          <a:p>
            <a:endParaRPr lang="en-US" sz="900" u="sng" dirty="0">
              <a:latin typeface="Segoe UI Light" pitchFamily="34" charset="0"/>
            </a:endParaRPr>
          </a:p>
          <a:p>
            <a:endParaRPr lang="en-US" sz="900" u="sng" dirty="0">
              <a:latin typeface="Segoe UI Light" pitchFamily="34" charset="0"/>
            </a:endParaRPr>
          </a:p>
          <a:p>
            <a:r>
              <a:rPr lang="en-US" sz="900" u="sng" dirty="0">
                <a:latin typeface="Segoe UI Light" pitchFamily="34" charset="0"/>
              </a:rPr>
              <a:t>Memory </a:t>
            </a:r>
            <a:r>
              <a:rPr lang="en-US" sz="900" u="sng" dirty="0" err="1">
                <a:latin typeface="Segoe UI Light" pitchFamily="34" charset="0"/>
              </a:rPr>
              <a:t>Optmized</a:t>
            </a:r>
            <a:r>
              <a:rPr lang="en-US" sz="900" u="sng" dirty="0">
                <a:latin typeface="Segoe UI Light" pitchFamily="34" charset="0"/>
              </a:rPr>
              <a:t>:</a:t>
            </a:r>
          </a:p>
          <a:p>
            <a:r>
              <a:rPr lang="en-US" sz="900" dirty="0">
                <a:latin typeface="Segoe UI Light" pitchFamily="34" charset="0"/>
              </a:rPr>
              <a:t>Ev3</a:t>
            </a:r>
          </a:p>
          <a:p>
            <a:r>
              <a:rPr lang="en-US" sz="900" dirty="0">
                <a:latin typeface="Segoe UI Light" pitchFamily="34" charset="0"/>
              </a:rPr>
              <a:t>Hyper-Threaded CPUs unlocking full potential of latest processors</a:t>
            </a:r>
          </a:p>
          <a:p>
            <a:r>
              <a:rPr lang="en-US" sz="900" dirty="0">
                <a:latin typeface="Segoe UI Light" pitchFamily="34" charset="0"/>
              </a:rPr>
              <a:t>Great for nested virtualization and Hyper-V containers</a:t>
            </a:r>
          </a:p>
          <a:p>
            <a:endParaRPr lang="en-US" sz="900" dirty="0">
              <a:latin typeface="Segoe UI Light" pitchFamily="34" charset="0"/>
            </a:endParaRPr>
          </a:p>
          <a:p>
            <a:r>
              <a:rPr lang="en-US" sz="900" dirty="0">
                <a:latin typeface="Segoe UI Light" pitchFamily="34" charset="0"/>
              </a:rPr>
              <a:t>M-series:</a:t>
            </a:r>
          </a:p>
          <a:p>
            <a:r>
              <a:rPr lang="en-US" sz="900" dirty="0">
                <a:latin typeface="Segoe UI Light" pitchFamily="34" charset="0"/>
              </a:rPr>
              <a:t>For large in-memory workloads like SAP HANA</a:t>
            </a:r>
          </a:p>
          <a:p>
            <a:r>
              <a:rPr lang="en-US" sz="900" dirty="0">
                <a:latin typeface="Segoe UI Light" pitchFamily="34" charset="0"/>
              </a:rPr>
              <a:t> </a:t>
            </a:r>
          </a:p>
          <a:p>
            <a:r>
              <a:rPr lang="en-US" sz="900" u="sng" dirty="0">
                <a:latin typeface="Segoe UI Light" pitchFamily="34" charset="0"/>
              </a:rPr>
              <a:t>Graphics Intensive:</a:t>
            </a:r>
          </a:p>
          <a:p>
            <a:r>
              <a:rPr lang="en-US" sz="900" dirty="0">
                <a:latin typeface="Segoe UI Light" pitchFamily="34" charset="0"/>
              </a:rPr>
              <a:t>Ncv2:</a:t>
            </a:r>
          </a:p>
          <a:p>
            <a:r>
              <a:rPr lang="en-US" sz="900" dirty="0">
                <a:latin typeface="Segoe UI Light" pitchFamily="34" charset="0"/>
              </a:rPr>
              <a:t>For High performance scenarios</a:t>
            </a:r>
          </a:p>
          <a:p>
            <a:r>
              <a:rPr lang="en-US" sz="900" dirty="0">
                <a:latin typeface="Segoe UI Light" pitchFamily="34" charset="0"/>
              </a:rPr>
              <a:t> </a:t>
            </a:r>
          </a:p>
          <a:p>
            <a:r>
              <a:rPr lang="en-US" sz="900" dirty="0">
                <a:latin typeface="Segoe UI Light" pitchFamily="34" charset="0"/>
              </a:rPr>
              <a:t>ND:</a:t>
            </a:r>
          </a:p>
          <a:p>
            <a:r>
              <a:rPr lang="en-US" sz="900" dirty="0">
                <a:latin typeface="Segoe UI Light" pitchFamily="34" charset="0"/>
              </a:rPr>
              <a:t>P40 is fastest GPU and ideal for machine learning scenarios</a:t>
            </a:r>
          </a:p>
          <a:p>
            <a:r>
              <a:rPr lang="en-US" sz="900" dirty="0">
                <a:latin typeface="Segoe UI Light" pitchFamily="34" charset="0"/>
              </a:rPr>
              <a:t>Offering 21x Inference throughput gain vs. K80</a:t>
            </a:r>
          </a:p>
          <a:p>
            <a:endParaRPr lang="en-US" sz="900" dirty="0">
              <a:latin typeface="Segoe UI Light" pitchFamily="34" charset="0"/>
            </a:endParaRPr>
          </a:p>
          <a:p>
            <a:r>
              <a:rPr lang="en-US" sz="900" dirty="0">
                <a:latin typeface="Segoe UI Light" pitchFamily="34" charset="0"/>
              </a:rPr>
              <a:t>Azure is the only cloud delivering P40’s and P100’s</a:t>
            </a:r>
          </a:p>
          <a:p>
            <a:endParaRPr lang="en-US" sz="900" dirty="0">
              <a:latin typeface="Segoe UI Light" pitchFamily="34" charset="0"/>
            </a:endParaRPr>
          </a:p>
          <a:p>
            <a:pPr lvl="0"/>
            <a:r>
              <a:rPr lang="en-US" sz="900" dirty="0">
                <a:latin typeface="Segoe UI Light" pitchFamily="34" charset="0"/>
              </a:rPr>
              <a:t>We continue to nearly double our VM sizes every year and we are committed to continual evolution of our fleet as hardware advances</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6/5/2018 21:27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178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092732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129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jpg"/><Relationship Id="rId1" Type="http://schemas.openxmlformats.org/officeDocument/2006/relationships/slideMaster" Target="../slideMasters/slideMaster5.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xml"/></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2.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Master" Target="../slideMasters/slideMaster12.xml"/><Relationship Id="rId4" Type="http://schemas.openxmlformats.org/officeDocument/2006/relationships/image" Target="../media/image30.emf"/></Relationships>
</file>

<file path=ppt/slideLayouts/_rels/slideLayout2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Master" Target="../slideMasters/slideMaster12.xml"/><Relationship Id="rId4" Type="http://schemas.openxmlformats.org/officeDocument/2006/relationships/image" Target="../media/image30.emf"/></Relationships>
</file>

<file path=ppt/slideLayouts/_rels/slideLayout2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Master" Target="../slideMasters/slideMaster12.xml"/><Relationship Id="rId4" Type="http://schemas.openxmlformats.org/officeDocument/2006/relationships/image" Target="../media/image30.emf"/></Relationships>
</file>

<file path=ppt/slideLayouts/_rels/slideLayout2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Master" Target="../slideMasters/slideMaster12.xml"/><Relationship Id="rId5" Type="http://schemas.openxmlformats.org/officeDocument/2006/relationships/image" Target="../media/image30.emf"/><Relationship Id="rId4" Type="http://schemas.openxmlformats.org/officeDocument/2006/relationships/image" Target="../media/image51.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52.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Master" Target="../slideMasters/slideMaster13.xml"/><Relationship Id="rId5" Type="http://schemas.openxmlformats.org/officeDocument/2006/relationships/image" Target="../media/image62.png"/><Relationship Id="rId4" Type="http://schemas.openxmlformats.org/officeDocument/2006/relationships/image" Target="../media/image61.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jpe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Master" Target="../slideMasters/slideMaster1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801470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97408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03853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453367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dirty="0"/>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17" name="Picture 16"/>
          <p:cNvPicPr>
            <a:picLocks noChangeAspect="1"/>
          </p:cNvPicPr>
          <p:nvPr userDrawn="1"/>
        </p:nvPicPr>
        <p:blipFill>
          <a:blip r:embed="rId4"/>
          <a:stretch>
            <a:fillRect/>
          </a:stretch>
        </p:blipFill>
        <p:spPr>
          <a:xfrm>
            <a:off x="-1701838" y="1466104"/>
            <a:ext cx="1223246" cy="3016524"/>
          </a:xfrm>
          <a:prstGeom prst="rect">
            <a:avLst/>
          </a:prstGeom>
        </p:spPr>
      </p:pic>
    </p:spTree>
    <p:extLst>
      <p:ext uri="{BB962C8B-B14F-4D97-AF65-F5344CB8AC3E}">
        <p14:creationId xmlns:p14="http://schemas.microsoft.com/office/powerpoint/2010/main" val="362336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4278367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7" y="0"/>
            <a:ext cx="6856851" cy="6857999"/>
          </a:xfrm>
          <a:prstGeom prst="rect">
            <a:avLst/>
          </a:prstGeom>
        </p:spPr>
      </p:pic>
    </p:spTree>
    <p:extLst>
      <p:ext uri="{BB962C8B-B14F-4D97-AF65-F5344CB8AC3E}">
        <p14:creationId xmlns:p14="http://schemas.microsoft.com/office/powerpoint/2010/main" val="3337943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34066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268490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26512275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21684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endParaRPr lang="en-US" dirty="0"/>
          </a:p>
        </p:txBody>
      </p:sp>
    </p:spTree>
    <p:extLst>
      <p:ext uri="{BB962C8B-B14F-4D97-AF65-F5344CB8AC3E}">
        <p14:creationId xmlns:p14="http://schemas.microsoft.com/office/powerpoint/2010/main" val="427099096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8059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11898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87606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773619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5965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3397034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6312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895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67183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53860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900993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93442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9731414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895176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2218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644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165051945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3"/>
            <a:ext cx="11151917" cy="2089311"/>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23" indent="0">
              <a:buNone/>
              <a:defRPr sz="2000">
                <a:gradFill>
                  <a:gsLst>
                    <a:gs pos="100000">
                      <a:schemeClr val="bg2"/>
                    </a:gs>
                    <a:gs pos="0">
                      <a:schemeClr val="bg2"/>
                    </a:gs>
                  </a:gsLst>
                  <a:lin ang="5400000" scaled="0"/>
                </a:gradFill>
              </a:defRPr>
            </a:lvl3pPr>
            <a:lvl4pPr marL="457101" indent="0">
              <a:buNone/>
              <a:defRPr sz="2000">
                <a:gradFill>
                  <a:gsLst>
                    <a:gs pos="100000">
                      <a:schemeClr val="bg2"/>
                    </a:gs>
                    <a:gs pos="0">
                      <a:schemeClr val="bg2"/>
                    </a:gs>
                  </a:gsLst>
                  <a:lin ang="5400000" scaled="0"/>
                </a:gradFill>
              </a:defRPr>
            </a:lvl4pPr>
            <a:lvl5pPr marL="693587"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162"/>
            <a:fld id="{727B4C2D-45E2-4621-8491-2995EB46A674}" type="slidenum">
              <a:rPr lang="en-US" smtClean="0">
                <a:gradFill>
                  <a:gsLst>
                    <a:gs pos="100000">
                      <a:srgbClr val="797A7D"/>
                    </a:gs>
                    <a:gs pos="0">
                      <a:srgbClr val="797A7D"/>
                    </a:gs>
                  </a:gsLst>
                  <a:lin ang="5400000" scaled="0"/>
                </a:gradFill>
              </a:rPr>
              <a:pPr defTabSz="91416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0" y="6492544"/>
            <a:ext cx="12192000" cy="167418"/>
          </a:xfrm>
          <a:prstGeom prst="rect">
            <a:avLst/>
          </a:prstGeom>
          <a:noFill/>
        </p:spPr>
        <p:txBody>
          <a:bodyPr wrap="square" lIns="0" tIns="0" rIns="0" bIns="0" rtlCol="0">
            <a:spAutoFit/>
          </a:bodyPr>
          <a:lstStyle/>
          <a:p>
            <a:pPr algn="ctr" defTabSz="914162"/>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366354770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330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63143"/>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784709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317461"/>
          </a:xfrm>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5538555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D83B01"/>
                </a:solidFill>
                <a:latin typeface="+mj-lt"/>
              </a:defRPr>
            </a:lvl1pPr>
          </a:lstStyle>
          <a:p>
            <a:pPr lvl="0"/>
            <a:r>
              <a:rPr lang="en-US"/>
              <a:t>Title</a:t>
            </a:r>
          </a:p>
        </p:txBody>
      </p:sp>
    </p:spTree>
    <p:extLst>
      <p:ext uri="{BB962C8B-B14F-4D97-AF65-F5344CB8AC3E}">
        <p14:creationId xmlns:p14="http://schemas.microsoft.com/office/powerpoint/2010/main" val="301908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7274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6"/>
            <a:ext cx="6274973" cy="2075920"/>
          </a:xfrm>
        </p:spPr>
        <p:txBody>
          <a:bodyPr wrap="square">
            <a:spAutoFit/>
          </a:bodyPr>
          <a:lstStyle>
            <a:lvl1pPr marL="392019" indent="-392019">
              <a:spcBef>
                <a:spcPts val="1200"/>
              </a:spcBef>
              <a:buClr>
                <a:srgbClr val="92D050"/>
              </a:buClr>
              <a:buSzPct val="100000"/>
              <a:buFont typeface="Wingdings" panose="05000000000000000000" pitchFamily="2" charset="2"/>
              <a:buChar char="ü"/>
              <a:defRPr sz="3135">
                <a:gradFill>
                  <a:gsLst>
                    <a:gs pos="82500">
                      <a:schemeClr val="tx1"/>
                    </a:gs>
                    <a:gs pos="43000">
                      <a:schemeClr val="tx1"/>
                    </a:gs>
                  </a:gsLst>
                  <a:lin ang="5400000" scaled="0"/>
                </a:gradFill>
              </a:defRPr>
            </a:lvl1pPr>
            <a:lvl2pPr marL="672032" indent="-280013">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477" indent="267569">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044" indent="22401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055" indent="-22401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9"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65">
              <a:solidFill>
                <a:srgbClr val="FFFFFF"/>
              </a:solidFill>
            </a:endParaRPr>
          </a:p>
        </p:txBody>
      </p:sp>
      <p:sp>
        <p:nvSpPr>
          <p:cNvPr id="8" name="Freeform 99"/>
          <p:cNvSpPr>
            <a:spLocks noChangeAspect="1"/>
          </p:cNvSpPr>
          <p:nvPr userDrawn="1"/>
        </p:nvSpPr>
        <p:spPr bwMode="black">
          <a:xfrm>
            <a:off x="474670" y="5491049"/>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58" tIns="34280" rIns="68558" bIns="34280"/>
          <a:lstStyle/>
          <a:p>
            <a:pPr>
              <a:defRPr/>
            </a:pPr>
            <a:endParaRPr lang="en-US" sz="1321">
              <a:solidFill>
                <a:srgbClr val="000000"/>
              </a:solidFill>
            </a:endParaRPr>
          </a:p>
        </p:txBody>
      </p:sp>
      <p:grpSp>
        <p:nvGrpSpPr>
          <p:cNvPr id="9" name="Group 8"/>
          <p:cNvGrpSpPr>
            <a:grpSpLocks/>
          </p:cNvGrpSpPr>
          <p:nvPr userDrawn="1"/>
        </p:nvGrpSpPr>
        <p:grpSpPr bwMode="auto">
          <a:xfrm flipH="1">
            <a:off x="7082693"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5"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016"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180843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89294335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331351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48212" y="6001918"/>
            <a:ext cx="1792850"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302" y="2084187"/>
            <a:ext cx="8964185" cy="1793090"/>
          </a:xfrm>
          <a:noFill/>
        </p:spPr>
        <p:txBody>
          <a:bodyPr anchorCtr="0"/>
          <a:lstStyle>
            <a:lvl1pPr>
              <a:defRPr sz="5294"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301" y="3878574"/>
            <a:ext cx="7171337" cy="1792326"/>
          </a:xfrm>
          <a:noFill/>
        </p:spPr>
        <p:txBody>
          <a:bodyPr tIns="109728"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226776975"/>
      </p:ext>
    </p:extLst>
  </p:cSld>
  <p:clrMapOvr>
    <a:masterClrMapping/>
  </p:clrMapOvr>
  <p:transition spd="slow"/>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5540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lvl1pPr>
              <a:defRPr sz="352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719923"/>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344845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486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21296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6169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0" indent="0">
              <a:buNone/>
              <a:defRPr/>
            </a:lvl3pPr>
            <a:lvl4pPr marL="448060" indent="0">
              <a:buNone/>
              <a:defRPr/>
            </a:lvl4pPr>
            <a:lvl5pPr marL="6720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9674560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1751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727236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26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2723976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Slide Group Small">
    <p:spTree>
      <p:nvGrpSpPr>
        <p:cNvPr id="1" name=""/>
        <p:cNvGrpSpPr/>
        <p:nvPr/>
      </p:nvGrpSpPr>
      <p:grpSpPr>
        <a:xfrm>
          <a:off x="0" y="0"/>
          <a:ext cx="0" cy="0"/>
          <a:chOff x="0" y="0"/>
          <a:chExt cx="0" cy="0"/>
        </a:xfrm>
      </p:grpSpPr>
      <p:pic>
        <p:nvPicPr>
          <p:cNvPr id="16" name="Picture Placeholder 8"/>
          <p:cNvPicPr>
            <a:picLocks noChangeAspect="1"/>
          </p:cNvPicPr>
          <p:nvPr userDrawn="1"/>
        </p:nvPicPr>
        <p:blipFill rotWithShape="1">
          <a:blip r:embed="rId2" cstate="print">
            <a:extLst>
              <a:ext uri="{28A0092B-C50C-407E-A947-70E740481C1C}">
                <a14:useLocalDpi xmlns:a14="http://schemas.microsoft.com/office/drawing/2010/main" val="0"/>
              </a:ext>
            </a:extLst>
          </a:blip>
          <a:srcRect t="7867" b="7867"/>
          <a:stretch/>
        </p:blipFill>
        <p:spPr>
          <a:xfrm flipH="1">
            <a:off x="0" y="1010"/>
            <a:ext cx="12192000" cy="6855983"/>
          </a:xfrm>
          <a:prstGeom prst="rect">
            <a:avLst/>
          </a:prstGeom>
        </p:spPr>
      </p:pic>
      <p:sp>
        <p:nvSpPr>
          <p:cNvPr id="18" name="Title 1"/>
          <p:cNvSpPr>
            <a:spLocks noGrp="1"/>
          </p:cNvSpPr>
          <p:nvPr>
            <p:ph type="title" hasCustomPrompt="1"/>
          </p:nvPr>
        </p:nvSpPr>
        <p:spPr bwMode="ltGray">
          <a:xfrm>
            <a:off x="264521" y="2980726"/>
            <a:ext cx="7172955" cy="2630119"/>
          </a:xfrm>
          <a:solidFill>
            <a:srgbClr val="008272"/>
          </a:solidFill>
        </p:spPr>
        <p:txBody>
          <a:bodyPr lIns="146304" tIns="91440" rIns="146304" bIns="91440" anchor="t" anchorCtr="0"/>
          <a:lstStyle>
            <a:lvl1pPr>
              <a:defRPr sz="5292" spc="-98" baseline="0">
                <a:gradFill>
                  <a:gsLst>
                    <a:gs pos="5833">
                      <a:srgbClr val="FFFFFF"/>
                    </a:gs>
                    <a:gs pos="18000">
                      <a:srgbClr val="FFFFFF"/>
                    </a:gs>
                  </a:gsLst>
                  <a:lin ang="5400000" scaled="0"/>
                </a:gradFill>
              </a:defRPr>
            </a:lvl1pPr>
          </a:lstStyle>
          <a:p>
            <a:r>
              <a:rPr lang="en-US" dirty="0"/>
              <a:t>Presentation title</a:t>
            </a:r>
            <a:br>
              <a:rPr lang="en-US" dirty="0"/>
            </a:br>
            <a:endParaRPr lang="en-US" dirty="0"/>
          </a:p>
        </p:txBody>
      </p:sp>
      <p:sp>
        <p:nvSpPr>
          <p:cNvPr id="19" name="Text Placeholder 20"/>
          <p:cNvSpPr>
            <a:spLocks noGrp="1"/>
          </p:cNvSpPr>
          <p:nvPr>
            <p:ph type="body" sz="quarter" idx="10" hasCustomPrompt="1"/>
          </p:nvPr>
        </p:nvSpPr>
        <p:spPr>
          <a:xfrm>
            <a:off x="269241" y="4523736"/>
            <a:ext cx="7171399" cy="623657"/>
          </a:xfrm>
        </p:spPr>
        <p:txBody>
          <a:bodyPr/>
          <a:lstStyle>
            <a:lvl1pPr marL="0" indent="0">
              <a:buNone/>
              <a:defRPr sz="313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21" name="Text Placeholder 20"/>
          <p:cNvSpPr>
            <a:spLocks noGrp="1"/>
          </p:cNvSpPr>
          <p:nvPr>
            <p:ph type="body" sz="quarter" idx="11" hasCustomPrompt="1"/>
          </p:nvPr>
        </p:nvSpPr>
        <p:spPr>
          <a:xfrm>
            <a:off x="269241" y="5042511"/>
            <a:ext cx="7171399" cy="568332"/>
          </a:xfrm>
        </p:spPr>
        <p:txBody>
          <a:bodyPr/>
          <a:lstStyle>
            <a:lvl1pPr marL="0" indent="0">
              <a:buNone/>
              <a:defRPr sz="2745"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28"/>
          <p:cNvSpPr>
            <a:spLocks noGrp="1"/>
          </p:cNvSpPr>
          <p:nvPr>
            <p:ph type="body" sz="quarter" idx="12" hasCustomPrompt="1"/>
          </p:nvPr>
        </p:nvSpPr>
        <p:spPr>
          <a:xfrm>
            <a:off x="6021300" y="5180821"/>
            <a:ext cx="1419339" cy="430021"/>
          </a:xfrm>
        </p:spPr>
        <p:txBody>
          <a:bodyPr/>
          <a:lstStyle>
            <a:lvl1pPr marL="0" indent="0" algn="r">
              <a:spcBef>
                <a:spcPts val="0"/>
              </a:spcBef>
              <a:buNone/>
              <a:defRPr sz="1765" baseline="0">
                <a:solidFill>
                  <a:srgbClr val="FFFFFF"/>
                </a:soli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Month 2015</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4107" y="6024883"/>
            <a:ext cx="1941381" cy="714027"/>
          </a:xfrm>
          <a:prstGeom prst="rect">
            <a:avLst/>
          </a:prstGeom>
        </p:spPr>
      </p:pic>
    </p:spTree>
    <p:extLst>
      <p:ext uri="{BB962C8B-B14F-4D97-AF65-F5344CB8AC3E}">
        <p14:creationId xmlns:p14="http://schemas.microsoft.com/office/powerpoint/2010/main" val="2774625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Page No Background">
    <p:bg>
      <p:bgPr>
        <a:solidFill>
          <a:schemeClr val="tx2"/>
        </a:solidFill>
        <a:effectLst/>
      </p:bgPr>
    </p:bg>
    <p:spTree>
      <p:nvGrpSpPr>
        <p:cNvPr id="1" name=""/>
        <p:cNvGrpSpPr/>
        <p:nvPr/>
      </p:nvGrpSpPr>
      <p:grpSpPr>
        <a:xfrm>
          <a:off x="0" y="0"/>
          <a:ext cx="0" cy="0"/>
          <a:chOff x="0" y="0"/>
          <a:chExt cx="0" cy="0"/>
        </a:xfrm>
      </p:grpSpPr>
      <p:pic>
        <p:nvPicPr>
          <p:cNvPr id="11" name="Picture 10" descr="MSFT_logo_rgb_C-Wht.pd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111" y="6024834"/>
            <a:ext cx="1941382" cy="714129"/>
          </a:xfrm>
          <a:prstGeom prst="rect">
            <a:avLst/>
          </a:prstGeom>
        </p:spPr>
      </p:pic>
      <p:sp>
        <p:nvSpPr>
          <p:cNvPr id="9" name="Title 1"/>
          <p:cNvSpPr>
            <a:spLocks noGrp="1"/>
          </p:cNvSpPr>
          <p:nvPr>
            <p:ph type="title" hasCustomPrompt="1"/>
          </p:nvPr>
        </p:nvSpPr>
        <p:spPr bwMode="ltGray">
          <a:xfrm>
            <a:off x="264521" y="2980728"/>
            <a:ext cx="7172955" cy="2630119"/>
          </a:xfrm>
          <a:solidFill>
            <a:srgbClr val="008272"/>
          </a:solidFill>
        </p:spPr>
        <p:txBody>
          <a:bodyPr lIns="143392" tIns="89621" rIns="143392" bIns="89621" anchor="t" anchorCtr="0"/>
          <a:lstStyle>
            <a:lvl1pPr>
              <a:defRPr sz="5297" spc="-98" baseline="0">
                <a:gradFill>
                  <a:gsLst>
                    <a:gs pos="5833">
                      <a:srgbClr val="FFFFFF"/>
                    </a:gs>
                    <a:gs pos="18000">
                      <a:srgbClr val="FFFFFF"/>
                    </a:gs>
                  </a:gsLst>
                  <a:lin ang="5400000" scaled="0"/>
                </a:gradFill>
              </a:defRPr>
            </a:lvl1pPr>
          </a:lstStyle>
          <a:p>
            <a:r>
              <a:rPr lang="en-US" dirty="0"/>
              <a:t>Presentation title</a:t>
            </a:r>
            <a:br>
              <a:rPr lang="en-US" dirty="0"/>
            </a:br>
            <a:endParaRPr lang="en-US" dirty="0"/>
          </a:p>
        </p:txBody>
      </p:sp>
      <p:sp>
        <p:nvSpPr>
          <p:cNvPr id="10" name="Text Placeholder 20"/>
          <p:cNvSpPr>
            <a:spLocks noGrp="1"/>
          </p:cNvSpPr>
          <p:nvPr>
            <p:ph type="body" sz="quarter" idx="10" hasCustomPrompt="1"/>
          </p:nvPr>
        </p:nvSpPr>
        <p:spPr>
          <a:xfrm>
            <a:off x="269241" y="4523738"/>
            <a:ext cx="7171399" cy="623657"/>
          </a:xfrm>
        </p:spPr>
        <p:txBody>
          <a:bodyPr/>
          <a:lstStyle>
            <a:lvl1pPr marL="0" indent="0">
              <a:buNone/>
              <a:defRPr sz="3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7" name="Text Placeholder 20"/>
          <p:cNvSpPr>
            <a:spLocks noGrp="1"/>
          </p:cNvSpPr>
          <p:nvPr>
            <p:ph type="body" sz="quarter" idx="11" hasCustomPrompt="1"/>
          </p:nvPr>
        </p:nvSpPr>
        <p:spPr>
          <a:xfrm>
            <a:off x="269241" y="5042511"/>
            <a:ext cx="7171399" cy="568332"/>
          </a:xfrm>
        </p:spPr>
        <p:txBody>
          <a:bodyPr/>
          <a:lstStyle>
            <a:lvl1pPr marL="0" indent="0">
              <a:buNone/>
              <a:defRPr sz="2700"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8" name="Text Placeholder 28"/>
          <p:cNvSpPr>
            <a:spLocks noGrp="1"/>
          </p:cNvSpPr>
          <p:nvPr>
            <p:ph type="body" sz="quarter" idx="12" hasCustomPrompt="1"/>
          </p:nvPr>
        </p:nvSpPr>
        <p:spPr>
          <a:xfrm>
            <a:off x="6021300" y="5180821"/>
            <a:ext cx="1419339" cy="434924"/>
          </a:xfrm>
        </p:spPr>
        <p:txBody>
          <a:bodyPr/>
          <a:lstStyle>
            <a:lvl1pPr marL="0" indent="0" algn="r">
              <a:spcBef>
                <a:spcPts val="0"/>
              </a:spcBef>
              <a:buNone/>
              <a:defRPr sz="1800" baseline="0">
                <a:solidFill>
                  <a:srgbClr val="FFFFFF"/>
                </a:solidFill>
              </a:defRPr>
            </a:lvl1pPr>
            <a:lvl2pPr marL="335885" indent="0">
              <a:buNone/>
              <a:defRPr/>
            </a:lvl2pPr>
            <a:lvl3pPr marL="559806" indent="0">
              <a:buNone/>
              <a:defRPr/>
            </a:lvl3pPr>
            <a:lvl4pPr marL="783729" indent="0">
              <a:buNone/>
              <a:defRPr/>
            </a:lvl4pPr>
            <a:lvl5pPr marL="1007652" indent="0">
              <a:buNone/>
              <a:defRPr/>
            </a:lvl5pPr>
          </a:lstStyle>
          <a:p>
            <a:pPr lvl="0"/>
            <a:r>
              <a:rPr lang="en-US" dirty="0"/>
              <a:t>Month 2015</a:t>
            </a:r>
          </a:p>
        </p:txBody>
      </p:sp>
    </p:spTree>
    <p:extLst>
      <p:ext uri="{BB962C8B-B14F-4D97-AF65-F5344CB8AC3E}">
        <p14:creationId xmlns:p14="http://schemas.microsoft.com/office/powerpoint/2010/main" val="1502471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Left Photo">
    <p:spTree>
      <p:nvGrpSpPr>
        <p:cNvPr id="1" name=""/>
        <p:cNvGrpSpPr/>
        <p:nvPr/>
      </p:nvGrpSpPr>
      <p:grpSpPr>
        <a:xfrm>
          <a:off x="0" y="0"/>
          <a:ext cx="0" cy="0"/>
          <a:chOff x="0" y="0"/>
          <a:chExt cx="0" cy="0"/>
        </a:xfrm>
      </p:grpSpPr>
      <p:sp>
        <p:nvSpPr>
          <p:cNvPr id="3" name="Rectangle 2"/>
          <p:cNvSpPr/>
          <p:nvPr userDrawn="1"/>
        </p:nvSpPr>
        <p:spPr bwMode="auto">
          <a:xfrm>
            <a:off x="6544214" y="1439778"/>
            <a:ext cx="5378549" cy="512715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9" tIns="45692" rIns="91379" bIns="45692" numCol="1" rtlCol="0" anchor="ctr" anchorCtr="0" compatLnSpc="1">
            <a:prstTxWarp prst="textNoShape">
              <a:avLst/>
            </a:prstTxWarp>
          </a:bodyPr>
          <a:lstStyle/>
          <a:p>
            <a:pPr algn="ctr" defTabSz="91339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5"/>
          <p:cNvSpPr>
            <a:spLocks noGrp="1"/>
          </p:cNvSpPr>
          <p:nvPr>
            <p:ph type="body" sz="quarter" idx="10"/>
          </p:nvPr>
        </p:nvSpPr>
        <p:spPr>
          <a:xfrm>
            <a:off x="6544214" y="3728185"/>
            <a:ext cx="5378549" cy="550340"/>
          </a:xfrm>
          <a:noFill/>
        </p:spPr>
        <p:txBody>
          <a:bodyPr anchor="ctr" anchorCtr="0"/>
          <a:lstStyle>
            <a:lvl1pPr marL="0" indent="0">
              <a:lnSpc>
                <a:spcPct val="100000"/>
              </a:lnSpc>
              <a:spcBef>
                <a:spcPts val="588"/>
              </a:spcBef>
              <a:spcAft>
                <a:spcPts val="588"/>
              </a:spcAft>
              <a:buNone/>
              <a:defRPr sz="2400">
                <a:solidFill>
                  <a:schemeClr val="bg1"/>
                </a:solidFill>
                <a:latin typeface="+mn-lt"/>
              </a:defRPr>
            </a:lvl1pPr>
            <a:lvl2pPr marL="335885" indent="0">
              <a:lnSpc>
                <a:spcPct val="150000"/>
              </a:lnSpc>
              <a:spcBef>
                <a:spcPts val="0"/>
              </a:spcBef>
              <a:spcAft>
                <a:spcPts val="0"/>
              </a:spcAft>
              <a:buNone/>
              <a:defRPr sz="2700">
                <a:latin typeface="+mn-lt"/>
              </a:defRPr>
            </a:lvl2pPr>
            <a:lvl3pPr marL="559806" indent="0">
              <a:lnSpc>
                <a:spcPct val="150000"/>
              </a:lnSpc>
              <a:spcBef>
                <a:spcPts val="0"/>
              </a:spcBef>
              <a:spcAft>
                <a:spcPts val="0"/>
              </a:spcAft>
              <a:buNone/>
              <a:defRPr sz="2700">
                <a:latin typeface="+mn-lt"/>
              </a:defRPr>
            </a:lvl3pPr>
            <a:lvl4pPr marL="783729" indent="0">
              <a:lnSpc>
                <a:spcPct val="150000"/>
              </a:lnSpc>
              <a:spcBef>
                <a:spcPts val="0"/>
              </a:spcBef>
              <a:spcAft>
                <a:spcPts val="0"/>
              </a:spcAft>
              <a:buNone/>
              <a:defRPr sz="2700">
                <a:latin typeface="+mn-lt"/>
              </a:defRPr>
            </a:lvl4pPr>
            <a:lvl5pPr marL="1007652" indent="0">
              <a:lnSpc>
                <a:spcPct val="150000"/>
              </a:lnSpc>
              <a:spcBef>
                <a:spcPts val="0"/>
              </a:spcBef>
              <a:spcAft>
                <a:spcPts val="0"/>
              </a:spcAft>
              <a:buNone/>
              <a:defRPr sz="2700">
                <a:latin typeface="+mn-lt"/>
              </a:defRPr>
            </a:lvl5pPr>
          </a:lstStyle>
          <a:p>
            <a:pPr lvl="0"/>
            <a:r>
              <a:rPr lang="en-US"/>
              <a:t>Click to edit Master text styles</a:t>
            </a:r>
          </a:p>
        </p:txBody>
      </p:sp>
      <p:sp>
        <p:nvSpPr>
          <p:cNvPr id="6" name="Picture Placeholder 7"/>
          <p:cNvSpPr>
            <a:spLocks noGrp="1"/>
          </p:cNvSpPr>
          <p:nvPr>
            <p:ph type="pic" sz="quarter" idx="11"/>
          </p:nvPr>
        </p:nvSpPr>
        <p:spPr>
          <a:xfrm>
            <a:off x="268928" y="1439778"/>
            <a:ext cx="5960531" cy="5127154"/>
          </a:xfrm>
        </p:spPr>
        <p:txBody>
          <a:bodyPr>
            <a:noAutofit/>
          </a:bodyPr>
          <a:lstStyle/>
          <a:p>
            <a:r>
              <a:rPr lang="en-US" dirty="0"/>
              <a:t>Click icon to add picture</a:t>
            </a:r>
          </a:p>
        </p:txBody>
      </p:sp>
      <p:sp>
        <p:nvSpPr>
          <p:cNvPr id="7" name="Content Placeholder 9"/>
          <p:cNvSpPr>
            <a:spLocks noGrp="1"/>
          </p:cNvSpPr>
          <p:nvPr>
            <p:ph sz="quarter" idx="12" hasCustomPrompt="1"/>
          </p:nvPr>
        </p:nvSpPr>
        <p:spPr>
          <a:xfrm>
            <a:off x="268932" y="286901"/>
            <a:ext cx="11650410" cy="844953"/>
          </a:xfrm>
        </p:spPr>
        <p:txBody>
          <a:bodyPr/>
          <a:lstStyle>
            <a:lvl1pPr marL="0" indent="0">
              <a:buNone/>
              <a:defRPr sz="4800" baseline="0">
                <a:solidFill>
                  <a:schemeClr val="tx1"/>
                </a:solidFill>
                <a:latin typeface="+mj-lt"/>
              </a:defRPr>
            </a:lvl1pPr>
            <a:lvl2pPr>
              <a:defRPr sz="5696">
                <a:solidFill>
                  <a:schemeClr val="bg1"/>
                </a:solidFill>
                <a:latin typeface="+mn-lt"/>
              </a:defRPr>
            </a:lvl2pPr>
            <a:lvl3pPr>
              <a:defRPr sz="5696">
                <a:solidFill>
                  <a:schemeClr val="bg1"/>
                </a:solidFill>
                <a:latin typeface="+mn-lt"/>
              </a:defRPr>
            </a:lvl3pPr>
            <a:lvl4pPr>
              <a:defRPr sz="5696">
                <a:solidFill>
                  <a:schemeClr val="bg1"/>
                </a:solidFill>
                <a:latin typeface="+mn-lt"/>
              </a:defRPr>
            </a:lvl4pPr>
            <a:lvl5pPr>
              <a:defRPr sz="5696">
                <a:solidFill>
                  <a:schemeClr val="bg1"/>
                </a:solidFill>
                <a:latin typeface="+mn-lt"/>
              </a:defRPr>
            </a:lvl5pPr>
          </a:lstStyle>
          <a:p>
            <a:pPr lvl="0"/>
            <a:r>
              <a:rPr lang="en-US" dirty="0"/>
              <a:t>Section Title Left Photo</a:t>
            </a:r>
          </a:p>
        </p:txBody>
      </p:sp>
    </p:spTree>
    <p:custDataLst>
      <p:tags r:id="rId1"/>
    </p:custDataLst>
    <p:extLst>
      <p:ext uri="{BB962C8B-B14F-4D97-AF65-F5344CB8AC3E}">
        <p14:creationId xmlns:p14="http://schemas.microsoft.com/office/powerpoint/2010/main" val="909025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Right Photo">
    <p:spTree>
      <p:nvGrpSpPr>
        <p:cNvPr id="1" name=""/>
        <p:cNvGrpSpPr/>
        <p:nvPr/>
      </p:nvGrpSpPr>
      <p:grpSpPr>
        <a:xfrm>
          <a:off x="0" y="0"/>
          <a:ext cx="0" cy="0"/>
          <a:chOff x="0" y="0"/>
          <a:chExt cx="0" cy="0"/>
        </a:xfrm>
      </p:grpSpPr>
      <p:sp>
        <p:nvSpPr>
          <p:cNvPr id="7" name="Content Placeholder 9"/>
          <p:cNvSpPr>
            <a:spLocks noGrp="1"/>
          </p:cNvSpPr>
          <p:nvPr>
            <p:ph sz="quarter" idx="12" hasCustomPrompt="1"/>
          </p:nvPr>
        </p:nvSpPr>
        <p:spPr>
          <a:xfrm>
            <a:off x="268932" y="286901"/>
            <a:ext cx="11650410" cy="844953"/>
          </a:xfrm>
        </p:spPr>
        <p:txBody>
          <a:bodyPr/>
          <a:lstStyle>
            <a:lvl1pPr marL="0" indent="0">
              <a:buNone/>
              <a:defRPr sz="4800" baseline="0">
                <a:solidFill>
                  <a:schemeClr val="tx1"/>
                </a:solidFill>
                <a:latin typeface="+mj-lt"/>
              </a:defRPr>
            </a:lvl1pPr>
            <a:lvl2pPr>
              <a:defRPr sz="5696">
                <a:solidFill>
                  <a:schemeClr val="bg1"/>
                </a:solidFill>
                <a:latin typeface="+mn-lt"/>
              </a:defRPr>
            </a:lvl2pPr>
            <a:lvl3pPr>
              <a:defRPr sz="5696">
                <a:solidFill>
                  <a:schemeClr val="bg1"/>
                </a:solidFill>
                <a:latin typeface="+mn-lt"/>
              </a:defRPr>
            </a:lvl3pPr>
            <a:lvl4pPr>
              <a:defRPr sz="5696">
                <a:solidFill>
                  <a:schemeClr val="bg1"/>
                </a:solidFill>
                <a:latin typeface="+mn-lt"/>
              </a:defRPr>
            </a:lvl4pPr>
            <a:lvl5pPr>
              <a:defRPr sz="5696">
                <a:solidFill>
                  <a:schemeClr val="bg1"/>
                </a:solidFill>
                <a:latin typeface="+mn-lt"/>
              </a:defRPr>
            </a:lvl5pPr>
          </a:lstStyle>
          <a:p>
            <a:pPr lvl="0"/>
            <a:r>
              <a:rPr lang="en-US" dirty="0"/>
              <a:t>Section Title Right Photo</a:t>
            </a:r>
          </a:p>
        </p:txBody>
      </p:sp>
      <p:sp>
        <p:nvSpPr>
          <p:cNvPr id="8" name="Picture Placeholder 7"/>
          <p:cNvSpPr>
            <a:spLocks noGrp="1"/>
          </p:cNvSpPr>
          <p:nvPr>
            <p:ph type="pic" sz="quarter" idx="11"/>
          </p:nvPr>
        </p:nvSpPr>
        <p:spPr>
          <a:xfrm>
            <a:off x="5962542" y="1439778"/>
            <a:ext cx="5960532" cy="5127154"/>
          </a:xfrm>
        </p:spPr>
        <p:txBody>
          <a:bodyPr>
            <a:noAutofit/>
          </a:bodyPr>
          <a:lstStyle/>
          <a:p>
            <a:r>
              <a:rPr lang="en-US" dirty="0"/>
              <a:t>Click icon to add picture</a:t>
            </a:r>
          </a:p>
        </p:txBody>
      </p:sp>
      <p:sp>
        <p:nvSpPr>
          <p:cNvPr id="9" name="Rectangle 8"/>
          <p:cNvSpPr/>
          <p:nvPr userDrawn="1"/>
        </p:nvSpPr>
        <p:spPr bwMode="auto">
          <a:xfrm>
            <a:off x="269238" y="1439778"/>
            <a:ext cx="5378549" cy="512715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9" tIns="45692" rIns="91379" bIns="45692" numCol="1" rtlCol="0" anchor="ctr" anchorCtr="0" compatLnSpc="1">
            <a:prstTxWarp prst="textNoShape">
              <a:avLst/>
            </a:prstTxWarp>
          </a:bodyPr>
          <a:lstStyle/>
          <a:p>
            <a:pPr algn="ctr" defTabSz="91339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 Placeholder 5"/>
          <p:cNvSpPr>
            <a:spLocks noGrp="1"/>
          </p:cNvSpPr>
          <p:nvPr>
            <p:ph type="body" sz="quarter" idx="10"/>
          </p:nvPr>
        </p:nvSpPr>
        <p:spPr>
          <a:xfrm>
            <a:off x="269238" y="3728185"/>
            <a:ext cx="5378549" cy="550340"/>
          </a:xfrm>
          <a:noFill/>
        </p:spPr>
        <p:txBody>
          <a:bodyPr anchor="ctr" anchorCtr="0"/>
          <a:lstStyle>
            <a:lvl1pPr marL="0" indent="0">
              <a:lnSpc>
                <a:spcPct val="100000"/>
              </a:lnSpc>
              <a:spcBef>
                <a:spcPts val="588"/>
              </a:spcBef>
              <a:spcAft>
                <a:spcPts val="588"/>
              </a:spcAft>
              <a:buNone/>
              <a:defRPr sz="2400">
                <a:solidFill>
                  <a:schemeClr val="bg1"/>
                </a:solidFill>
                <a:latin typeface="+mn-lt"/>
              </a:defRPr>
            </a:lvl1pPr>
            <a:lvl2pPr marL="335885" indent="0">
              <a:lnSpc>
                <a:spcPct val="150000"/>
              </a:lnSpc>
              <a:spcBef>
                <a:spcPts val="0"/>
              </a:spcBef>
              <a:spcAft>
                <a:spcPts val="0"/>
              </a:spcAft>
              <a:buNone/>
              <a:defRPr sz="2700">
                <a:latin typeface="+mn-lt"/>
              </a:defRPr>
            </a:lvl2pPr>
            <a:lvl3pPr marL="559806" indent="0">
              <a:lnSpc>
                <a:spcPct val="150000"/>
              </a:lnSpc>
              <a:spcBef>
                <a:spcPts val="0"/>
              </a:spcBef>
              <a:spcAft>
                <a:spcPts val="0"/>
              </a:spcAft>
              <a:buNone/>
              <a:defRPr sz="2700">
                <a:latin typeface="+mn-lt"/>
              </a:defRPr>
            </a:lvl3pPr>
            <a:lvl4pPr marL="783729" indent="0">
              <a:lnSpc>
                <a:spcPct val="150000"/>
              </a:lnSpc>
              <a:spcBef>
                <a:spcPts val="0"/>
              </a:spcBef>
              <a:spcAft>
                <a:spcPts val="0"/>
              </a:spcAft>
              <a:buNone/>
              <a:defRPr sz="2700">
                <a:latin typeface="+mn-lt"/>
              </a:defRPr>
            </a:lvl4pPr>
            <a:lvl5pPr marL="1007652" indent="0">
              <a:lnSpc>
                <a:spcPct val="150000"/>
              </a:lnSpc>
              <a:spcBef>
                <a:spcPts val="0"/>
              </a:spcBef>
              <a:spcAft>
                <a:spcPts val="0"/>
              </a:spcAft>
              <a:buNone/>
              <a:defRPr sz="2700">
                <a:latin typeface="+mn-lt"/>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7877914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6" name="Rectangle 5"/>
          <p:cNvSpPr/>
          <p:nvPr userDrawn="1"/>
        </p:nvSpPr>
        <p:spPr bwMode="auto">
          <a:xfrm>
            <a:off x="269240" y="1443453"/>
            <a:ext cx="11653523" cy="51282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9" tIns="45692" rIns="91379" bIns="45692" numCol="1" rtlCol="0" anchor="ctr" anchorCtr="0" compatLnSpc="1">
            <a:prstTxWarp prst="textNoShape">
              <a:avLst/>
            </a:prstTxWarp>
          </a:bodyPr>
          <a:lstStyle/>
          <a:p>
            <a:pPr algn="ctr" defTabSz="91339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2"/>
          <p:cNvSpPr>
            <a:spLocks noGrp="1"/>
          </p:cNvSpPr>
          <p:nvPr>
            <p:ph type="body" sz="quarter" idx="10"/>
          </p:nvPr>
        </p:nvSpPr>
        <p:spPr>
          <a:xfrm>
            <a:off x="1938365" y="3659075"/>
            <a:ext cx="8315274" cy="638744"/>
          </a:xfrm>
        </p:spPr>
        <p:txBody>
          <a:bodyPr tIns="179241" bIns="179241" anchor="ctr" anchorCtr="0"/>
          <a:lstStyle>
            <a:lvl1pPr marL="0" indent="0">
              <a:buNone/>
              <a:defRPr sz="2000">
                <a:solidFill>
                  <a:schemeClr val="bg1"/>
                </a:solidFill>
                <a:latin typeface="+mn-lt"/>
              </a:defRPr>
            </a:lvl1pPr>
          </a:lstStyle>
          <a:p>
            <a:pPr lvl="0"/>
            <a:r>
              <a:rPr lang="en-US"/>
              <a:t>Click to edit Master text styles</a:t>
            </a:r>
          </a:p>
        </p:txBody>
      </p:sp>
      <p:sp>
        <p:nvSpPr>
          <p:cNvPr id="10" name="Content Placeholder 9"/>
          <p:cNvSpPr>
            <a:spLocks noGrp="1"/>
          </p:cNvSpPr>
          <p:nvPr>
            <p:ph sz="quarter" idx="12" hasCustomPrompt="1"/>
          </p:nvPr>
        </p:nvSpPr>
        <p:spPr>
          <a:xfrm>
            <a:off x="268932" y="286901"/>
            <a:ext cx="11650410" cy="844953"/>
          </a:xfrm>
        </p:spPr>
        <p:txBody>
          <a:bodyPr/>
          <a:lstStyle>
            <a:lvl1pPr marL="0" indent="0">
              <a:buNone/>
              <a:defRPr sz="4800">
                <a:solidFill>
                  <a:schemeClr val="tx1"/>
                </a:solidFill>
                <a:latin typeface="+mj-lt"/>
              </a:defRPr>
            </a:lvl1pPr>
            <a:lvl2pPr>
              <a:defRPr sz="5696">
                <a:solidFill>
                  <a:schemeClr val="bg1"/>
                </a:solidFill>
                <a:latin typeface="+mn-lt"/>
              </a:defRPr>
            </a:lvl2pPr>
            <a:lvl3pPr>
              <a:defRPr sz="5696">
                <a:solidFill>
                  <a:schemeClr val="bg1"/>
                </a:solidFill>
                <a:latin typeface="+mn-lt"/>
              </a:defRPr>
            </a:lvl3pPr>
            <a:lvl4pPr>
              <a:defRPr sz="5696">
                <a:solidFill>
                  <a:schemeClr val="bg1"/>
                </a:solidFill>
                <a:latin typeface="+mn-lt"/>
              </a:defRPr>
            </a:lvl4pPr>
            <a:lvl5pPr>
              <a:defRPr sz="5696">
                <a:solidFill>
                  <a:schemeClr val="bg1"/>
                </a:solidFill>
                <a:latin typeface="+mn-lt"/>
              </a:defRPr>
            </a:lvl5pPr>
          </a:lstStyle>
          <a:p>
            <a:pPr lvl="0"/>
            <a:r>
              <a:rPr lang="en-US" dirty="0"/>
              <a:t>Summary Slide</a:t>
            </a:r>
          </a:p>
        </p:txBody>
      </p:sp>
    </p:spTree>
    <p:custDataLst>
      <p:tags r:id="rId1"/>
    </p:custDataLst>
    <p:extLst>
      <p:ext uri="{BB962C8B-B14F-4D97-AF65-F5344CB8AC3E}">
        <p14:creationId xmlns:p14="http://schemas.microsoft.com/office/powerpoint/2010/main" val="2434430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709674" y="547893"/>
            <a:ext cx="10783555" cy="1455716"/>
          </a:xfrm>
        </p:spPr>
        <p:txBody>
          <a:bodyPr/>
          <a:lstStyle>
            <a:lvl1pPr marL="0" indent="0">
              <a:buNone/>
              <a:defRPr sz="1400" baseline="0">
                <a:solidFill>
                  <a:schemeClr val="tx1"/>
                </a:solidFill>
                <a:latin typeface="+mn-lt"/>
              </a:defRPr>
            </a:lvl1pPr>
            <a:lvl2pPr marL="335885" indent="0">
              <a:buNone/>
              <a:defRPr sz="2400">
                <a:latin typeface="+mn-lt"/>
              </a:defRPr>
            </a:lvl2pPr>
            <a:lvl3pPr marL="559806" indent="0">
              <a:buNone/>
              <a:defRPr sz="2400">
                <a:latin typeface="+mn-lt"/>
              </a:defRPr>
            </a:lvl3pPr>
            <a:lvl4pPr marL="783729" indent="0">
              <a:buNone/>
              <a:defRPr sz="2000">
                <a:solidFill>
                  <a:schemeClr val="tx1"/>
                </a:solidFill>
                <a:latin typeface="+mn-lt"/>
              </a:defRPr>
            </a:lvl4pPr>
            <a:lvl5pPr marL="1007652" indent="0">
              <a:buNone/>
              <a:defRPr sz="2400">
                <a:latin typeface="+mn-lt"/>
              </a:defRPr>
            </a:lvl5pPr>
          </a:lstStyle>
          <a:p>
            <a:pPr lvl="0"/>
            <a:r>
              <a:rPr lang="en-US" dirty="0"/>
              <a:t>Text for resources/appendix is Segoe UI 20; first line is the title</a:t>
            </a:r>
          </a:p>
          <a:p>
            <a:pPr lvl="0"/>
            <a:r>
              <a:rPr lang="en-US" dirty="0"/>
              <a:t>Second line is the link</a:t>
            </a:r>
          </a:p>
          <a:p>
            <a:pPr lvl="0"/>
            <a:r>
              <a:rPr lang="en-US" dirty="0"/>
              <a:t>Third line is a description</a:t>
            </a:r>
          </a:p>
          <a:p>
            <a:pPr lvl="0"/>
            <a:endParaRPr lang="en-US" dirty="0"/>
          </a:p>
          <a:p>
            <a:pPr lvl="0"/>
            <a:r>
              <a:rPr lang="en-US" dirty="0"/>
              <a:t>Skip one line and continue</a:t>
            </a:r>
          </a:p>
        </p:txBody>
      </p:sp>
    </p:spTree>
    <p:extLst>
      <p:ext uri="{BB962C8B-B14F-4D97-AF65-F5344CB8AC3E}">
        <p14:creationId xmlns:p14="http://schemas.microsoft.com/office/powerpoint/2010/main" val="12291728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439779"/>
            <a:ext cx="11653523" cy="5128709"/>
          </a:xfrm>
        </p:spPr>
        <p:txBody>
          <a:bodyPr>
            <a:noAutofit/>
          </a:bodyPr>
          <a:lstStyle>
            <a:lvl1pPr marL="0" indent="0">
              <a:buNone/>
              <a:defRPr sz="3100">
                <a:solidFill>
                  <a:schemeClr val="tx2"/>
                </a:soli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4383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8876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646997"/>
            <a:ext cx="11653523" cy="4921491"/>
          </a:xfrm>
        </p:spPr>
        <p:txBody>
          <a:bodyPr>
            <a:noAutofit/>
          </a:bodyPr>
          <a:lstStyle>
            <a:lvl1pPr marL="0" indent="0">
              <a:buNone/>
              <a:defRPr sz="3100">
                <a:solidFill>
                  <a:schemeClr val="tx2"/>
                </a:soli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1617542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439779"/>
            <a:ext cx="11653523" cy="5128709"/>
          </a:xfrm>
        </p:spPr>
        <p:txBody>
          <a:bodyPr>
            <a:noAutofit/>
          </a:bodyPr>
          <a:lstStyle>
            <a:lvl1pPr marL="0" indent="0">
              <a:buNone/>
              <a:defRPr sz="3100">
                <a:gradFill>
                  <a:gsLst>
                    <a:gs pos="1250">
                      <a:schemeClr val="tx1"/>
                    </a:gs>
                    <a:gs pos="99000">
                      <a:schemeClr val="tx1"/>
                    </a:gs>
                  </a:gsLst>
                  <a:lin ang="5400000" scaled="0"/>
                </a:gra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8742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646997"/>
            <a:ext cx="11653523" cy="4921491"/>
          </a:xfrm>
        </p:spPr>
        <p:txBody>
          <a:bodyPr>
            <a:noAutofit/>
          </a:bodyPr>
          <a:lstStyle>
            <a:lvl1pPr marL="0" indent="0">
              <a:buNone/>
              <a:defRPr sz="3100">
                <a:gradFill>
                  <a:gsLst>
                    <a:gs pos="1250">
                      <a:schemeClr val="tx1"/>
                    </a:gs>
                    <a:gs pos="99000">
                      <a:schemeClr val="tx1"/>
                    </a:gs>
                  </a:gsLst>
                  <a:lin ang="5400000" scaled="0"/>
                </a:gra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382382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439782"/>
            <a:ext cx="11653523" cy="5128707"/>
          </a:xfrm>
        </p:spPr>
        <p:txBody>
          <a:bodyPr>
            <a:noAutofit/>
          </a:bodyPr>
          <a:lstStyle>
            <a:lvl1pPr>
              <a:defRPr sz="3100">
                <a:solidFill>
                  <a:schemeClr val="tx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9335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46995"/>
            <a:ext cx="11653523" cy="4921492"/>
          </a:xfrm>
        </p:spPr>
        <p:txBody>
          <a:bodyPr>
            <a:noAutofit/>
          </a:bodyPr>
          <a:lstStyle>
            <a:lvl1pPr>
              <a:defRPr sz="3100">
                <a:solidFill>
                  <a:schemeClr val="tx2"/>
                </a:solidFill>
              </a:defRPr>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845721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439779"/>
            <a:ext cx="11653523" cy="5128709"/>
          </a:xfrm>
        </p:spPr>
        <p:txBody>
          <a:bodyPr>
            <a:noAutofit/>
          </a:bodyPr>
          <a:lstStyle>
            <a:lvl1pPr>
              <a:defRPr sz="31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2042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46997"/>
            <a:ext cx="11653523" cy="4921491"/>
          </a:xfrm>
        </p:spPr>
        <p:txBody>
          <a:bodyPr>
            <a:noAutofit/>
          </a:bodyPr>
          <a:lstStyle>
            <a:lvl1pPr>
              <a:defRPr sz="31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4685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0980"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439782"/>
            <a:ext cx="5693305"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40544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0980"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5"/>
            <a:ext cx="5693305"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044968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2-color Non-bulleted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1"/>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27602770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630608" y="4928198"/>
            <a:ext cx="8930784"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914367" rtl="0" eaLnBrk="1" fontAlgn="auto" latinLnBrk="0" hangingPunct="1">
              <a:lnSpc>
                <a:spcPct val="90000"/>
              </a:lnSpc>
              <a:spcBef>
                <a:spcPts val="1176"/>
              </a:spcBef>
              <a:spcAft>
                <a:spcPts val="588"/>
              </a:spcAft>
              <a:buClrTx/>
              <a:buSzTx/>
              <a:buFontTx/>
              <a:buNone/>
              <a:tabLst/>
              <a:defRPr/>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share this video with non-FTE personnel</a:t>
            </a:r>
            <a:endPar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2906889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wo Column 2-color Non-bulleted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3298"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1"/>
          </p:nvPr>
        </p:nvSpPr>
        <p:spPr>
          <a:xfrm>
            <a:off x="6229458" y="1646992"/>
            <a:ext cx="5693615" cy="4921494"/>
          </a:xfrm>
        </p:spPr>
        <p:txBody>
          <a:bodyPr>
            <a:noAutofit/>
          </a:bodyPr>
          <a:lstStyle/>
          <a:p>
            <a:r>
              <a:rPr lang="en-US" dirty="0"/>
              <a:t>Click icon to add picture</a:t>
            </a:r>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4026172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2-color Non-bulleted w Left Picture">
    <p:spTree>
      <p:nvGrpSpPr>
        <p:cNvPr id="1" name=""/>
        <p:cNvGrpSpPr/>
        <p:nvPr/>
      </p:nvGrpSpPr>
      <p:grpSpPr>
        <a:xfrm>
          <a:off x="0" y="0"/>
          <a:ext cx="0" cy="0"/>
          <a:chOff x="0" y="0"/>
          <a:chExt cx="0" cy="0"/>
        </a:xfrm>
      </p:grpSpPr>
      <p:sp>
        <p:nvSpPr>
          <p:cNvPr id="6" name="Picture Placeholder 7"/>
          <p:cNvSpPr>
            <a:spLocks noGrp="1"/>
          </p:cNvSpPr>
          <p:nvPr>
            <p:ph type="pic" sz="quarter" idx="11" hasCustomPrompt="1"/>
          </p:nvPr>
        </p:nvSpPr>
        <p:spPr>
          <a:xfrm>
            <a:off x="269243" y="1439779"/>
            <a:ext cx="5693300" cy="5128709"/>
          </a:xfrm>
        </p:spPr>
        <p:txBody>
          <a:bodyPr>
            <a:noAutofit/>
          </a:bodyPr>
          <a:lstStyle>
            <a:lvl1pPr>
              <a:defRPr sz="3100"/>
            </a:lvl1p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82"/>
            <a:ext cx="5695624"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89595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wo Column 2-color Non-bulleted w Left Picture">
    <p:spTree>
      <p:nvGrpSpPr>
        <p:cNvPr id="1" name=""/>
        <p:cNvGrpSpPr/>
        <p:nvPr/>
      </p:nvGrpSpPr>
      <p:grpSpPr>
        <a:xfrm>
          <a:off x="0" y="0"/>
          <a:ext cx="0" cy="0"/>
          <a:chOff x="0" y="0"/>
          <a:chExt cx="0" cy="0"/>
        </a:xfrm>
      </p:grpSpPr>
      <p:sp>
        <p:nvSpPr>
          <p:cNvPr id="6" name="Picture Placeholder 7"/>
          <p:cNvSpPr>
            <a:spLocks noGrp="1"/>
          </p:cNvSpPr>
          <p:nvPr>
            <p:ph type="pic" sz="quarter" idx="11" hasCustomPrompt="1"/>
          </p:nvPr>
        </p:nvSpPr>
        <p:spPr>
          <a:xfrm>
            <a:off x="269243" y="1646992"/>
            <a:ext cx="5693300" cy="4921494"/>
          </a:xfrm>
        </p:spPr>
        <p:txBody>
          <a:bodyPr>
            <a:noAutofit/>
          </a:bodyPr>
          <a:lstStyle>
            <a:lvl1pPr>
              <a:defRPr sz="3100"/>
            </a:lvl1p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6995"/>
            <a:ext cx="5695624"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545343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29461" y="1439782"/>
            <a:ext cx="5693305"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8645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3298" cy="4921492"/>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5"/>
            <a:ext cx="5693305" cy="4921492"/>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86753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2"/>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1832587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7000"/>
            <a:ext cx="5693298" cy="4921489"/>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2"/>
          </p:nvPr>
        </p:nvSpPr>
        <p:spPr>
          <a:xfrm>
            <a:off x="6229458" y="1646997"/>
            <a:ext cx="5693615" cy="4921491"/>
          </a:xfrm>
        </p:spPr>
        <p:txBody>
          <a:bodyPr>
            <a:noAutofit/>
          </a:bodyPr>
          <a:lstStyle/>
          <a:p>
            <a:r>
              <a:rPr lang="en-US" dirty="0"/>
              <a:t>Click icon to add picture</a:t>
            </a:r>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0780501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439779"/>
            <a:ext cx="5693298" cy="5128709"/>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82"/>
            <a:ext cx="5695624"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02656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wo Column Non-bulleted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646992"/>
            <a:ext cx="5693298" cy="4921494"/>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6995"/>
            <a:ext cx="5695624" cy="4921492"/>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61714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79"/>
            <a:ext cx="5693298" cy="5128709"/>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29461" y="1439779"/>
            <a:ext cx="5693305" cy="5128709"/>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46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7113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7"/>
            <a:ext cx="5693298" cy="4921491"/>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7"/>
            <a:ext cx="5693305" cy="4921491"/>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3866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78"/>
            <a:ext cx="5691288" cy="5128708"/>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2"/>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4099832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6"/>
            <a:ext cx="5691288" cy="4921490"/>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2"/>
          </p:nvPr>
        </p:nvSpPr>
        <p:spPr>
          <a:xfrm>
            <a:off x="6229458" y="1646997"/>
            <a:ext cx="5693615" cy="4921491"/>
          </a:xfrm>
        </p:spPr>
        <p:txBody>
          <a:bodyPr>
            <a:noAutofit/>
          </a:bodyPr>
          <a:lstStyle/>
          <a:p>
            <a:r>
              <a:rPr lang="en-US" dirty="0"/>
              <a:t>Click icon to add picture</a:t>
            </a:r>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90697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439778"/>
            <a:ext cx="5693298" cy="5128708"/>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79"/>
            <a:ext cx="5695624" cy="5128709"/>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56168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646996"/>
            <a:ext cx="5693298" cy="4921490"/>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6997"/>
            <a:ext cx="5695624" cy="4921491"/>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3279993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29461" y="1439782"/>
            <a:ext cx="5693305" cy="5128707"/>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3809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3298" cy="4921492"/>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5"/>
            <a:ext cx="5693305" cy="4921492"/>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02834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0"/>
            <a:ext cx="5691288" cy="5128706"/>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1"/>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39723652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wo Column Bullet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8"/>
            <a:ext cx="5691288" cy="4921488"/>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1"/>
          </p:nvPr>
        </p:nvSpPr>
        <p:spPr>
          <a:xfrm>
            <a:off x="6229458" y="1646997"/>
            <a:ext cx="5693615" cy="4921491"/>
          </a:xfrm>
        </p:spPr>
        <p:txBody>
          <a:bodyPr>
            <a:noAutofit/>
          </a:bodyPr>
          <a:lstStyle/>
          <a:p>
            <a:r>
              <a:rPr lang="en-US" dirty="0"/>
              <a:t>Click icon to add picture</a:t>
            </a:r>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1548591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1"/>
          </p:nvPr>
        </p:nvSpPr>
        <p:spPr>
          <a:xfrm>
            <a:off x="269243" y="1439779"/>
            <a:ext cx="5693300" cy="5128709"/>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82"/>
            <a:ext cx="5695624" cy="5128707"/>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4944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77148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wo Column Bullet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1"/>
          </p:nvPr>
        </p:nvSpPr>
        <p:spPr>
          <a:xfrm>
            <a:off x="269243" y="1646997"/>
            <a:ext cx="5693300" cy="4921491"/>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7000"/>
            <a:ext cx="5695624" cy="4921489"/>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731247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99694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169913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Graphic Onl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80382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hat Why How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solidFill>
                  <a:schemeClr val="tx1"/>
                </a:solidFill>
              </a:rPr>
              <a:t>Microsoft IT best practices</a:t>
            </a:r>
            <a:endParaRPr lang="en-US" dirty="0"/>
          </a:p>
        </p:txBody>
      </p:sp>
      <p:sp>
        <p:nvSpPr>
          <p:cNvPr id="3" name="Rectangle 2"/>
          <p:cNvSpPr/>
          <p:nvPr userDrawn="1"/>
        </p:nvSpPr>
        <p:spPr bwMode="auto">
          <a:xfrm>
            <a:off x="418645"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2" rIns="179164" bIns="143332" numCol="1" spcCol="0" rtlCol="0" fromWordArt="0" anchor="ctr" anchorCtr="0" forceAA="0" compatLnSpc="1">
            <a:prstTxWarp prst="textNoShape">
              <a:avLst/>
            </a:prstTxWarp>
            <a:noAutofit/>
          </a:bodyPr>
          <a:lstStyle/>
          <a:p>
            <a:pPr lvl="0"/>
            <a:r>
              <a:rPr lang="en-US" sz="2400" dirty="0">
                <a:solidFill>
                  <a:schemeClr val="bg1"/>
                </a:solidFill>
                <a:latin typeface="+mj-lt"/>
              </a:rPr>
              <a:t>What</a:t>
            </a:r>
            <a:endParaRPr lang="en-US" sz="1800" dirty="0">
              <a:solidFill>
                <a:schemeClr val="bg1"/>
              </a:solidFill>
            </a:endParaRPr>
          </a:p>
        </p:txBody>
      </p:sp>
      <p:sp>
        <p:nvSpPr>
          <p:cNvPr id="5" name="Rectangle 4"/>
          <p:cNvSpPr/>
          <p:nvPr userDrawn="1"/>
        </p:nvSpPr>
        <p:spPr bwMode="auto">
          <a:xfrm>
            <a:off x="418640" y="3163691"/>
            <a:ext cx="11366667" cy="10758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2" rIns="179164" bIns="143332" numCol="1" spcCol="0" rtlCol="0" fromWordArt="0" anchor="ctr" anchorCtr="0" forceAA="0" compatLnSpc="1">
            <a:prstTxWarp prst="textNoShape">
              <a:avLst/>
            </a:prstTxWarp>
            <a:noAutofit/>
          </a:bodyPr>
          <a:lstStyle/>
          <a:p>
            <a:pPr lvl="0"/>
            <a:r>
              <a:rPr lang="en-US" sz="2400" dirty="0">
                <a:solidFill>
                  <a:schemeClr val="bg1"/>
                </a:solidFill>
                <a:latin typeface="+mj-lt"/>
              </a:rPr>
              <a:t>Why</a:t>
            </a:r>
            <a:endParaRPr lang="en-US" sz="3500" dirty="0">
              <a:solidFill>
                <a:schemeClr val="bg1"/>
              </a:solidFill>
              <a:latin typeface="+mj-lt"/>
            </a:endParaRPr>
          </a:p>
        </p:txBody>
      </p:sp>
      <p:sp>
        <p:nvSpPr>
          <p:cNvPr id="7" name="Rectangle 6"/>
          <p:cNvSpPr/>
          <p:nvPr userDrawn="1"/>
        </p:nvSpPr>
        <p:spPr bwMode="auto">
          <a:xfrm>
            <a:off x="418640" y="4305725"/>
            <a:ext cx="11366667" cy="107586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2" rIns="179164" bIns="143332" numCol="1" spcCol="0" rtlCol="0" fromWordArt="0" anchor="ctr" anchorCtr="0" forceAA="0" compatLnSpc="1">
            <a:prstTxWarp prst="textNoShape">
              <a:avLst/>
            </a:prstTxWarp>
            <a:noAutofit/>
          </a:bodyPr>
          <a:lstStyle/>
          <a:p>
            <a:pPr lvl="0"/>
            <a:r>
              <a:rPr lang="en-US" sz="2400" dirty="0">
                <a:solidFill>
                  <a:schemeClr val="bg1"/>
                </a:solidFill>
                <a:latin typeface="+mj-lt"/>
              </a:rPr>
              <a:t>How</a:t>
            </a:r>
            <a:endParaRPr lang="en-US" sz="3500" dirty="0">
              <a:solidFill>
                <a:schemeClr val="bg1"/>
              </a:solidFill>
              <a:latin typeface="+mj-lt"/>
            </a:endParaRPr>
          </a:p>
        </p:txBody>
      </p:sp>
      <p:cxnSp>
        <p:nvCxnSpPr>
          <p:cNvPr id="9" name="Straight Connector 8"/>
          <p:cNvCxnSpPr/>
          <p:nvPr userDrawn="1"/>
        </p:nvCxnSpPr>
        <p:spPr>
          <a:xfrm>
            <a:off x="2420701" y="1836075"/>
            <a:ext cx="14900" cy="3759592"/>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2510300" y="2069049"/>
            <a:ext cx="9263056" cy="981082"/>
          </a:xfrm>
        </p:spPr>
        <p:txBody>
          <a:bodyPr anchor="ctr" anchorCtr="0">
            <a:noAutofit/>
          </a:bodyPr>
          <a:lstStyle>
            <a:lvl1pPr marL="0" indent="0">
              <a:buNone/>
              <a:defRPr sz="2000">
                <a:solidFill>
                  <a:srgbClr val="FFFFFF"/>
                </a:solidFill>
                <a:latin typeface="+mn-lt"/>
              </a:defRPr>
            </a:lvl1pPr>
            <a:lvl3pPr marL="559806" indent="0">
              <a:buFont typeface="Arial"/>
              <a:buNone/>
              <a:defRPr/>
            </a:lvl3pPr>
          </a:lstStyle>
          <a:p>
            <a:pPr lvl="0"/>
            <a:r>
              <a:rPr lang="en-US" dirty="0"/>
              <a:t>Table text here</a:t>
            </a:r>
          </a:p>
        </p:txBody>
      </p:sp>
      <p:sp>
        <p:nvSpPr>
          <p:cNvPr id="15" name="Text Placeholder 13"/>
          <p:cNvSpPr>
            <a:spLocks noGrp="1"/>
          </p:cNvSpPr>
          <p:nvPr>
            <p:ph type="body" sz="quarter" idx="11" hasCustomPrompt="1"/>
          </p:nvPr>
        </p:nvSpPr>
        <p:spPr>
          <a:xfrm>
            <a:off x="2510300" y="3211082"/>
            <a:ext cx="9263056" cy="981082"/>
          </a:xfrm>
        </p:spPr>
        <p:txBody>
          <a:bodyPr anchor="ctr" anchorCtr="0">
            <a:noAutofit/>
          </a:bodyPr>
          <a:lstStyle>
            <a:lvl1pPr marL="0" indent="0">
              <a:buNone/>
              <a:defRPr sz="2000">
                <a:solidFill>
                  <a:srgbClr val="FFFFFF"/>
                </a:solidFill>
                <a:latin typeface="+mn-lt"/>
              </a:defRPr>
            </a:lvl1pPr>
            <a:lvl3pPr marL="559806" indent="0">
              <a:buFont typeface="Arial"/>
              <a:buNone/>
              <a:defRPr/>
            </a:lvl3pPr>
          </a:lstStyle>
          <a:p>
            <a:pPr lvl="0"/>
            <a:r>
              <a:rPr lang="en-US" dirty="0"/>
              <a:t>Table text here</a:t>
            </a:r>
          </a:p>
        </p:txBody>
      </p:sp>
      <p:sp>
        <p:nvSpPr>
          <p:cNvPr id="17" name="Text Placeholder 13"/>
          <p:cNvSpPr>
            <a:spLocks noGrp="1"/>
          </p:cNvSpPr>
          <p:nvPr>
            <p:ph type="body" sz="quarter" idx="12" hasCustomPrompt="1"/>
          </p:nvPr>
        </p:nvSpPr>
        <p:spPr>
          <a:xfrm>
            <a:off x="2510300" y="4353116"/>
            <a:ext cx="9263056" cy="981082"/>
          </a:xfrm>
        </p:spPr>
        <p:txBody>
          <a:bodyPr anchor="ctr" anchorCtr="0">
            <a:noAutofit/>
          </a:bodyPr>
          <a:lstStyle>
            <a:lvl1pPr marL="0" indent="0">
              <a:buNone/>
              <a:defRPr sz="2000">
                <a:solidFill>
                  <a:srgbClr val="FFFFFF"/>
                </a:solidFill>
                <a:latin typeface="+mn-lt"/>
              </a:defRPr>
            </a:lvl1pPr>
            <a:lvl3pPr marL="559806" indent="0">
              <a:buFont typeface="Arial"/>
              <a:buNone/>
              <a:defRPr/>
            </a:lvl3pPr>
          </a:lstStyle>
          <a:p>
            <a:pPr lvl="0"/>
            <a:r>
              <a:rPr lang="en-US" dirty="0"/>
              <a:t>Table text here</a:t>
            </a:r>
          </a:p>
        </p:txBody>
      </p:sp>
    </p:spTree>
    <p:extLst>
      <p:ext uri="{BB962C8B-B14F-4D97-AF65-F5344CB8AC3E}">
        <p14:creationId xmlns:p14="http://schemas.microsoft.com/office/powerpoint/2010/main" val="23265081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86356"/>
            <a:ext cx="9859116" cy="2697988"/>
          </a:xfrm>
          <a:noFill/>
        </p:spPr>
        <p:txBody>
          <a:bodyPr tIns="89621" bIns="89621" anchor="t" anchorCtr="0"/>
          <a:lstStyle>
            <a:lvl1pPr>
              <a:defRPr sz="589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4" y="3877281"/>
            <a:ext cx="9860674" cy="1793881"/>
          </a:xfrm>
          <a:noFill/>
        </p:spPr>
        <p:txBody>
          <a:bodyPr lIns="179241" tIns="143392" rIns="179241" bIns="143392">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65630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86356"/>
            <a:ext cx="9859116" cy="2697988"/>
          </a:xfrm>
          <a:noFill/>
        </p:spPr>
        <p:txBody>
          <a:bodyPr tIns="89621" bIns="89621" anchor="t" anchorCtr="0"/>
          <a:lstStyle>
            <a:lvl1pPr>
              <a:defRPr lang="en-US" sz="589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76581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010926"/>
          </a:xfrm>
          <a:noFill/>
        </p:spPr>
        <p:txBody>
          <a:bodyPr tIns="89621" bIns="89621" anchor="t" anchorCtr="0">
            <a:spAutoFit/>
          </a:bodyPr>
          <a:lstStyle>
            <a:lvl1pPr>
              <a:defRPr sz="589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7804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010926"/>
          </a:xfrm>
          <a:noFill/>
        </p:spPr>
        <p:txBody>
          <a:bodyPr tIns="89621" bIns="89621" anchor="t" anchorCtr="0">
            <a:spAutoFit/>
          </a:bodyPr>
          <a:lstStyle>
            <a:lvl1pPr>
              <a:defRPr sz="589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4112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010926"/>
          </a:xfrm>
          <a:noFill/>
        </p:spPr>
        <p:txBody>
          <a:bodyPr tIns="89621" bIns="89621" anchor="t" anchorCtr="0">
            <a:spAutoFit/>
          </a:bodyPr>
          <a:lstStyle>
            <a:lvl1pPr>
              <a:defRPr sz="589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84915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7904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1518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193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969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396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50-50 Left Photo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10" name="Text Placeholder 8"/>
          <p:cNvSpPr>
            <a:spLocks noGrp="1"/>
          </p:cNvSpPr>
          <p:nvPr>
            <p:ph type="body" sz="quarter" idx="11"/>
          </p:nvPr>
        </p:nvSpPr>
        <p:spPr>
          <a:xfrm>
            <a:off x="269241" y="219471"/>
            <a:ext cx="5588648" cy="829045"/>
          </a:xfrm>
        </p:spPr>
        <p:txBody>
          <a:bodyPr/>
          <a:lstStyle>
            <a:lvl1pPr marL="0" indent="0">
              <a:buNone/>
              <a:defRPr sz="4702">
                <a:solidFill>
                  <a:srgbClr val="969696"/>
                </a:solidFill>
              </a:defRPr>
            </a:lvl1pPr>
            <a:lvl2pPr marL="335883" indent="0">
              <a:buNone/>
              <a:defRPr sz="3525">
                <a:solidFill>
                  <a:srgbClr val="969696"/>
                </a:solidFill>
                <a:latin typeface="+mj-lt"/>
              </a:defRPr>
            </a:lvl2pPr>
          </a:lstStyle>
          <a:p>
            <a:pPr lvl="0"/>
            <a:r>
              <a:rPr lang="en-US" dirty="0"/>
              <a:t>Click to edit</a:t>
            </a:r>
          </a:p>
        </p:txBody>
      </p:sp>
      <p:sp>
        <p:nvSpPr>
          <p:cNvPr id="12" name="Text Placeholder 8"/>
          <p:cNvSpPr>
            <a:spLocks noGrp="1"/>
          </p:cNvSpPr>
          <p:nvPr>
            <p:ph type="body" sz="quarter" idx="13" hasCustomPrompt="1"/>
          </p:nvPr>
        </p:nvSpPr>
        <p:spPr>
          <a:xfrm>
            <a:off x="269241" y="3343864"/>
            <a:ext cx="5588648" cy="1121510"/>
          </a:xfrm>
        </p:spPr>
        <p:txBody>
          <a:bodyPr anchor="ctr" anchorCtr="0"/>
          <a:lstStyle>
            <a:lvl1pPr marL="559804" indent="-559804">
              <a:buFont typeface="Arial"/>
              <a:buChar char="•"/>
              <a:defRPr sz="3133" baseline="0">
                <a:solidFill>
                  <a:srgbClr val="969696"/>
                </a:solidFill>
              </a:defRPr>
            </a:lvl1pPr>
            <a:lvl2pPr marL="335883" indent="0">
              <a:buNone/>
              <a:defRPr sz="3525">
                <a:solidFill>
                  <a:srgbClr val="969696"/>
                </a:solidFill>
                <a:latin typeface="+mj-lt"/>
              </a:defRPr>
            </a:lvl2pPr>
          </a:lstStyle>
          <a:p>
            <a:pPr lvl="0"/>
            <a:r>
              <a:rPr lang="en-US" dirty="0"/>
              <a:t>Responsibility 1</a:t>
            </a:r>
          </a:p>
          <a:p>
            <a:pPr lvl="0"/>
            <a:r>
              <a:rPr lang="en-US" dirty="0"/>
              <a:t>Responsibility 2</a:t>
            </a:r>
          </a:p>
        </p:txBody>
      </p:sp>
    </p:spTree>
    <p:extLst>
      <p:ext uri="{BB962C8B-B14F-4D97-AF65-F5344CB8AC3E}">
        <p14:creationId xmlns:p14="http://schemas.microsoft.com/office/powerpoint/2010/main" val="137216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Microsoft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
        <p:nvSpPr>
          <p:cNvPr id="4" name="Text Box 3"/>
          <p:cNvSpPr txBox="1">
            <a:spLocks noChangeArrowheads="1"/>
          </p:cNvSpPr>
          <p:nvPr userDrawn="1"/>
        </p:nvSpPr>
        <p:spPr bwMode="blackWhite">
          <a:xfrm>
            <a:off x="267687" y="5803218"/>
            <a:ext cx="11562365" cy="917280"/>
          </a:xfrm>
          <a:prstGeom prst="rect">
            <a:avLst/>
          </a:prstGeom>
          <a:noFill/>
          <a:ln w="12700">
            <a:noFill/>
            <a:miter lim="800000"/>
            <a:headEnd type="none" w="sm" len="sm"/>
            <a:tailEnd type="none" w="sm" len="sm"/>
          </a:ln>
          <a:effectLst/>
        </p:spPr>
        <p:txBody>
          <a:bodyPr vert="horz" wrap="square" lIns="179164" tIns="143332" rIns="179164" bIns="143332" numCol="1" anchor="t" anchorCtr="0" compatLnSpc="1">
            <a:prstTxWarp prst="textNoShape">
              <a:avLst/>
            </a:prstTxWarp>
            <a:spAutoFit/>
          </a:bodyPr>
          <a:lstStyle/>
          <a:p>
            <a:pPr defTabSz="684820" eaLnBrk="0" hangingPunct="0"/>
            <a:r>
              <a:rPr lang="en-US" sz="800" dirty="0">
                <a:gradFill>
                  <a:gsLst>
                    <a:gs pos="0">
                      <a:schemeClr val="tx1"/>
                    </a:gs>
                    <a:gs pos="100000">
                      <a:schemeClr val="tx1"/>
                    </a:gs>
                  </a:gsLst>
                  <a:lin ang="5400000" scaled="0"/>
                </a:gradFill>
                <a:cs typeface="Segoe UI" pitchFamily="34" charset="0"/>
              </a:rPr>
              <a:t>© 2017 Microsoft Corporation. All rights reserved. Microsoft, Windows, Windows Vista and other product names are or may be registered trademarks and/or trademarks in the U.S. and/or other countries.</a:t>
            </a:r>
          </a:p>
          <a:p>
            <a:pPr defTabSz="684820" eaLnBrk="0" hangingPunct="0"/>
            <a:endParaRPr lang="en-US" sz="800" dirty="0">
              <a:gradFill>
                <a:gsLst>
                  <a:gs pos="0">
                    <a:schemeClr val="tx1"/>
                  </a:gs>
                  <a:gs pos="100000">
                    <a:schemeClr val="tx1"/>
                  </a:gs>
                </a:gsLst>
                <a:lin ang="5400000" scaled="0"/>
              </a:gradFill>
              <a:cs typeface="Segoe UI" pitchFamily="34" charset="0"/>
            </a:endParaRPr>
          </a:p>
          <a:p>
            <a:pPr defTabSz="684820" eaLnBrk="0" hangingPunct="0"/>
            <a:r>
              <a:rPr lang="en-US" sz="8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25741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082756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ver2">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277634"/>
            <a:ext cx="7279098" cy="2173041"/>
          </a:xfrm>
          <a:noFill/>
        </p:spPr>
        <p:txBody>
          <a:bodyPr lIns="0" tIns="91440" rIns="146304" bIns="91440" anchor="t" anchorCtr="0"/>
          <a:lstStyle>
            <a:lvl1pPr>
              <a:defRPr sz="7058" spc="-98" baseline="0">
                <a:solidFill>
                  <a:schemeClr val="tx1"/>
                </a:solidFill>
              </a:defRPr>
            </a:lvl1pPr>
          </a:lstStyle>
          <a:p>
            <a:r>
              <a:rPr lang="en-US"/>
              <a:t>Lorem ipsum Lorem ipsum</a:t>
            </a:r>
          </a:p>
        </p:txBody>
      </p:sp>
      <p:sp>
        <p:nvSpPr>
          <p:cNvPr id="3" name="Text Placeholder 2"/>
          <p:cNvSpPr>
            <a:spLocks noGrp="1"/>
          </p:cNvSpPr>
          <p:nvPr>
            <p:ph type="body" sz="quarter" idx="10"/>
          </p:nvPr>
        </p:nvSpPr>
        <p:spPr>
          <a:xfrm>
            <a:off x="269239" y="3576361"/>
            <a:ext cx="5826761" cy="633715"/>
          </a:xfrm>
        </p:spPr>
        <p:txBody>
          <a:bodyPr/>
          <a:lstStyle>
            <a:lvl1pPr marL="0" indent="0">
              <a:spcBef>
                <a:spcPts val="980"/>
              </a:spcBef>
              <a:spcAft>
                <a:spcPts val="980"/>
              </a:spcAft>
              <a:buNone/>
              <a:defRPr sz="3921"/>
            </a:lvl1pPr>
          </a:lstStyle>
          <a:p>
            <a:pPr lvl="0"/>
            <a:r>
              <a:rPr lang="en-US"/>
              <a:t>Click to edit Master text</a:t>
            </a:r>
          </a:p>
        </p:txBody>
      </p:sp>
      <p:grpSp>
        <p:nvGrpSpPr>
          <p:cNvPr id="372" name="Group 371">
            <a:extLst>
              <a:ext uri="{FF2B5EF4-FFF2-40B4-BE49-F238E27FC236}">
                <a16:creationId xmlns:a16="http://schemas.microsoft.com/office/drawing/2014/main" id="{CDFD47E3-DDF9-4944-86BF-DA7CF82DAE44}"/>
              </a:ext>
            </a:extLst>
          </p:cNvPr>
          <p:cNvGrpSpPr/>
          <p:nvPr userDrawn="1"/>
        </p:nvGrpSpPr>
        <p:grpSpPr>
          <a:xfrm>
            <a:off x="7339478" y="135249"/>
            <a:ext cx="5744142" cy="6742427"/>
            <a:chOff x="7625796" y="627085"/>
            <a:chExt cx="5434428" cy="6377982"/>
          </a:xfrm>
        </p:grpSpPr>
        <p:grpSp>
          <p:nvGrpSpPr>
            <p:cNvPr id="249" name="Group 247">
              <a:extLst>
                <a:ext uri="{FF2B5EF4-FFF2-40B4-BE49-F238E27FC236}">
                  <a16:creationId xmlns:a16="http://schemas.microsoft.com/office/drawing/2014/main" id="{1F00B62E-9278-4200-8B74-A0BD179F9AF0}"/>
                </a:ext>
              </a:extLst>
            </p:cNvPr>
            <p:cNvGrpSpPr>
              <a:grpSpLocks noChangeAspect="1"/>
            </p:cNvGrpSpPr>
            <p:nvPr userDrawn="1"/>
          </p:nvGrpSpPr>
          <p:grpSpPr bwMode="auto">
            <a:xfrm>
              <a:off x="8508381" y="1977477"/>
              <a:ext cx="4092633" cy="5027590"/>
              <a:chOff x="6097" y="2298"/>
              <a:chExt cx="696" cy="855"/>
            </a:xfrm>
          </p:grpSpPr>
          <p:sp>
            <p:nvSpPr>
              <p:cNvPr id="250" name="AutoShape 246">
                <a:extLst>
                  <a:ext uri="{FF2B5EF4-FFF2-40B4-BE49-F238E27FC236}">
                    <a16:creationId xmlns:a16="http://schemas.microsoft.com/office/drawing/2014/main" id="{65CB237B-C1E8-4B55-848E-602697CB6CB7}"/>
                  </a:ext>
                </a:extLst>
              </p:cNvPr>
              <p:cNvSpPr>
                <a:spLocks noChangeAspect="1" noChangeArrowheads="1" noTextEdit="1"/>
              </p:cNvSpPr>
              <p:nvPr userDrawn="1"/>
            </p:nvSpPr>
            <p:spPr bwMode="auto">
              <a:xfrm>
                <a:off x="6097" y="2298"/>
                <a:ext cx="696"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3" name="Rectangle 250">
                <a:extLst>
                  <a:ext uri="{FF2B5EF4-FFF2-40B4-BE49-F238E27FC236}">
                    <a16:creationId xmlns:a16="http://schemas.microsoft.com/office/drawing/2014/main" id="{87457DDA-AD9E-4A97-9C2E-7F4E64D0AFA4}"/>
                  </a:ext>
                </a:extLst>
              </p:cNvPr>
              <p:cNvSpPr>
                <a:spLocks noChangeArrowheads="1"/>
              </p:cNvSpPr>
              <p:nvPr userDrawn="1"/>
            </p:nvSpPr>
            <p:spPr bwMode="auto">
              <a:xfrm>
                <a:off x="6468" y="3037"/>
                <a:ext cx="111" cy="114"/>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4" name="Rectangle 251">
                <a:extLst>
                  <a:ext uri="{FF2B5EF4-FFF2-40B4-BE49-F238E27FC236}">
                    <a16:creationId xmlns:a16="http://schemas.microsoft.com/office/drawing/2014/main" id="{787AC753-EFDA-426C-B584-5AECAA3027B1}"/>
                  </a:ext>
                </a:extLst>
              </p:cNvPr>
              <p:cNvSpPr>
                <a:spLocks noChangeArrowheads="1"/>
              </p:cNvSpPr>
              <p:nvPr userDrawn="1"/>
            </p:nvSpPr>
            <p:spPr bwMode="auto">
              <a:xfrm>
                <a:off x="6313" y="2815"/>
                <a:ext cx="111" cy="336"/>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5" name="Rectangle 252">
                <a:extLst>
                  <a:ext uri="{FF2B5EF4-FFF2-40B4-BE49-F238E27FC236}">
                    <a16:creationId xmlns:a16="http://schemas.microsoft.com/office/drawing/2014/main" id="{ADBB0E8B-FCE5-439F-9F2B-6FA746CBBE6A}"/>
                  </a:ext>
                </a:extLst>
              </p:cNvPr>
              <p:cNvSpPr>
                <a:spLocks noChangeArrowheads="1"/>
              </p:cNvSpPr>
              <p:nvPr userDrawn="1"/>
            </p:nvSpPr>
            <p:spPr bwMode="auto">
              <a:xfrm>
                <a:off x="6325" y="2834"/>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6" name="Rectangle 253">
                <a:extLst>
                  <a:ext uri="{FF2B5EF4-FFF2-40B4-BE49-F238E27FC236}">
                    <a16:creationId xmlns:a16="http://schemas.microsoft.com/office/drawing/2014/main" id="{E7528E24-6BDC-4F30-B75B-0CD44FD8FEED}"/>
                  </a:ext>
                </a:extLst>
              </p:cNvPr>
              <p:cNvSpPr>
                <a:spLocks noChangeArrowheads="1"/>
              </p:cNvSpPr>
              <p:nvPr userDrawn="1"/>
            </p:nvSpPr>
            <p:spPr bwMode="auto">
              <a:xfrm>
                <a:off x="6350" y="2834"/>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7" name="Rectangle 254">
                <a:extLst>
                  <a:ext uri="{FF2B5EF4-FFF2-40B4-BE49-F238E27FC236}">
                    <a16:creationId xmlns:a16="http://schemas.microsoft.com/office/drawing/2014/main" id="{D23DFB3F-F258-421E-B4B9-97CEA983AB71}"/>
                  </a:ext>
                </a:extLst>
              </p:cNvPr>
              <p:cNvSpPr>
                <a:spLocks noChangeArrowheads="1"/>
              </p:cNvSpPr>
              <p:nvPr userDrawn="1"/>
            </p:nvSpPr>
            <p:spPr bwMode="auto">
              <a:xfrm>
                <a:off x="6374" y="2834"/>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8" name="Rectangle 255">
                <a:extLst>
                  <a:ext uri="{FF2B5EF4-FFF2-40B4-BE49-F238E27FC236}">
                    <a16:creationId xmlns:a16="http://schemas.microsoft.com/office/drawing/2014/main" id="{95395EC5-C823-4F96-8AFB-A7C525ED5867}"/>
                  </a:ext>
                </a:extLst>
              </p:cNvPr>
              <p:cNvSpPr>
                <a:spLocks noChangeArrowheads="1"/>
              </p:cNvSpPr>
              <p:nvPr userDrawn="1"/>
            </p:nvSpPr>
            <p:spPr bwMode="auto">
              <a:xfrm>
                <a:off x="6397" y="2834"/>
                <a:ext cx="12"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9" name="Rectangle 256">
                <a:extLst>
                  <a:ext uri="{FF2B5EF4-FFF2-40B4-BE49-F238E27FC236}">
                    <a16:creationId xmlns:a16="http://schemas.microsoft.com/office/drawing/2014/main" id="{EA63CA39-CA16-4B9E-8D8F-0B2EABBE11D5}"/>
                  </a:ext>
                </a:extLst>
              </p:cNvPr>
              <p:cNvSpPr>
                <a:spLocks noChangeArrowheads="1"/>
              </p:cNvSpPr>
              <p:nvPr userDrawn="1"/>
            </p:nvSpPr>
            <p:spPr bwMode="auto">
              <a:xfrm>
                <a:off x="6325" y="2866"/>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0" name="Rectangle 257">
                <a:extLst>
                  <a:ext uri="{FF2B5EF4-FFF2-40B4-BE49-F238E27FC236}">
                    <a16:creationId xmlns:a16="http://schemas.microsoft.com/office/drawing/2014/main" id="{D742BED7-A533-42D9-96D9-2A557DAEF1AD}"/>
                  </a:ext>
                </a:extLst>
              </p:cNvPr>
              <p:cNvSpPr>
                <a:spLocks noChangeArrowheads="1"/>
              </p:cNvSpPr>
              <p:nvPr userDrawn="1"/>
            </p:nvSpPr>
            <p:spPr bwMode="auto">
              <a:xfrm>
                <a:off x="6350" y="2866"/>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1" name="Rectangle 258">
                <a:extLst>
                  <a:ext uri="{FF2B5EF4-FFF2-40B4-BE49-F238E27FC236}">
                    <a16:creationId xmlns:a16="http://schemas.microsoft.com/office/drawing/2014/main" id="{933BA798-BF8C-4D7B-963C-784E23E26E38}"/>
                  </a:ext>
                </a:extLst>
              </p:cNvPr>
              <p:cNvSpPr>
                <a:spLocks noChangeArrowheads="1"/>
              </p:cNvSpPr>
              <p:nvPr userDrawn="1"/>
            </p:nvSpPr>
            <p:spPr bwMode="auto">
              <a:xfrm>
                <a:off x="6374" y="2866"/>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2" name="Rectangle 259">
                <a:extLst>
                  <a:ext uri="{FF2B5EF4-FFF2-40B4-BE49-F238E27FC236}">
                    <a16:creationId xmlns:a16="http://schemas.microsoft.com/office/drawing/2014/main" id="{DB545304-51D3-4545-A817-7A1A23218D08}"/>
                  </a:ext>
                </a:extLst>
              </p:cNvPr>
              <p:cNvSpPr>
                <a:spLocks noChangeArrowheads="1"/>
              </p:cNvSpPr>
              <p:nvPr userDrawn="1"/>
            </p:nvSpPr>
            <p:spPr bwMode="auto">
              <a:xfrm>
                <a:off x="6397" y="2866"/>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3" name="Rectangle 260">
                <a:extLst>
                  <a:ext uri="{FF2B5EF4-FFF2-40B4-BE49-F238E27FC236}">
                    <a16:creationId xmlns:a16="http://schemas.microsoft.com/office/drawing/2014/main" id="{5B93D5FA-6D33-458B-BFD8-30A4E335C5D5}"/>
                  </a:ext>
                </a:extLst>
              </p:cNvPr>
              <p:cNvSpPr>
                <a:spLocks noChangeArrowheads="1"/>
              </p:cNvSpPr>
              <p:nvPr userDrawn="1"/>
            </p:nvSpPr>
            <p:spPr bwMode="auto">
              <a:xfrm>
                <a:off x="6325" y="2898"/>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4" name="Rectangle 261">
                <a:extLst>
                  <a:ext uri="{FF2B5EF4-FFF2-40B4-BE49-F238E27FC236}">
                    <a16:creationId xmlns:a16="http://schemas.microsoft.com/office/drawing/2014/main" id="{54B095D7-A32D-45BE-9EBA-EC8A0B306ABC}"/>
                  </a:ext>
                </a:extLst>
              </p:cNvPr>
              <p:cNvSpPr>
                <a:spLocks noChangeArrowheads="1"/>
              </p:cNvSpPr>
              <p:nvPr userDrawn="1"/>
            </p:nvSpPr>
            <p:spPr bwMode="auto">
              <a:xfrm>
                <a:off x="6350" y="2898"/>
                <a:ext cx="11"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5" name="Rectangle 262">
                <a:extLst>
                  <a:ext uri="{FF2B5EF4-FFF2-40B4-BE49-F238E27FC236}">
                    <a16:creationId xmlns:a16="http://schemas.microsoft.com/office/drawing/2014/main" id="{CA60F719-D75E-4B2B-9686-607A78CD5BAA}"/>
                  </a:ext>
                </a:extLst>
              </p:cNvPr>
              <p:cNvSpPr>
                <a:spLocks noChangeArrowheads="1"/>
              </p:cNvSpPr>
              <p:nvPr userDrawn="1"/>
            </p:nvSpPr>
            <p:spPr bwMode="auto">
              <a:xfrm>
                <a:off x="6374" y="2898"/>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6" name="Rectangle 263">
                <a:extLst>
                  <a:ext uri="{FF2B5EF4-FFF2-40B4-BE49-F238E27FC236}">
                    <a16:creationId xmlns:a16="http://schemas.microsoft.com/office/drawing/2014/main" id="{16A5634E-5020-48D1-A1BE-F620D39D0732}"/>
                  </a:ext>
                </a:extLst>
              </p:cNvPr>
              <p:cNvSpPr>
                <a:spLocks noChangeArrowheads="1"/>
              </p:cNvSpPr>
              <p:nvPr userDrawn="1"/>
            </p:nvSpPr>
            <p:spPr bwMode="auto">
              <a:xfrm>
                <a:off x="6397" y="2898"/>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7" name="Rectangle 264">
                <a:extLst>
                  <a:ext uri="{FF2B5EF4-FFF2-40B4-BE49-F238E27FC236}">
                    <a16:creationId xmlns:a16="http://schemas.microsoft.com/office/drawing/2014/main" id="{D23C8B74-E873-4CBF-BB5B-1163F15F418E}"/>
                  </a:ext>
                </a:extLst>
              </p:cNvPr>
              <p:cNvSpPr>
                <a:spLocks noChangeArrowheads="1"/>
              </p:cNvSpPr>
              <p:nvPr userDrawn="1"/>
            </p:nvSpPr>
            <p:spPr bwMode="auto">
              <a:xfrm>
                <a:off x="6325" y="2930"/>
                <a:ext cx="13"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8" name="Rectangle 265">
                <a:extLst>
                  <a:ext uri="{FF2B5EF4-FFF2-40B4-BE49-F238E27FC236}">
                    <a16:creationId xmlns:a16="http://schemas.microsoft.com/office/drawing/2014/main" id="{AF71F314-7DE5-4B66-BA58-68112894167B}"/>
                  </a:ext>
                </a:extLst>
              </p:cNvPr>
              <p:cNvSpPr>
                <a:spLocks noChangeArrowheads="1"/>
              </p:cNvSpPr>
              <p:nvPr userDrawn="1"/>
            </p:nvSpPr>
            <p:spPr bwMode="auto">
              <a:xfrm>
                <a:off x="6350" y="2930"/>
                <a:ext cx="11" cy="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9" name="Rectangle 266">
                <a:extLst>
                  <a:ext uri="{FF2B5EF4-FFF2-40B4-BE49-F238E27FC236}">
                    <a16:creationId xmlns:a16="http://schemas.microsoft.com/office/drawing/2014/main" id="{DBC23984-FF32-4DA5-8DE1-7E24BD6C3FF8}"/>
                  </a:ext>
                </a:extLst>
              </p:cNvPr>
              <p:cNvSpPr>
                <a:spLocks noChangeArrowheads="1"/>
              </p:cNvSpPr>
              <p:nvPr userDrawn="1"/>
            </p:nvSpPr>
            <p:spPr bwMode="auto">
              <a:xfrm>
                <a:off x="6374" y="2930"/>
                <a:ext cx="10" cy="20"/>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0" name="Rectangle 267">
                <a:extLst>
                  <a:ext uri="{FF2B5EF4-FFF2-40B4-BE49-F238E27FC236}">
                    <a16:creationId xmlns:a16="http://schemas.microsoft.com/office/drawing/2014/main" id="{36BE96A9-871C-4F0D-8A44-C3D6EC4677AB}"/>
                  </a:ext>
                </a:extLst>
              </p:cNvPr>
              <p:cNvSpPr>
                <a:spLocks noChangeArrowheads="1"/>
              </p:cNvSpPr>
              <p:nvPr userDrawn="1"/>
            </p:nvSpPr>
            <p:spPr bwMode="auto">
              <a:xfrm>
                <a:off x="6397" y="2930"/>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1" name="Rectangle 268">
                <a:extLst>
                  <a:ext uri="{FF2B5EF4-FFF2-40B4-BE49-F238E27FC236}">
                    <a16:creationId xmlns:a16="http://schemas.microsoft.com/office/drawing/2014/main" id="{90DFF299-9AD9-43F7-A6D5-68B29A6A38C7}"/>
                  </a:ext>
                </a:extLst>
              </p:cNvPr>
              <p:cNvSpPr>
                <a:spLocks noChangeArrowheads="1"/>
              </p:cNvSpPr>
              <p:nvPr userDrawn="1"/>
            </p:nvSpPr>
            <p:spPr bwMode="auto">
              <a:xfrm>
                <a:off x="6325" y="2962"/>
                <a:ext cx="13"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2" name="Rectangle 269">
                <a:extLst>
                  <a:ext uri="{FF2B5EF4-FFF2-40B4-BE49-F238E27FC236}">
                    <a16:creationId xmlns:a16="http://schemas.microsoft.com/office/drawing/2014/main" id="{01CFC304-981B-4246-A430-8C1E1A79F45A}"/>
                  </a:ext>
                </a:extLst>
              </p:cNvPr>
              <p:cNvSpPr>
                <a:spLocks noChangeArrowheads="1"/>
              </p:cNvSpPr>
              <p:nvPr userDrawn="1"/>
            </p:nvSpPr>
            <p:spPr bwMode="auto">
              <a:xfrm>
                <a:off x="6350" y="2962"/>
                <a:ext cx="11"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3" name="Rectangle 270">
                <a:extLst>
                  <a:ext uri="{FF2B5EF4-FFF2-40B4-BE49-F238E27FC236}">
                    <a16:creationId xmlns:a16="http://schemas.microsoft.com/office/drawing/2014/main" id="{DB453F4B-D541-4162-B3D7-F579474C36A3}"/>
                  </a:ext>
                </a:extLst>
              </p:cNvPr>
              <p:cNvSpPr>
                <a:spLocks noChangeArrowheads="1"/>
              </p:cNvSpPr>
              <p:nvPr userDrawn="1"/>
            </p:nvSpPr>
            <p:spPr bwMode="auto">
              <a:xfrm>
                <a:off x="6374" y="2962"/>
                <a:ext cx="10"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4" name="Rectangle 271">
                <a:extLst>
                  <a:ext uri="{FF2B5EF4-FFF2-40B4-BE49-F238E27FC236}">
                    <a16:creationId xmlns:a16="http://schemas.microsoft.com/office/drawing/2014/main" id="{A2B64033-5E30-4547-BEAB-D792D4750986}"/>
                  </a:ext>
                </a:extLst>
              </p:cNvPr>
              <p:cNvSpPr>
                <a:spLocks noChangeArrowheads="1"/>
              </p:cNvSpPr>
              <p:nvPr userDrawn="1"/>
            </p:nvSpPr>
            <p:spPr bwMode="auto">
              <a:xfrm>
                <a:off x="6397" y="2962"/>
                <a:ext cx="12" cy="2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5" name="Rectangle 272">
                <a:extLst>
                  <a:ext uri="{FF2B5EF4-FFF2-40B4-BE49-F238E27FC236}">
                    <a16:creationId xmlns:a16="http://schemas.microsoft.com/office/drawing/2014/main" id="{3A464137-CC53-47B6-B090-F018386CAE32}"/>
                  </a:ext>
                </a:extLst>
              </p:cNvPr>
              <p:cNvSpPr>
                <a:spLocks noChangeArrowheads="1"/>
              </p:cNvSpPr>
              <p:nvPr userDrawn="1"/>
            </p:nvSpPr>
            <p:spPr bwMode="auto">
              <a:xfrm>
                <a:off x="6325" y="2995"/>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6" name="Rectangle 273">
                <a:extLst>
                  <a:ext uri="{FF2B5EF4-FFF2-40B4-BE49-F238E27FC236}">
                    <a16:creationId xmlns:a16="http://schemas.microsoft.com/office/drawing/2014/main" id="{4DA19828-26D2-41C0-89DD-888EA9639BDB}"/>
                  </a:ext>
                </a:extLst>
              </p:cNvPr>
              <p:cNvSpPr>
                <a:spLocks noChangeArrowheads="1"/>
              </p:cNvSpPr>
              <p:nvPr userDrawn="1"/>
            </p:nvSpPr>
            <p:spPr bwMode="auto">
              <a:xfrm>
                <a:off x="6350" y="2995"/>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7" name="Rectangle 274">
                <a:extLst>
                  <a:ext uri="{FF2B5EF4-FFF2-40B4-BE49-F238E27FC236}">
                    <a16:creationId xmlns:a16="http://schemas.microsoft.com/office/drawing/2014/main" id="{961D7A8D-87F2-4D57-B4E0-23D684CF0D5E}"/>
                  </a:ext>
                </a:extLst>
              </p:cNvPr>
              <p:cNvSpPr>
                <a:spLocks noChangeArrowheads="1"/>
              </p:cNvSpPr>
              <p:nvPr userDrawn="1"/>
            </p:nvSpPr>
            <p:spPr bwMode="auto">
              <a:xfrm>
                <a:off x="6374" y="2995"/>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8" name="Rectangle 275">
                <a:extLst>
                  <a:ext uri="{FF2B5EF4-FFF2-40B4-BE49-F238E27FC236}">
                    <a16:creationId xmlns:a16="http://schemas.microsoft.com/office/drawing/2014/main" id="{C95256FB-A7F5-4976-B261-32E8E203553C}"/>
                  </a:ext>
                </a:extLst>
              </p:cNvPr>
              <p:cNvSpPr>
                <a:spLocks noChangeArrowheads="1"/>
              </p:cNvSpPr>
              <p:nvPr userDrawn="1"/>
            </p:nvSpPr>
            <p:spPr bwMode="auto">
              <a:xfrm>
                <a:off x="6397" y="2995"/>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9" name="Rectangle 276">
                <a:extLst>
                  <a:ext uri="{FF2B5EF4-FFF2-40B4-BE49-F238E27FC236}">
                    <a16:creationId xmlns:a16="http://schemas.microsoft.com/office/drawing/2014/main" id="{38F00226-8C24-4E84-865B-B18BA1ABAEFE}"/>
                  </a:ext>
                </a:extLst>
              </p:cNvPr>
              <p:cNvSpPr>
                <a:spLocks noChangeArrowheads="1"/>
              </p:cNvSpPr>
              <p:nvPr userDrawn="1"/>
            </p:nvSpPr>
            <p:spPr bwMode="auto">
              <a:xfrm>
                <a:off x="6325" y="3027"/>
                <a:ext cx="13"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0" name="Rectangle 277">
                <a:extLst>
                  <a:ext uri="{FF2B5EF4-FFF2-40B4-BE49-F238E27FC236}">
                    <a16:creationId xmlns:a16="http://schemas.microsoft.com/office/drawing/2014/main" id="{D2B74AB8-CED8-4440-BA66-C4AF85BE5896}"/>
                  </a:ext>
                </a:extLst>
              </p:cNvPr>
              <p:cNvSpPr>
                <a:spLocks noChangeArrowheads="1"/>
              </p:cNvSpPr>
              <p:nvPr userDrawn="1"/>
            </p:nvSpPr>
            <p:spPr bwMode="auto">
              <a:xfrm>
                <a:off x="6350" y="3027"/>
                <a:ext cx="11"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1" name="Rectangle 278">
                <a:extLst>
                  <a:ext uri="{FF2B5EF4-FFF2-40B4-BE49-F238E27FC236}">
                    <a16:creationId xmlns:a16="http://schemas.microsoft.com/office/drawing/2014/main" id="{C65DFAE0-B1A4-4904-985F-5F68C2DEC416}"/>
                  </a:ext>
                </a:extLst>
              </p:cNvPr>
              <p:cNvSpPr>
                <a:spLocks noChangeArrowheads="1"/>
              </p:cNvSpPr>
              <p:nvPr userDrawn="1"/>
            </p:nvSpPr>
            <p:spPr bwMode="auto">
              <a:xfrm>
                <a:off x="6374" y="3027"/>
                <a:ext cx="10"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2" name="Rectangle 279">
                <a:extLst>
                  <a:ext uri="{FF2B5EF4-FFF2-40B4-BE49-F238E27FC236}">
                    <a16:creationId xmlns:a16="http://schemas.microsoft.com/office/drawing/2014/main" id="{5BC322C6-17E3-42A7-911E-BE3A33CE5BD2}"/>
                  </a:ext>
                </a:extLst>
              </p:cNvPr>
              <p:cNvSpPr>
                <a:spLocks noChangeArrowheads="1"/>
              </p:cNvSpPr>
              <p:nvPr userDrawn="1"/>
            </p:nvSpPr>
            <p:spPr bwMode="auto">
              <a:xfrm>
                <a:off x="6397" y="3027"/>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3" name="Rectangle 280">
                <a:extLst>
                  <a:ext uri="{FF2B5EF4-FFF2-40B4-BE49-F238E27FC236}">
                    <a16:creationId xmlns:a16="http://schemas.microsoft.com/office/drawing/2014/main" id="{1775D174-4BB0-487F-9750-E6A8B16A0AF3}"/>
                  </a:ext>
                </a:extLst>
              </p:cNvPr>
              <p:cNvSpPr>
                <a:spLocks noChangeArrowheads="1"/>
              </p:cNvSpPr>
              <p:nvPr userDrawn="1"/>
            </p:nvSpPr>
            <p:spPr bwMode="auto">
              <a:xfrm>
                <a:off x="6325" y="3059"/>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4" name="Rectangle 281">
                <a:extLst>
                  <a:ext uri="{FF2B5EF4-FFF2-40B4-BE49-F238E27FC236}">
                    <a16:creationId xmlns:a16="http://schemas.microsoft.com/office/drawing/2014/main" id="{B74C8AE6-C25F-45FE-A8F4-F9EF503E4C9B}"/>
                  </a:ext>
                </a:extLst>
              </p:cNvPr>
              <p:cNvSpPr>
                <a:spLocks noChangeArrowheads="1"/>
              </p:cNvSpPr>
              <p:nvPr userDrawn="1"/>
            </p:nvSpPr>
            <p:spPr bwMode="auto">
              <a:xfrm>
                <a:off x="6350" y="3059"/>
                <a:ext cx="11"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5" name="Rectangle 282">
                <a:extLst>
                  <a:ext uri="{FF2B5EF4-FFF2-40B4-BE49-F238E27FC236}">
                    <a16:creationId xmlns:a16="http://schemas.microsoft.com/office/drawing/2014/main" id="{53A9DABC-21B6-4923-BFC3-5D68E7833787}"/>
                  </a:ext>
                </a:extLst>
              </p:cNvPr>
              <p:cNvSpPr>
                <a:spLocks noChangeArrowheads="1"/>
              </p:cNvSpPr>
              <p:nvPr userDrawn="1"/>
            </p:nvSpPr>
            <p:spPr bwMode="auto">
              <a:xfrm>
                <a:off x="6374" y="3059"/>
                <a:ext cx="10"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6" name="Rectangle 283">
                <a:extLst>
                  <a:ext uri="{FF2B5EF4-FFF2-40B4-BE49-F238E27FC236}">
                    <a16:creationId xmlns:a16="http://schemas.microsoft.com/office/drawing/2014/main" id="{0A6C34E3-3E96-415E-AE68-B048EB95721B}"/>
                  </a:ext>
                </a:extLst>
              </p:cNvPr>
              <p:cNvSpPr>
                <a:spLocks noChangeArrowheads="1"/>
              </p:cNvSpPr>
              <p:nvPr userDrawn="1"/>
            </p:nvSpPr>
            <p:spPr bwMode="auto">
              <a:xfrm>
                <a:off x="6397" y="3059"/>
                <a:ext cx="12"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7" name="Rectangle 284">
                <a:extLst>
                  <a:ext uri="{FF2B5EF4-FFF2-40B4-BE49-F238E27FC236}">
                    <a16:creationId xmlns:a16="http://schemas.microsoft.com/office/drawing/2014/main" id="{BB7FEFB4-9504-4201-B712-307A665893B4}"/>
                  </a:ext>
                </a:extLst>
              </p:cNvPr>
              <p:cNvSpPr>
                <a:spLocks noChangeArrowheads="1"/>
              </p:cNvSpPr>
              <p:nvPr userDrawn="1"/>
            </p:nvSpPr>
            <p:spPr bwMode="auto">
              <a:xfrm>
                <a:off x="6325" y="3091"/>
                <a:ext cx="13" cy="1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8" name="Rectangle 285">
                <a:extLst>
                  <a:ext uri="{FF2B5EF4-FFF2-40B4-BE49-F238E27FC236}">
                    <a16:creationId xmlns:a16="http://schemas.microsoft.com/office/drawing/2014/main" id="{FE575B8D-2DF0-4950-B2B0-8E545228FFD4}"/>
                  </a:ext>
                </a:extLst>
              </p:cNvPr>
              <p:cNvSpPr>
                <a:spLocks noChangeArrowheads="1"/>
              </p:cNvSpPr>
              <p:nvPr userDrawn="1"/>
            </p:nvSpPr>
            <p:spPr bwMode="auto">
              <a:xfrm>
                <a:off x="6350" y="3091"/>
                <a:ext cx="11"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9" name="Rectangle 286">
                <a:extLst>
                  <a:ext uri="{FF2B5EF4-FFF2-40B4-BE49-F238E27FC236}">
                    <a16:creationId xmlns:a16="http://schemas.microsoft.com/office/drawing/2014/main" id="{14D6DF65-107B-4FA2-8511-2A8871FD1323}"/>
                  </a:ext>
                </a:extLst>
              </p:cNvPr>
              <p:cNvSpPr>
                <a:spLocks noChangeArrowheads="1"/>
              </p:cNvSpPr>
              <p:nvPr userDrawn="1"/>
            </p:nvSpPr>
            <p:spPr bwMode="auto">
              <a:xfrm>
                <a:off x="6374" y="3091"/>
                <a:ext cx="10" cy="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0" name="Rectangle 287">
                <a:extLst>
                  <a:ext uri="{FF2B5EF4-FFF2-40B4-BE49-F238E27FC236}">
                    <a16:creationId xmlns:a16="http://schemas.microsoft.com/office/drawing/2014/main" id="{7936843F-DA16-4AB1-B4B4-32C1D647C605}"/>
                  </a:ext>
                </a:extLst>
              </p:cNvPr>
              <p:cNvSpPr>
                <a:spLocks noChangeArrowheads="1"/>
              </p:cNvSpPr>
              <p:nvPr userDrawn="1"/>
            </p:nvSpPr>
            <p:spPr bwMode="auto">
              <a:xfrm>
                <a:off x="6397" y="3091"/>
                <a:ext cx="12" cy="19"/>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1" name="Rectangle 288">
                <a:extLst>
                  <a:ext uri="{FF2B5EF4-FFF2-40B4-BE49-F238E27FC236}">
                    <a16:creationId xmlns:a16="http://schemas.microsoft.com/office/drawing/2014/main" id="{B2A20399-C3B7-4855-A631-2E35760193F2}"/>
                  </a:ext>
                </a:extLst>
              </p:cNvPr>
              <p:cNvSpPr>
                <a:spLocks noChangeArrowheads="1"/>
              </p:cNvSpPr>
              <p:nvPr userDrawn="1"/>
            </p:nvSpPr>
            <p:spPr bwMode="auto">
              <a:xfrm>
                <a:off x="6151" y="2921"/>
                <a:ext cx="110" cy="230"/>
              </a:xfrm>
              <a:prstGeom prst="rect">
                <a:avLst/>
              </a:prstGeom>
              <a:solidFill>
                <a:srgbClr val="DFDF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2" name="Rectangle 289">
                <a:extLst>
                  <a:ext uri="{FF2B5EF4-FFF2-40B4-BE49-F238E27FC236}">
                    <a16:creationId xmlns:a16="http://schemas.microsoft.com/office/drawing/2014/main" id="{92D9EAF6-11D3-420E-84C9-71148B38961C}"/>
                  </a:ext>
                </a:extLst>
              </p:cNvPr>
              <p:cNvSpPr>
                <a:spLocks noChangeArrowheads="1"/>
              </p:cNvSpPr>
              <p:nvPr userDrawn="1"/>
            </p:nvSpPr>
            <p:spPr bwMode="auto">
              <a:xfrm>
                <a:off x="6167"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3" name="Rectangle 290">
                <a:extLst>
                  <a:ext uri="{FF2B5EF4-FFF2-40B4-BE49-F238E27FC236}">
                    <a16:creationId xmlns:a16="http://schemas.microsoft.com/office/drawing/2014/main" id="{DA212711-0735-4F66-AE6C-2A753E1A8B01}"/>
                  </a:ext>
                </a:extLst>
              </p:cNvPr>
              <p:cNvSpPr>
                <a:spLocks noChangeArrowheads="1"/>
              </p:cNvSpPr>
              <p:nvPr userDrawn="1"/>
            </p:nvSpPr>
            <p:spPr bwMode="auto">
              <a:xfrm>
                <a:off x="6188"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4" name="Rectangle 291">
                <a:extLst>
                  <a:ext uri="{FF2B5EF4-FFF2-40B4-BE49-F238E27FC236}">
                    <a16:creationId xmlns:a16="http://schemas.microsoft.com/office/drawing/2014/main" id="{41AC2ADB-92C6-4CEE-8990-08DDCAA1E793}"/>
                  </a:ext>
                </a:extLst>
              </p:cNvPr>
              <p:cNvSpPr>
                <a:spLocks noChangeArrowheads="1"/>
              </p:cNvSpPr>
              <p:nvPr userDrawn="1"/>
            </p:nvSpPr>
            <p:spPr bwMode="auto">
              <a:xfrm>
                <a:off x="6209" y="2950"/>
                <a:ext cx="13"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5" name="Rectangle 292">
                <a:extLst>
                  <a:ext uri="{FF2B5EF4-FFF2-40B4-BE49-F238E27FC236}">
                    <a16:creationId xmlns:a16="http://schemas.microsoft.com/office/drawing/2014/main" id="{0B12C95D-7162-4CD0-BB3F-D683ACA85DF1}"/>
                  </a:ext>
                </a:extLst>
              </p:cNvPr>
              <p:cNvSpPr>
                <a:spLocks noChangeArrowheads="1"/>
              </p:cNvSpPr>
              <p:nvPr userDrawn="1"/>
            </p:nvSpPr>
            <p:spPr bwMode="auto">
              <a:xfrm>
                <a:off x="6231" y="2950"/>
                <a:ext cx="12" cy="1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6" name="Rectangle 293">
                <a:extLst>
                  <a:ext uri="{FF2B5EF4-FFF2-40B4-BE49-F238E27FC236}">
                    <a16:creationId xmlns:a16="http://schemas.microsoft.com/office/drawing/2014/main" id="{FFC99800-C5D7-4E62-897E-D3299139CC9D}"/>
                  </a:ext>
                </a:extLst>
              </p:cNvPr>
              <p:cNvSpPr>
                <a:spLocks noChangeArrowheads="1"/>
              </p:cNvSpPr>
              <p:nvPr userDrawn="1"/>
            </p:nvSpPr>
            <p:spPr bwMode="auto">
              <a:xfrm>
                <a:off x="6486" y="3046"/>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7" name="Rectangle 294">
                <a:extLst>
                  <a:ext uri="{FF2B5EF4-FFF2-40B4-BE49-F238E27FC236}">
                    <a16:creationId xmlns:a16="http://schemas.microsoft.com/office/drawing/2014/main" id="{ADEF1BE3-8D04-4FD0-BFE0-05CF2A0FF72A}"/>
                  </a:ext>
                </a:extLst>
              </p:cNvPr>
              <p:cNvSpPr>
                <a:spLocks noChangeArrowheads="1"/>
              </p:cNvSpPr>
              <p:nvPr userDrawn="1"/>
            </p:nvSpPr>
            <p:spPr bwMode="auto">
              <a:xfrm>
                <a:off x="6507" y="3046"/>
                <a:ext cx="13"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8" name="Rectangle 295">
                <a:extLst>
                  <a:ext uri="{FF2B5EF4-FFF2-40B4-BE49-F238E27FC236}">
                    <a16:creationId xmlns:a16="http://schemas.microsoft.com/office/drawing/2014/main" id="{D3EFC061-3993-467A-BADE-43DC47300C20}"/>
                  </a:ext>
                </a:extLst>
              </p:cNvPr>
              <p:cNvSpPr>
                <a:spLocks noChangeArrowheads="1"/>
              </p:cNvSpPr>
              <p:nvPr userDrawn="1"/>
            </p:nvSpPr>
            <p:spPr bwMode="auto">
              <a:xfrm>
                <a:off x="6529" y="3046"/>
                <a:ext cx="12"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9" name="Rectangle 296">
                <a:extLst>
                  <a:ext uri="{FF2B5EF4-FFF2-40B4-BE49-F238E27FC236}">
                    <a16:creationId xmlns:a16="http://schemas.microsoft.com/office/drawing/2014/main" id="{A02A1C27-F016-465C-9A73-E1965F315C52}"/>
                  </a:ext>
                </a:extLst>
              </p:cNvPr>
              <p:cNvSpPr>
                <a:spLocks noChangeArrowheads="1"/>
              </p:cNvSpPr>
              <p:nvPr userDrawn="1"/>
            </p:nvSpPr>
            <p:spPr bwMode="auto">
              <a:xfrm>
                <a:off x="6550" y="3046"/>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0" name="Rectangle 297">
                <a:extLst>
                  <a:ext uri="{FF2B5EF4-FFF2-40B4-BE49-F238E27FC236}">
                    <a16:creationId xmlns:a16="http://schemas.microsoft.com/office/drawing/2014/main" id="{FBD3B35B-A6EE-4700-AFB7-9E6E293533EE}"/>
                  </a:ext>
                </a:extLst>
              </p:cNvPr>
              <p:cNvSpPr>
                <a:spLocks noChangeArrowheads="1"/>
              </p:cNvSpPr>
              <p:nvPr userDrawn="1"/>
            </p:nvSpPr>
            <p:spPr bwMode="auto">
              <a:xfrm>
                <a:off x="6486"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1" name="Rectangle 298">
                <a:extLst>
                  <a:ext uri="{FF2B5EF4-FFF2-40B4-BE49-F238E27FC236}">
                    <a16:creationId xmlns:a16="http://schemas.microsoft.com/office/drawing/2014/main" id="{786051DB-5653-4733-A9C3-EF2E7B321458}"/>
                  </a:ext>
                </a:extLst>
              </p:cNvPr>
              <p:cNvSpPr>
                <a:spLocks noChangeArrowheads="1"/>
              </p:cNvSpPr>
              <p:nvPr userDrawn="1"/>
            </p:nvSpPr>
            <p:spPr bwMode="auto">
              <a:xfrm>
                <a:off x="6507" y="3078"/>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2" name="Rectangle 299">
                <a:extLst>
                  <a:ext uri="{FF2B5EF4-FFF2-40B4-BE49-F238E27FC236}">
                    <a16:creationId xmlns:a16="http://schemas.microsoft.com/office/drawing/2014/main" id="{0722E012-9A63-4892-8F1E-06EA263F594D}"/>
                  </a:ext>
                </a:extLst>
              </p:cNvPr>
              <p:cNvSpPr>
                <a:spLocks noChangeArrowheads="1"/>
              </p:cNvSpPr>
              <p:nvPr userDrawn="1"/>
            </p:nvSpPr>
            <p:spPr bwMode="auto">
              <a:xfrm>
                <a:off x="6529" y="3078"/>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3" name="Rectangle 300">
                <a:extLst>
                  <a:ext uri="{FF2B5EF4-FFF2-40B4-BE49-F238E27FC236}">
                    <a16:creationId xmlns:a16="http://schemas.microsoft.com/office/drawing/2014/main" id="{A95B2B69-3391-4797-9DFC-7EA0C48A75FF}"/>
                  </a:ext>
                </a:extLst>
              </p:cNvPr>
              <p:cNvSpPr>
                <a:spLocks noChangeArrowheads="1"/>
              </p:cNvSpPr>
              <p:nvPr userDrawn="1"/>
            </p:nvSpPr>
            <p:spPr bwMode="auto">
              <a:xfrm>
                <a:off x="6550" y="3078"/>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4" name="Rectangle 301">
                <a:extLst>
                  <a:ext uri="{FF2B5EF4-FFF2-40B4-BE49-F238E27FC236}">
                    <a16:creationId xmlns:a16="http://schemas.microsoft.com/office/drawing/2014/main" id="{4E2EA6D4-64D0-4FD4-9189-E49A26BB9C0D}"/>
                  </a:ext>
                </a:extLst>
              </p:cNvPr>
              <p:cNvSpPr>
                <a:spLocks noChangeArrowheads="1"/>
              </p:cNvSpPr>
              <p:nvPr userDrawn="1"/>
            </p:nvSpPr>
            <p:spPr bwMode="auto">
              <a:xfrm>
                <a:off x="6486" y="3110"/>
                <a:ext cx="13" cy="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5" name="Rectangle 302">
                <a:extLst>
                  <a:ext uri="{FF2B5EF4-FFF2-40B4-BE49-F238E27FC236}">
                    <a16:creationId xmlns:a16="http://schemas.microsoft.com/office/drawing/2014/main" id="{FFA5E57D-3948-4D6D-BF11-49C9A6FDF298}"/>
                  </a:ext>
                </a:extLst>
              </p:cNvPr>
              <p:cNvSpPr>
                <a:spLocks noChangeArrowheads="1"/>
              </p:cNvSpPr>
              <p:nvPr userDrawn="1"/>
            </p:nvSpPr>
            <p:spPr bwMode="auto">
              <a:xfrm>
                <a:off x="6507"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6" name="Rectangle 303">
                <a:extLst>
                  <a:ext uri="{FF2B5EF4-FFF2-40B4-BE49-F238E27FC236}">
                    <a16:creationId xmlns:a16="http://schemas.microsoft.com/office/drawing/2014/main" id="{B47D7B23-9238-4336-8560-66D35164C264}"/>
                  </a:ext>
                </a:extLst>
              </p:cNvPr>
              <p:cNvSpPr>
                <a:spLocks noChangeArrowheads="1"/>
              </p:cNvSpPr>
              <p:nvPr userDrawn="1"/>
            </p:nvSpPr>
            <p:spPr bwMode="auto">
              <a:xfrm>
                <a:off x="6529" y="3110"/>
                <a:ext cx="12" cy="18"/>
              </a:xfrm>
              <a:prstGeom prst="rect">
                <a:avLst/>
              </a:prstGeom>
              <a:solidFill>
                <a:srgbClr val="6DC2E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7" name="Rectangle 304">
                <a:extLst>
                  <a:ext uri="{FF2B5EF4-FFF2-40B4-BE49-F238E27FC236}">
                    <a16:creationId xmlns:a16="http://schemas.microsoft.com/office/drawing/2014/main" id="{4ECAD871-5BD1-41D1-9362-F37624E00C81}"/>
                  </a:ext>
                </a:extLst>
              </p:cNvPr>
              <p:cNvSpPr>
                <a:spLocks noChangeArrowheads="1"/>
              </p:cNvSpPr>
              <p:nvPr userDrawn="1"/>
            </p:nvSpPr>
            <p:spPr bwMode="auto">
              <a:xfrm>
                <a:off x="6550" y="3110"/>
                <a:ext cx="13" cy="1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8" name="Freeform 305">
                <a:extLst>
                  <a:ext uri="{FF2B5EF4-FFF2-40B4-BE49-F238E27FC236}">
                    <a16:creationId xmlns:a16="http://schemas.microsoft.com/office/drawing/2014/main" id="{EABC2B01-BA57-4BEE-9C1D-75DB098E5475}"/>
                  </a:ext>
                </a:extLst>
              </p:cNvPr>
              <p:cNvSpPr>
                <a:spLocks/>
              </p:cNvSpPr>
              <p:nvPr userDrawn="1"/>
            </p:nvSpPr>
            <p:spPr bwMode="auto">
              <a:xfrm>
                <a:off x="6202" y="2596"/>
                <a:ext cx="141" cy="325"/>
              </a:xfrm>
              <a:custGeom>
                <a:avLst/>
                <a:gdLst>
                  <a:gd name="T0" fmla="*/ 3 w 79"/>
                  <a:gd name="T1" fmla="*/ 183 h 183"/>
                  <a:gd name="T2" fmla="*/ 0 w 79"/>
                  <a:gd name="T3" fmla="*/ 183 h 183"/>
                  <a:gd name="T4" fmla="*/ 0 w 79"/>
                  <a:gd name="T5" fmla="*/ 92 h 183"/>
                  <a:gd name="T6" fmla="*/ 32 w 79"/>
                  <a:gd name="T7" fmla="*/ 60 h 183"/>
                  <a:gd name="T8" fmla="*/ 48 w 79"/>
                  <a:gd name="T9" fmla="*/ 60 h 183"/>
                  <a:gd name="T10" fmla="*/ 76 w 79"/>
                  <a:gd name="T11" fmla="*/ 32 h 183"/>
                  <a:gd name="T12" fmla="*/ 76 w 79"/>
                  <a:gd name="T13" fmla="*/ 0 h 183"/>
                  <a:gd name="T14" fmla="*/ 79 w 79"/>
                  <a:gd name="T15" fmla="*/ 0 h 183"/>
                  <a:gd name="T16" fmla="*/ 79 w 79"/>
                  <a:gd name="T17" fmla="*/ 32 h 183"/>
                  <a:gd name="T18" fmla="*/ 48 w 79"/>
                  <a:gd name="T19" fmla="*/ 63 h 183"/>
                  <a:gd name="T20" fmla="*/ 32 w 79"/>
                  <a:gd name="T21" fmla="*/ 63 h 183"/>
                  <a:gd name="T22" fmla="*/ 3 w 79"/>
                  <a:gd name="T23" fmla="*/ 92 h 183"/>
                  <a:gd name="T24" fmla="*/ 3 w 79"/>
                  <a:gd name="T25"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83">
                    <a:moveTo>
                      <a:pt x="3" y="183"/>
                    </a:moveTo>
                    <a:cubicBezTo>
                      <a:pt x="0" y="183"/>
                      <a:pt x="0" y="183"/>
                      <a:pt x="0" y="183"/>
                    </a:cubicBezTo>
                    <a:cubicBezTo>
                      <a:pt x="0" y="92"/>
                      <a:pt x="0" y="92"/>
                      <a:pt x="0" y="92"/>
                    </a:cubicBezTo>
                    <a:cubicBezTo>
                      <a:pt x="0" y="74"/>
                      <a:pt x="14" y="60"/>
                      <a:pt x="32" y="60"/>
                    </a:cubicBezTo>
                    <a:cubicBezTo>
                      <a:pt x="48" y="60"/>
                      <a:pt x="48" y="60"/>
                      <a:pt x="48" y="60"/>
                    </a:cubicBezTo>
                    <a:cubicBezTo>
                      <a:pt x="63" y="60"/>
                      <a:pt x="76" y="48"/>
                      <a:pt x="76" y="32"/>
                    </a:cubicBezTo>
                    <a:cubicBezTo>
                      <a:pt x="76" y="0"/>
                      <a:pt x="76" y="0"/>
                      <a:pt x="76" y="0"/>
                    </a:cubicBezTo>
                    <a:cubicBezTo>
                      <a:pt x="79" y="0"/>
                      <a:pt x="79" y="0"/>
                      <a:pt x="79" y="0"/>
                    </a:cubicBezTo>
                    <a:cubicBezTo>
                      <a:pt x="79" y="32"/>
                      <a:pt x="79" y="32"/>
                      <a:pt x="79" y="32"/>
                    </a:cubicBezTo>
                    <a:cubicBezTo>
                      <a:pt x="79" y="49"/>
                      <a:pt x="65" y="63"/>
                      <a:pt x="48" y="63"/>
                    </a:cubicBezTo>
                    <a:cubicBezTo>
                      <a:pt x="32" y="63"/>
                      <a:pt x="32" y="63"/>
                      <a:pt x="32" y="63"/>
                    </a:cubicBezTo>
                    <a:cubicBezTo>
                      <a:pt x="16" y="63"/>
                      <a:pt x="3" y="76"/>
                      <a:pt x="3" y="92"/>
                    </a:cubicBezTo>
                    <a:lnTo>
                      <a:pt x="3" y="1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9" name="Freeform 306">
                <a:extLst>
                  <a:ext uri="{FF2B5EF4-FFF2-40B4-BE49-F238E27FC236}">
                    <a16:creationId xmlns:a16="http://schemas.microsoft.com/office/drawing/2014/main" id="{2CB6FDE5-F334-4B7B-8B8B-4103516E476F}"/>
                  </a:ext>
                </a:extLst>
              </p:cNvPr>
              <p:cNvSpPr>
                <a:spLocks/>
              </p:cNvSpPr>
              <p:nvPr userDrawn="1"/>
            </p:nvSpPr>
            <p:spPr bwMode="auto">
              <a:xfrm>
                <a:off x="6463" y="2596"/>
                <a:ext cx="73" cy="439"/>
              </a:xfrm>
              <a:custGeom>
                <a:avLst/>
                <a:gdLst>
                  <a:gd name="T0" fmla="*/ 41 w 41"/>
                  <a:gd name="T1" fmla="*/ 247 h 247"/>
                  <a:gd name="T2" fmla="*/ 38 w 41"/>
                  <a:gd name="T3" fmla="*/ 247 h 247"/>
                  <a:gd name="T4" fmla="*/ 38 w 41"/>
                  <a:gd name="T5" fmla="*/ 123 h 247"/>
                  <a:gd name="T6" fmla="*/ 21 w 41"/>
                  <a:gd name="T7" fmla="*/ 106 h 247"/>
                  <a:gd name="T8" fmla="*/ 20 w 41"/>
                  <a:gd name="T9" fmla="*/ 106 h 247"/>
                  <a:gd name="T10" fmla="*/ 0 w 41"/>
                  <a:gd name="T11" fmla="*/ 86 h 247"/>
                  <a:gd name="T12" fmla="*/ 0 w 41"/>
                  <a:gd name="T13" fmla="*/ 0 h 247"/>
                  <a:gd name="T14" fmla="*/ 3 w 41"/>
                  <a:gd name="T15" fmla="*/ 0 h 247"/>
                  <a:gd name="T16" fmla="*/ 3 w 41"/>
                  <a:gd name="T17" fmla="*/ 86 h 247"/>
                  <a:gd name="T18" fmla="*/ 20 w 41"/>
                  <a:gd name="T19" fmla="*/ 103 h 247"/>
                  <a:gd name="T20" fmla="*/ 21 w 41"/>
                  <a:gd name="T21" fmla="*/ 103 h 247"/>
                  <a:gd name="T22" fmla="*/ 41 w 41"/>
                  <a:gd name="T23" fmla="*/ 123 h 247"/>
                  <a:gd name="T24" fmla="*/ 41 w 41"/>
                  <a:gd name="T2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47">
                    <a:moveTo>
                      <a:pt x="41" y="247"/>
                    </a:moveTo>
                    <a:cubicBezTo>
                      <a:pt x="38" y="247"/>
                      <a:pt x="38" y="247"/>
                      <a:pt x="38" y="247"/>
                    </a:cubicBezTo>
                    <a:cubicBezTo>
                      <a:pt x="38" y="123"/>
                      <a:pt x="38" y="123"/>
                      <a:pt x="38" y="123"/>
                    </a:cubicBezTo>
                    <a:cubicBezTo>
                      <a:pt x="38" y="113"/>
                      <a:pt x="31" y="106"/>
                      <a:pt x="21" y="106"/>
                    </a:cubicBezTo>
                    <a:cubicBezTo>
                      <a:pt x="20" y="106"/>
                      <a:pt x="20" y="106"/>
                      <a:pt x="20" y="106"/>
                    </a:cubicBezTo>
                    <a:cubicBezTo>
                      <a:pt x="9" y="106"/>
                      <a:pt x="0" y="97"/>
                      <a:pt x="0" y="86"/>
                    </a:cubicBezTo>
                    <a:cubicBezTo>
                      <a:pt x="0" y="0"/>
                      <a:pt x="0" y="0"/>
                      <a:pt x="0" y="0"/>
                    </a:cubicBezTo>
                    <a:cubicBezTo>
                      <a:pt x="3" y="0"/>
                      <a:pt x="3" y="0"/>
                      <a:pt x="3" y="0"/>
                    </a:cubicBezTo>
                    <a:cubicBezTo>
                      <a:pt x="3" y="86"/>
                      <a:pt x="3" y="86"/>
                      <a:pt x="3" y="86"/>
                    </a:cubicBezTo>
                    <a:cubicBezTo>
                      <a:pt x="3" y="95"/>
                      <a:pt x="11" y="103"/>
                      <a:pt x="20" y="103"/>
                    </a:cubicBezTo>
                    <a:cubicBezTo>
                      <a:pt x="21" y="103"/>
                      <a:pt x="21" y="103"/>
                      <a:pt x="21" y="103"/>
                    </a:cubicBezTo>
                    <a:cubicBezTo>
                      <a:pt x="32" y="103"/>
                      <a:pt x="41" y="112"/>
                      <a:pt x="41" y="123"/>
                    </a:cubicBezTo>
                    <a:lnTo>
                      <a:pt x="41" y="247"/>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0" name="Rectangle 307">
                <a:extLst>
                  <a:ext uri="{FF2B5EF4-FFF2-40B4-BE49-F238E27FC236}">
                    <a16:creationId xmlns:a16="http://schemas.microsoft.com/office/drawing/2014/main" id="{A38EF7CD-621B-495A-B64A-051DF2966F79}"/>
                  </a:ext>
                </a:extLst>
              </p:cNvPr>
              <p:cNvSpPr>
                <a:spLocks noChangeArrowheads="1"/>
              </p:cNvSpPr>
              <p:nvPr userDrawn="1"/>
            </p:nvSpPr>
            <p:spPr bwMode="auto">
              <a:xfrm>
                <a:off x="6383" y="2596"/>
                <a:ext cx="5"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grpSp>
          <p:nvGrpSpPr>
            <p:cNvPr id="2" name="Group 4">
              <a:extLst>
                <a:ext uri="{FF2B5EF4-FFF2-40B4-BE49-F238E27FC236}">
                  <a16:creationId xmlns:a16="http://schemas.microsoft.com/office/drawing/2014/main" id="{DB10F5F6-B62F-4F98-A105-7C554CB0FC31}"/>
                </a:ext>
              </a:extLst>
            </p:cNvPr>
            <p:cNvGrpSpPr>
              <a:grpSpLocks noChangeAspect="1"/>
            </p:cNvGrpSpPr>
            <p:nvPr userDrawn="1"/>
          </p:nvGrpSpPr>
          <p:grpSpPr bwMode="auto">
            <a:xfrm>
              <a:off x="7625796" y="627085"/>
              <a:ext cx="5434428" cy="3785490"/>
              <a:chOff x="5470" y="502"/>
              <a:chExt cx="1460" cy="1017"/>
            </a:xfrm>
          </p:grpSpPr>
          <p:sp>
            <p:nvSpPr>
              <p:cNvPr id="4" name="AutoShape 3">
                <a:extLst>
                  <a:ext uri="{FF2B5EF4-FFF2-40B4-BE49-F238E27FC236}">
                    <a16:creationId xmlns:a16="http://schemas.microsoft.com/office/drawing/2014/main" id="{8ED08270-25A4-4090-8316-02699D540C58}"/>
                  </a:ext>
                </a:extLst>
              </p:cNvPr>
              <p:cNvSpPr>
                <a:spLocks noChangeAspect="1" noChangeArrowheads="1" noTextEdit="1"/>
              </p:cNvSpPr>
              <p:nvPr userDrawn="1"/>
            </p:nvSpPr>
            <p:spPr bwMode="auto">
              <a:xfrm>
                <a:off x="5470" y="502"/>
                <a:ext cx="1460" cy="1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nvGrpSpPr>
              <p:cNvPr id="7" name="Group 205">
                <a:extLst>
                  <a:ext uri="{FF2B5EF4-FFF2-40B4-BE49-F238E27FC236}">
                    <a16:creationId xmlns:a16="http://schemas.microsoft.com/office/drawing/2014/main" id="{C5B78ECB-92CF-4CFA-A2C9-4554CEC9E1AF}"/>
                  </a:ext>
                </a:extLst>
              </p:cNvPr>
              <p:cNvGrpSpPr>
                <a:grpSpLocks/>
              </p:cNvGrpSpPr>
              <p:nvPr userDrawn="1"/>
            </p:nvGrpSpPr>
            <p:grpSpPr bwMode="auto">
              <a:xfrm>
                <a:off x="5845" y="650"/>
                <a:ext cx="742" cy="720"/>
                <a:chOff x="5845" y="650"/>
                <a:chExt cx="742" cy="720"/>
              </a:xfrm>
            </p:grpSpPr>
            <p:sp>
              <p:nvSpPr>
                <p:cNvPr id="49" name="Freeform 6">
                  <a:extLst>
                    <a:ext uri="{FF2B5EF4-FFF2-40B4-BE49-F238E27FC236}">
                      <a16:creationId xmlns:a16="http://schemas.microsoft.com/office/drawing/2014/main" id="{BB2B919C-2F46-44A4-AB63-1A565636E045}"/>
                    </a:ext>
                  </a:extLst>
                </p:cNvPr>
                <p:cNvSpPr>
                  <a:spLocks/>
                </p:cNvSpPr>
                <p:nvPr userDrawn="1"/>
              </p:nvSpPr>
              <p:spPr bwMode="auto">
                <a:xfrm>
                  <a:off x="6120" y="701"/>
                  <a:ext cx="8" cy="85"/>
                </a:xfrm>
                <a:custGeom>
                  <a:avLst/>
                  <a:gdLst>
                    <a:gd name="T0" fmla="*/ 8 w 8"/>
                    <a:gd name="T1" fmla="*/ 85 h 85"/>
                    <a:gd name="T2" fmla="*/ 0 w 8"/>
                    <a:gd name="T3" fmla="*/ 85 h 85"/>
                    <a:gd name="T4" fmla="*/ 1 w 8"/>
                    <a:gd name="T5" fmla="*/ 0 h 85"/>
                    <a:gd name="T6" fmla="*/ 6 w 8"/>
                    <a:gd name="T7" fmla="*/ 0 h 85"/>
                    <a:gd name="T8" fmla="*/ 8 w 8"/>
                    <a:gd name="T9" fmla="*/ 85 h 85"/>
                  </a:gdLst>
                  <a:ahLst/>
                  <a:cxnLst>
                    <a:cxn ang="0">
                      <a:pos x="T0" y="T1"/>
                    </a:cxn>
                    <a:cxn ang="0">
                      <a:pos x="T2" y="T3"/>
                    </a:cxn>
                    <a:cxn ang="0">
                      <a:pos x="T4" y="T5"/>
                    </a:cxn>
                    <a:cxn ang="0">
                      <a:pos x="T6" y="T7"/>
                    </a:cxn>
                    <a:cxn ang="0">
                      <a:pos x="T8" y="T9"/>
                    </a:cxn>
                  </a:cxnLst>
                  <a:rect l="0" t="0" r="r" b="b"/>
                  <a:pathLst>
                    <a:path w="8" h="85">
                      <a:moveTo>
                        <a:pt x="8" y="85"/>
                      </a:moveTo>
                      <a:lnTo>
                        <a:pt x="0" y="85"/>
                      </a:lnTo>
                      <a:lnTo>
                        <a:pt x="1" y="0"/>
                      </a:lnTo>
                      <a:lnTo>
                        <a:pt x="6" y="0"/>
                      </a:lnTo>
                      <a:lnTo>
                        <a:pt x="8" y="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0" name="Freeform 7">
                  <a:extLst>
                    <a:ext uri="{FF2B5EF4-FFF2-40B4-BE49-F238E27FC236}">
                      <a16:creationId xmlns:a16="http://schemas.microsoft.com/office/drawing/2014/main" id="{21685852-7ACC-4066-9FEE-D83C891293C5}"/>
                    </a:ext>
                  </a:extLst>
                </p:cNvPr>
                <p:cNvSpPr>
                  <a:spLocks/>
                </p:cNvSpPr>
                <p:nvPr userDrawn="1"/>
              </p:nvSpPr>
              <p:spPr bwMode="auto">
                <a:xfrm>
                  <a:off x="6095" y="699"/>
                  <a:ext cx="31" cy="10"/>
                </a:xfrm>
                <a:custGeom>
                  <a:avLst/>
                  <a:gdLst>
                    <a:gd name="T0" fmla="*/ 67 w 69"/>
                    <a:gd name="T1" fmla="*/ 0 h 23"/>
                    <a:gd name="T2" fmla="*/ 1 w 69"/>
                    <a:gd name="T3" fmla="*/ 17 h 23"/>
                    <a:gd name="T4" fmla="*/ 69 w 69"/>
                    <a:gd name="T5" fmla="*/ 13 h 23"/>
                    <a:gd name="T6" fmla="*/ 67 w 69"/>
                    <a:gd name="T7" fmla="*/ 0 h 23"/>
                  </a:gdLst>
                  <a:ahLst/>
                  <a:cxnLst>
                    <a:cxn ang="0">
                      <a:pos x="T0" y="T1"/>
                    </a:cxn>
                    <a:cxn ang="0">
                      <a:pos x="T2" y="T3"/>
                    </a:cxn>
                    <a:cxn ang="0">
                      <a:pos x="T4" y="T5"/>
                    </a:cxn>
                    <a:cxn ang="0">
                      <a:pos x="T6" y="T7"/>
                    </a:cxn>
                  </a:cxnLst>
                  <a:rect l="0" t="0" r="r" b="b"/>
                  <a:pathLst>
                    <a:path w="69" h="23">
                      <a:moveTo>
                        <a:pt x="67" y="0"/>
                      </a:moveTo>
                      <a:cubicBezTo>
                        <a:pt x="2" y="10"/>
                        <a:pt x="0" y="15"/>
                        <a:pt x="1" y="17"/>
                      </a:cubicBezTo>
                      <a:cubicBezTo>
                        <a:pt x="1" y="19"/>
                        <a:pt x="3" y="23"/>
                        <a:pt x="69" y="13"/>
                      </a:cubicBezTo>
                      <a:lnTo>
                        <a:pt x="6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1" name="Freeform 8">
                  <a:extLst>
                    <a:ext uri="{FF2B5EF4-FFF2-40B4-BE49-F238E27FC236}">
                      <a16:creationId xmlns:a16="http://schemas.microsoft.com/office/drawing/2014/main" id="{E10552BE-BC8F-45EB-A8F5-7DA83D2EA27B}"/>
                    </a:ext>
                  </a:extLst>
                </p:cNvPr>
                <p:cNvSpPr>
                  <a:spLocks/>
                </p:cNvSpPr>
                <p:nvPr userDrawn="1"/>
              </p:nvSpPr>
              <p:spPr bwMode="auto">
                <a:xfrm>
                  <a:off x="6120" y="699"/>
                  <a:ext cx="22" cy="29"/>
                </a:xfrm>
                <a:custGeom>
                  <a:avLst/>
                  <a:gdLst>
                    <a:gd name="T0" fmla="*/ 0 w 48"/>
                    <a:gd name="T1" fmla="*/ 7 h 62"/>
                    <a:gd name="T2" fmla="*/ 43 w 48"/>
                    <a:gd name="T3" fmla="*/ 59 h 62"/>
                    <a:gd name="T4" fmla="*/ 11 w 48"/>
                    <a:gd name="T5" fmla="*/ 0 h 62"/>
                    <a:gd name="T6" fmla="*/ 0 w 48"/>
                    <a:gd name="T7" fmla="*/ 7 h 62"/>
                  </a:gdLst>
                  <a:ahLst/>
                  <a:cxnLst>
                    <a:cxn ang="0">
                      <a:pos x="T0" y="T1"/>
                    </a:cxn>
                    <a:cxn ang="0">
                      <a:pos x="T2" y="T3"/>
                    </a:cxn>
                    <a:cxn ang="0">
                      <a:pos x="T4" y="T5"/>
                    </a:cxn>
                    <a:cxn ang="0">
                      <a:pos x="T6" y="T7"/>
                    </a:cxn>
                  </a:cxnLst>
                  <a:rect l="0" t="0" r="r" b="b"/>
                  <a:pathLst>
                    <a:path w="48" h="62">
                      <a:moveTo>
                        <a:pt x="0" y="7"/>
                      </a:moveTo>
                      <a:cubicBezTo>
                        <a:pt x="38" y="62"/>
                        <a:pt x="42" y="60"/>
                        <a:pt x="43" y="59"/>
                      </a:cubicBezTo>
                      <a:cubicBezTo>
                        <a:pt x="45" y="57"/>
                        <a:pt x="48" y="55"/>
                        <a:pt x="11" y="0"/>
                      </a:cubicBezTo>
                      <a:lnTo>
                        <a:pt x="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2" name="Freeform 9">
                  <a:extLst>
                    <a:ext uri="{FF2B5EF4-FFF2-40B4-BE49-F238E27FC236}">
                      <a16:creationId xmlns:a16="http://schemas.microsoft.com/office/drawing/2014/main" id="{9C0BDC40-3C3F-45F6-9736-BB1693502149}"/>
                    </a:ext>
                  </a:extLst>
                </p:cNvPr>
                <p:cNvSpPr>
                  <a:spLocks/>
                </p:cNvSpPr>
                <p:nvPr userDrawn="1"/>
              </p:nvSpPr>
              <p:spPr bwMode="auto">
                <a:xfrm>
                  <a:off x="6120" y="673"/>
                  <a:ext cx="15" cy="31"/>
                </a:xfrm>
                <a:custGeom>
                  <a:avLst/>
                  <a:gdLst>
                    <a:gd name="T0" fmla="*/ 0 w 32"/>
                    <a:gd name="T1" fmla="*/ 64 h 68"/>
                    <a:gd name="T2" fmla="*/ 26 w 32"/>
                    <a:gd name="T3" fmla="*/ 2 h 68"/>
                    <a:gd name="T4" fmla="*/ 12 w 32"/>
                    <a:gd name="T5" fmla="*/ 68 h 68"/>
                    <a:gd name="T6" fmla="*/ 0 w 32"/>
                    <a:gd name="T7" fmla="*/ 64 h 68"/>
                  </a:gdLst>
                  <a:ahLst/>
                  <a:cxnLst>
                    <a:cxn ang="0">
                      <a:pos x="T0" y="T1"/>
                    </a:cxn>
                    <a:cxn ang="0">
                      <a:pos x="T2" y="T3"/>
                    </a:cxn>
                    <a:cxn ang="0">
                      <a:pos x="T4" y="T5"/>
                    </a:cxn>
                    <a:cxn ang="0">
                      <a:pos x="T6" y="T7"/>
                    </a:cxn>
                  </a:cxnLst>
                  <a:rect l="0" t="0" r="r" b="b"/>
                  <a:pathLst>
                    <a:path w="32" h="68">
                      <a:moveTo>
                        <a:pt x="0" y="64"/>
                      </a:moveTo>
                      <a:cubicBezTo>
                        <a:pt x="20" y="0"/>
                        <a:pt x="24" y="2"/>
                        <a:pt x="26" y="2"/>
                      </a:cubicBezTo>
                      <a:cubicBezTo>
                        <a:pt x="28" y="3"/>
                        <a:pt x="32" y="4"/>
                        <a:pt x="12" y="68"/>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3" name="Freeform 10">
                  <a:extLst>
                    <a:ext uri="{FF2B5EF4-FFF2-40B4-BE49-F238E27FC236}">
                      <a16:creationId xmlns:a16="http://schemas.microsoft.com/office/drawing/2014/main" id="{72456EFD-7A4F-4DE5-8D9C-CAE507AD2855}"/>
                    </a:ext>
                  </a:extLst>
                </p:cNvPr>
                <p:cNvSpPr>
                  <a:spLocks/>
                </p:cNvSpPr>
                <p:nvPr userDrawn="1"/>
              </p:nvSpPr>
              <p:spPr bwMode="auto">
                <a:xfrm>
                  <a:off x="6057" y="715"/>
                  <a:ext cx="9" cy="67"/>
                </a:xfrm>
                <a:custGeom>
                  <a:avLst/>
                  <a:gdLst>
                    <a:gd name="T0" fmla="*/ 9 w 9"/>
                    <a:gd name="T1" fmla="*/ 67 h 67"/>
                    <a:gd name="T2" fmla="*/ 0 w 9"/>
                    <a:gd name="T3" fmla="*/ 67 h 67"/>
                    <a:gd name="T4" fmla="*/ 1 w 9"/>
                    <a:gd name="T5" fmla="*/ 0 h 67"/>
                    <a:gd name="T6" fmla="*/ 7 w 9"/>
                    <a:gd name="T7" fmla="*/ 0 h 67"/>
                    <a:gd name="T8" fmla="*/ 9 w 9"/>
                    <a:gd name="T9" fmla="*/ 67 h 67"/>
                  </a:gdLst>
                  <a:ahLst/>
                  <a:cxnLst>
                    <a:cxn ang="0">
                      <a:pos x="T0" y="T1"/>
                    </a:cxn>
                    <a:cxn ang="0">
                      <a:pos x="T2" y="T3"/>
                    </a:cxn>
                    <a:cxn ang="0">
                      <a:pos x="T4" y="T5"/>
                    </a:cxn>
                    <a:cxn ang="0">
                      <a:pos x="T6" y="T7"/>
                    </a:cxn>
                    <a:cxn ang="0">
                      <a:pos x="T8" y="T9"/>
                    </a:cxn>
                  </a:cxnLst>
                  <a:rect l="0" t="0" r="r" b="b"/>
                  <a:pathLst>
                    <a:path w="9" h="67">
                      <a:moveTo>
                        <a:pt x="9" y="67"/>
                      </a:moveTo>
                      <a:lnTo>
                        <a:pt x="0" y="67"/>
                      </a:lnTo>
                      <a:lnTo>
                        <a:pt x="1" y="0"/>
                      </a:lnTo>
                      <a:lnTo>
                        <a:pt x="7" y="0"/>
                      </a:lnTo>
                      <a:lnTo>
                        <a:pt x="9"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4" name="Freeform 11">
                  <a:extLst>
                    <a:ext uri="{FF2B5EF4-FFF2-40B4-BE49-F238E27FC236}">
                      <a16:creationId xmlns:a16="http://schemas.microsoft.com/office/drawing/2014/main" id="{223AE499-0677-4AD4-B4E9-53E6183C7EFA}"/>
                    </a:ext>
                  </a:extLst>
                </p:cNvPr>
                <p:cNvSpPr>
                  <a:spLocks/>
                </p:cNvSpPr>
                <p:nvPr userDrawn="1"/>
              </p:nvSpPr>
              <p:spPr bwMode="auto">
                <a:xfrm>
                  <a:off x="6057" y="712"/>
                  <a:ext cx="36" cy="20"/>
                </a:xfrm>
                <a:custGeom>
                  <a:avLst/>
                  <a:gdLst>
                    <a:gd name="T0" fmla="*/ 0 w 79"/>
                    <a:gd name="T1" fmla="*/ 14 h 44"/>
                    <a:gd name="T2" fmla="*/ 78 w 79"/>
                    <a:gd name="T3" fmla="*/ 38 h 44"/>
                    <a:gd name="T4" fmla="*/ 6 w 79"/>
                    <a:gd name="T5" fmla="*/ 0 h 44"/>
                    <a:gd name="T6" fmla="*/ 0 w 79"/>
                    <a:gd name="T7" fmla="*/ 14 h 44"/>
                  </a:gdLst>
                  <a:ahLst/>
                  <a:cxnLst>
                    <a:cxn ang="0">
                      <a:pos x="T0" y="T1"/>
                    </a:cxn>
                    <a:cxn ang="0">
                      <a:pos x="T2" y="T3"/>
                    </a:cxn>
                    <a:cxn ang="0">
                      <a:pos x="T4" y="T5"/>
                    </a:cxn>
                    <a:cxn ang="0">
                      <a:pos x="T6" y="T7"/>
                    </a:cxn>
                  </a:cxnLst>
                  <a:rect l="0" t="0" r="r" b="b"/>
                  <a:pathLst>
                    <a:path w="79" h="44">
                      <a:moveTo>
                        <a:pt x="0" y="14"/>
                      </a:moveTo>
                      <a:cubicBezTo>
                        <a:pt x="73" y="44"/>
                        <a:pt x="77" y="40"/>
                        <a:pt x="78" y="38"/>
                      </a:cubicBezTo>
                      <a:cubicBezTo>
                        <a:pt x="79" y="36"/>
                        <a:pt x="79" y="30"/>
                        <a:pt x="6" y="0"/>
                      </a:cubicBez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5" name="Freeform 12">
                  <a:extLst>
                    <a:ext uri="{FF2B5EF4-FFF2-40B4-BE49-F238E27FC236}">
                      <a16:creationId xmlns:a16="http://schemas.microsoft.com/office/drawing/2014/main" id="{FDBD78EB-0BE1-447C-A8BE-037612C4F7E4}"/>
                    </a:ext>
                  </a:extLst>
                </p:cNvPr>
                <p:cNvSpPr>
                  <a:spLocks/>
                </p:cNvSpPr>
                <p:nvPr userDrawn="1"/>
              </p:nvSpPr>
              <p:spPr bwMode="auto">
                <a:xfrm>
                  <a:off x="6056" y="681"/>
                  <a:ext cx="9" cy="36"/>
                </a:xfrm>
                <a:custGeom>
                  <a:avLst/>
                  <a:gdLst>
                    <a:gd name="T0" fmla="*/ 20 w 20"/>
                    <a:gd name="T1" fmla="*/ 78 h 79"/>
                    <a:gd name="T2" fmla="*/ 8 w 20"/>
                    <a:gd name="T3" fmla="*/ 0 h 79"/>
                    <a:gd name="T4" fmla="*/ 5 w 20"/>
                    <a:gd name="T5" fmla="*/ 79 h 79"/>
                    <a:gd name="T6" fmla="*/ 20 w 20"/>
                    <a:gd name="T7" fmla="*/ 78 h 79"/>
                  </a:gdLst>
                  <a:ahLst/>
                  <a:cxnLst>
                    <a:cxn ang="0">
                      <a:pos x="T0" y="T1"/>
                    </a:cxn>
                    <a:cxn ang="0">
                      <a:pos x="T2" y="T3"/>
                    </a:cxn>
                    <a:cxn ang="0">
                      <a:pos x="T4" y="T5"/>
                    </a:cxn>
                    <a:cxn ang="0">
                      <a:pos x="T6" y="T7"/>
                    </a:cxn>
                  </a:cxnLst>
                  <a:rect l="0" t="0" r="r" b="b"/>
                  <a:pathLst>
                    <a:path w="20" h="79">
                      <a:moveTo>
                        <a:pt x="20" y="78"/>
                      </a:moveTo>
                      <a:cubicBezTo>
                        <a:pt x="15" y="0"/>
                        <a:pt x="10" y="0"/>
                        <a:pt x="8" y="0"/>
                      </a:cubicBezTo>
                      <a:cubicBezTo>
                        <a:pt x="5" y="0"/>
                        <a:pt x="0" y="1"/>
                        <a:pt x="5" y="79"/>
                      </a:cubicBezTo>
                      <a:lnTo>
                        <a:pt x="2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6" name="Freeform 13">
                  <a:extLst>
                    <a:ext uri="{FF2B5EF4-FFF2-40B4-BE49-F238E27FC236}">
                      <a16:creationId xmlns:a16="http://schemas.microsoft.com/office/drawing/2014/main" id="{AAB01234-497D-4154-B501-67F96BCDDE00}"/>
                    </a:ext>
                  </a:extLst>
                </p:cNvPr>
                <p:cNvSpPr>
                  <a:spLocks/>
                </p:cNvSpPr>
                <p:nvPr userDrawn="1"/>
              </p:nvSpPr>
              <p:spPr bwMode="auto">
                <a:xfrm>
                  <a:off x="6033" y="713"/>
                  <a:ext cx="31" cy="28"/>
                </a:xfrm>
                <a:custGeom>
                  <a:avLst/>
                  <a:gdLst>
                    <a:gd name="T0" fmla="*/ 69 w 69"/>
                    <a:gd name="T1" fmla="*/ 11 h 63"/>
                    <a:gd name="T2" fmla="*/ 5 w 69"/>
                    <a:gd name="T3" fmla="*/ 58 h 63"/>
                    <a:gd name="T4" fmla="*/ 59 w 69"/>
                    <a:gd name="T5" fmla="*/ 0 h 63"/>
                    <a:gd name="T6" fmla="*/ 69 w 69"/>
                    <a:gd name="T7" fmla="*/ 11 h 63"/>
                  </a:gdLst>
                  <a:ahLst/>
                  <a:cxnLst>
                    <a:cxn ang="0">
                      <a:pos x="T0" y="T1"/>
                    </a:cxn>
                    <a:cxn ang="0">
                      <a:pos x="T2" y="T3"/>
                    </a:cxn>
                    <a:cxn ang="0">
                      <a:pos x="T4" y="T5"/>
                    </a:cxn>
                    <a:cxn ang="0">
                      <a:pos x="T6" y="T7"/>
                    </a:cxn>
                  </a:cxnLst>
                  <a:rect l="0" t="0" r="r" b="b"/>
                  <a:pathLst>
                    <a:path w="69" h="63">
                      <a:moveTo>
                        <a:pt x="69" y="11"/>
                      </a:moveTo>
                      <a:cubicBezTo>
                        <a:pt x="10" y="63"/>
                        <a:pt x="6" y="59"/>
                        <a:pt x="5" y="58"/>
                      </a:cubicBezTo>
                      <a:cubicBezTo>
                        <a:pt x="3" y="56"/>
                        <a:pt x="0" y="52"/>
                        <a:pt x="59" y="0"/>
                      </a:cubicBezTo>
                      <a:lnTo>
                        <a:pt x="6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7" name="Freeform 14">
                  <a:extLst>
                    <a:ext uri="{FF2B5EF4-FFF2-40B4-BE49-F238E27FC236}">
                      <a16:creationId xmlns:a16="http://schemas.microsoft.com/office/drawing/2014/main" id="{548871D5-69BE-4AA1-9AD7-63FACD73DC96}"/>
                    </a:ext>
                  </a:extLst>
                </p:cNvPr>
                <p:cNvSpPr>
                  <a:spLocks/>
                </p:cNvSpPr>
                <p:nvPr userDrawn="1"/>
              </p:nvSpPr>
              <p:spPr bwMode="auto">
                <a:xfrm>
                  <a:off x="6167" y="695"/>
                  <a:ext cx="8" cy="72"/>
                </a:xfrm>
                <a:custGeom>
                  <a:avLst/>
                  <a:gdLst>
                    <a:gd name="T0" fmla="*/ 8 w 8"/>
                    <a:gd name="T1" fmla="*/ 72 h 72"/>
                    <a:gd name="T2" fmla="*/ 0 w 8"/>
                    <a:gd name="T3" fmla="*/ 72 h 72"/>
                    <a:gd name="T4" fmla="*/ 1 w 8"/>
                    <a:gd name="T5" fmla="*/ 0 h 72"/>
                    <a:gd name="T6" fmla="*/ 7 w 8"/>
                    <a:gd name="T7" fmla="*/ 0 h 72"/>
                    <a:gd name="T8" fmla="*/ 8 w 8"/>
                    <a:gd name="T9" fmla="*/ 72 h 72"/>
                  </a:gdLst>
                  <a:ahLst/>
                  <a:cxnLst>
                    <a:cxn ang="0">
                      <a:pos x="T0" y="T1"/>
                    </a:cxn>
                    <a:cxn ang="0">
                      <a:pos x="T2" y="T3"/>
                    </a:cxn>
                    <a:cxn ang="0">
                      <a:pos x="T4" y="T5"/>
                    </a:cxn>
                    <a:cxn ang="0">
                      <a:pos x="T6" y="T7"/>
                    </a:cxn>
                    <a:cxn ang="0">
                      <a:pos x="T8" y="T9"/>
                    </a:cxn>
                  </a:cxnLst>
                  <a:rect l="0" t="0" r="r" b="b"/>
                  <a:pathLst>
                    <a:path w="8" h="72">
                      <a:moveTo>
                        <a:pt x="8" y="72"/>
                      </a:moveTo>
                      <a:lnTo>
                        <a:pt x="0" y="72"/>
                      </a:lnTo>
                      <a:lnTo>
                        <a:pt x="1" y="0"/>
                      </a:lnTo>
                      <a:lnTo>
                        <a:pt x="7" y="0"/>
                      </a:lnTo>
                      <a:lnTo>
                        <a:pt x="8" y="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8" name="Freeform 15">
                  <a:extLst>
                    <a:ext uri="{FF2B5EF4-FFF2-40B4-BE49-F238E27FC236}">
                      <a16:creationId xmlns:a16="http://schemas.microsoft.com/office/drawing/2014/main" id="{004A3C37-28C0-4F10-B2B7-91D666109E53}"/>
                    </a:ext>
                  </a:extLst>
                </p:cNvPr>
                <p:cNvSpPr>
                  <a:spLocks/>
                </p:cNvSpPr>
                <p:nvPr userDrawn="1"/>
              </p:nvSpPr>
              <p:spPr bwMode="auto">
                <a:xfrm>
                  <a:off x="6157" y="666"/>
                  <a:ext cx="18" cy="33"/>
                </a:xfrm>
                <a:custGeom>
                  <a:avLst/>
                  <a:gdLst>
                    <a:gd name="T0" fmla="*/ 40 w 40"/>
                    <a:gd name="T1" fmla="*/ 66 h 72"/>
                    <a:gd name="T2" fmla="*/ 5 w 40"/>
                    <a:gd name="T3" fmla="*/ 1 h 72"/>
                    <a:gd name="T4" fmla="*/ 27 w 40"/>
                    <a:gd name="T5" fmla="*/ 72 h 72"/>
                    <a:gd name="T6" fmla="*/ 40 w 40"/>
                    <a:gd name="T7" fmla="*/ 66 h 72"/>
                  </a:gdLst>
                  <a:ahLst/>
                  <a:cxnLst>
                    <a:cxn ang="0">
                      <a:pos x="T0" y="T1"/>
                    </a:cxn>
                    <a:cxn ang="0">
                      <a:pos x="T2" y="T3"/>
                    </a:cxn>
                    <a:cxn ang="0">
                      <a:pos x="T4" y="T5"/>
                    </a:cxn>
                    <a:cxn ang="0">
                      <a:pos x="T6" y="T7"/>
                    </a:cxn>
                  </a:cxnLst>
                  <a:rect l="0" t="0" r="r" b="b"/>
                  <a:pathLst>
                    <a:path w="40" h="72">
                      <a:moveTo>
                        <a:pt x="40" y="66"/>
                      </a:moveTo>
                      <a:cubicBezTo>
                        <a:pt x="12" y="0"/>
                        <a:pt x="7" y="0"/>
                        <a:pt x="5" y="1"/>
                      </a:cubicBezTo>
                      <a:cubicBezTo>
                        <a:pt x="3" y="2"/>
                        <a:pt x="0" y="5"/>
                        <a:pt x="27" y="72"/>
                      </a:cubicBezTo>
                      <a:lnTo>
                        <a:pt x="4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9" name="Freeform 16">
                  <a:extLst>
                    <a:ext uri="{FF2B5EF4-FFF2-40B4-BE49-F238E27FC236}">
                      <a16:creationId xmlns:a16="http://schemas.microsoft.com/office/drawing/2014/main" id="{07EAB6C3-B38B-43C4-A214-023A7EA0274A}"/>
                    </a:ext>
                  </a:extLst>
                </p:cNvPr>
                <p:cNvSpPr>
                  <a:spLocks/>
                </p:cNvSpPr>
                <p:nvPr userDrawn="1"/>
              </p:nvSpPr>
              <p:spPr bwMode="auto">
                <a:xfrm>
                  <a:off x="6148" y="692"/>
                  <a:ext cx="26" cy="29"/>
                </a:xfrm>
                <a:custGeom>
                  <a:avLst/>
                  <a:gdLst>
                    <a:gd name="T0" fmla="*/ 48 w 58"/>
                    <a:gd name="T1" fmla="*/ 0 h 63"/>
                    <a:gd name="T2" fmla="*/ 5 w 58"/>
                    <a:gd name="T3" fmla="*/ 58 h 63"/>
                    <a:gd name="T4" fmla="*/ 58 w 58"/>
                    <a:gd name="T5" fmla="*/ 9 h 63"/>
                    <a:gd name="T6" fmla="*/ 48 w 58"/>
                    <a:gd name="T7" fmla="*/ 0 h 63"/>
                  </a:gdLst>
                  <a:ahLst/>
                  <a:cxnLst>
                    <a:cxn ang="0">
                      <a:pos x="T0" y="T1"/>
                    </a:cxn>
                    <a:cxn ang="0">
                      <a:pos x="T2" y="T3"/>
                    </a:cxn>
                    <a:cxn ang="0">
                      <a:pos x="T4" y="T5"/>
                    </a:cxn>
                    <a:cxn ang="0">
                      <a:pos x="T6" y="T7"/>
                    </a:cxn>
                  </a:cxnLst>
                  <a:rect l="0" t="0" r="r" b="b"/>
                  <a:pathLst>
                    <a:path w="58" h="63">
                      <a:moveTo>
                        <a:pt x="48" y="0"/>
                      </a:moveTo>
                      <a:cubicBezTo>
                        <a:pt x="0" y="54"/>
                        <a:pt x="4" y="57"/>
                        <a:pt x="5" y="58"/>
                      </a:cubicBezTo>
                      <a:cubicBezTo>
                        <a:pt x="7" y="60"/>
                        <a:pt x="10" y="63"/>
                        <a:pt x="58" y="9"/>
                      </a:cubicBezTo>
                      <a:lnTo>
                        <a:pt x="4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0" name="Freeform 17">
                  <a:extLst>
                    <a:ext uri="{FF2B5EF4-FFF2-40B4-BE49-F238E27FC236}">
                      <a16:creationId xmlns:a16="http://schemas.microsoft.com/office/drawing/2014/main" id="{CE4A21AB-5813-4AFA-A6B9-5BC696E5A863}"/>
                    </a:ext>
                  </a:extLst>
                </p:cNvPr>
                <p:cNvSpPr>
                  <a:spLocks/>
                </p:cNvSpPr>
                <p:nvPr userDrawn="1"/>
              </p:nvSpPr>
              <p:spPr bwMode="auto">
                <a:xfrm>
                  <a:off x="6170" y="692"/>
                  <a:ext cx="33" cy="8"/>
                </a:xfrm>
                <a:custGeom>
                  <a:avLst/>
                  <a:gdLst>
                    <a:gd name="T0" fmla="*/ 1 w 72"/>
                    <a:gd name="T1" fmla="*/ 0 h 19"/>
                    <a:gd name="T2" fmla="*/ 72 w 72"/>
                    <a:gd name="T3" fmla="*/ 12 h 19"/>
                    <a:gd name="T4" fmla="*/ 0 w 72"/>
                    <a:gd name="T5" fmla="*/ 14 h 19"/>
                    <a:gd name="T6" fmla="*/ 1 w 72"/>
                    <a:gd name="T7" fmla="*/ 0 h 19"/>
                  </a:gdLst>
                  <a:ahLst/>
                  <a:cxnLst>
                    <a:cxn ang="0">
                      <a:pos x="T0" y="T1"/>
                    </a:cxn>
                    <a:cxn ang="0">
                      <a:pos x="T2" y="T3"/>
                    </a:cxn>
                    <a:cxn ang="0">
                      <a:pos x="T4" y="T5"/>
                    </a:cxn>
                    <a:cxn ang="0">
                      <a:pos x="T6" y="T7"/>
                    </a:cxn>
                  </a:cxnLst>
                  <a:rect l="0" t="0" r="r" b="b"/>
                  <a:pathLst>
                    <a:path w="72" h="19">
                      <a:moveTo>
                        <a:pt x="1" y="0"/>
                      </a:moveTo>
                      <a:cubicBezTo>
                        <a:pt x="72" y="5"/>
                        <a:pt x="72" y="10"/>
                        <a:pt x="72" y="12"/>
                      </a:cubicBezTo>
                      <a:cubicBezTo>
                        <a:pt x="72" y="14"/>
                        <a:pt x="72" y="19"/>
                        <a:pt x="0" y="14"/>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1" name="Oval 18">
                  <a:extLst>
                    <a:ext uri="{FF2B5EF4-FFF2-40B4-BE49-F238E27FC236}">
                      <a16:creationId xmlns:a16="http://schemas.microsoft.com/office/drawing/2014/main" id="{FD3F83C7-9E9B-495C-A3E4-6E76C3C79E58}"/>
                    </a:ext>
                  </a:extLst>
                </p:cNvPr>
                <p:cNvSpPr>
                  <a:spLocks noChangeArrowheads="1"/>
                </p:cNvSpPr>
                <p:nvPr userDrawn="1"/>
              </p:nvSpPr>
              <p:spPr bwMode="auto">
                <a:xfrm>
                  <a:off x="5868" y="773"/>
                  <a:ext cx="600" cy="59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2" name="Freeform 19">
                  <a:extLst>
                    <a:ext uri="{FF2B5EF4-FFF2-40B4-BE49-F238E27FC236}">
                      <a16:creationId xmlns:a16="http://schemas.microsoft.com/office/drawing/2014/main" id="{0AF7C7A2-4916-4B8A-A5A5-F08820D6197A}"/>
                    </a:ext>
                  </a:extLst>
                </p:cNvPr>
                <p:cNvSpPr>
                  <a:spLocks/>
                </p:cNvSpPr>
                <p:nvPr userDrawn="1"/>
              </p:nvSpPr>
              <p:spPr bwMode="auto">
                <a:xfrm>
                  <a:off x="5902" y="807"/>
                  <a:ext cx="566" cy="563"/>
                </a:xfrm>
                <a:custGeom>
                  <a:avLst/>
                  <a:gdLst>
                    <a:gd name="T0" fmla="*/ 886 w 1241"/>
                    <a:gd name="T1" fmla="*/ 0 h 1241"/>
                    <a:gd name="T2" fmla="*/ 960 w 1241"/>
                    <a:gd name="T3" fmla="*/ 303 h 1241"/>
                    <a:gd name="T4" fmla="*/ 303 w 1241"/>
                    <a:gd name="T5" fmla="*/ 960 h 1241"/>
                    <a:gd name="T6" fmla="*/ 0 w 1241"/>
                    <a:gd name="T7" fmla="*/ 887 h 1241"/>
                    <a:gd name="T8" fmla="*/ 583 w 1241"/>
                    <a:gd name="T9" fmla="*/ 1241 h 1241"/>
                    <a:gd name="T10" fmla="*/ 1241 w 1241"/>
                    <a:gd name="T11" fmla="*/ 584 h 1241"/>
                    <a:gd name="T12" fmla="*/ 886 w 1241"/>
                    <a:gd name="T13" fmla="*/ 0 h 1241"/>
                  </a:gdLst>
                  <a:ahLst/>
                  <a:cxnLst>
                    <a:cxn ang="0">
                      <a:pos x="T0" y="T1"/>
                    </a:cxn>
                    <a:cxn ang="0">
                      <a:pos x="T2" y="T3"/>
                    </a:cxn>
                    <a:cxn ang="0">
                      <a:pos x="T4" y="T5"/>
                    </a:cxn>
                    <a:cxn ang="0">
                      <a:pos x="T6" y="T7"/>
                    </a:cxn>
                    <a:cxn ang="0">
                      <a:pos x="T8" y="T9"/>
                    </a:cxn>
                    <a:cxn ang="0">
                      <a:pos x="T10" y="T11"/>
                    </a:cxn>
                    <a:cxn ang="0">
                      <a:pos x="T12" y="T13"/>
                    </a:cxn>
                  </a:cxnLst>
                  <a:rect l="0" t="0" r="r" b="b"/>
                  <a:pathLst>
                    <a:path w="1241" h="1241">
                      <a:moveTo>
                        <a:pt x="886" y="0"/>
                      </a:moveTo>
                      <a:cubicBezTo>
                        <a:pt x="933" y="91"/>
                        <a:pt x="960" y="194"/>
                        <a:pt x="960" y="303"/>
                      </a:cubicBezTo>
                      <a:cubicBezTo>
                        <a:pt x="960" y="666"/>
                        <a:pt x="666" y="960"/>
                        <a:pt x="303" y="960"/>
                      </a:cubicBezTo>
                      <a:cubicBezTo>
                        <a:pt x="193" y="960"/>
                        <a:pt x="91" y="934"/>
                        <a:pt x="0" y="887"/>
                      </a:cubicBezTo>
                      <a:cubicBezTo>
                        <a:pt x="109" y="1097"/>
                        <a:pt x="330" y="1241"/>
                        <a:pt x="583" y="1241"/>
                      </a:cubicBezTo>
                      <a:cubicBezTo>
                        <a:pt x="946" y="1241"/>
                        <a:pt x="1241" y="947"/>
                        <a:pt x="1241" y="584"/>
                      </a:cubicBezTo>
                      <a:cubicBezTo>
                        <a:pt x="1241" y="330"/>
                        <a:pt x="1097" y="110"/>
                        <a:pt x="886" y="0"/>
                      </a:cubicBezTo>
                      <a:close/>
                    </a:path>
                  </a:pathLst>
                </a:custGeom>
                <a:solidFill>
                  <a:srgbClr val="9AB3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3" name="Oval 20">
                  <a:extLst>
                    <a:ext uri="{FF2B5EF4-FFF2-40B4-BE49-F238E27FC236}">
                      <a16:creationId xmlns:a16="http://schemas.microsoft.com/office/drawing/2014/main" id="{456035C9-F75C-4834-A91D-D006D3037E12}"/>
                    </a:ext>
                  </a:extLst>
                </p:cNvPr>
                <p:cNvSpPr>
                  <a:spLocks noChangeArrowheads="1"/>
                </p:cNvSpPr>
                <p:nvPr userDrawn="1"/>
              </p:nvSpPr>
              <p:spPr bwMode="auto">
                <a:xfrm>
                  <a:off x="6141" y="946"/>
                  <a:ext cx="48" cy="47"/>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4" name="Freeform 21">
                  <a:extLst>
                    <a:ext uri="{FF2B5EF4-FFF2-40B4-BE49-F238E27FC236}">
                      <a16:creationId xmlns:a16="http://schemas.microsoft.com/office/drawing/2014/main" id="{AEE6744C-CFB5-41C0-B2D8-95758A188E61}"/>
                    </a:ext>
                  </a:extLst>
                </p:cNvPr>
                <p:cNvSpPr>
                  <a:spLocks/>
                </p:cNvSpPr>
                <p:nvPr userDrawn="1"/>
              </p:nvSpPr>
              <p:spPr bwMode="auto">
                <a:xfrm>
                  <a:off x="6162" y="946"/>
                  <a:ext cx="27" cy="47"/>
                </a:xfrm>
                <a:custGeom>
                  <a:avLst/>
                  <a:gdLst>
                    <a:gd name="T0" fmla="*/ 44 w 60"/>
                    <a:gd name="T1" fmla="*/ 52 h 104"/>
                    <a:gd name="T2" fmla="*/ 0 w 60"/>
                    <a:gd name="T3" fmla="*/ 0 h 104"/>
                    <a:gd name="T4" fmla="*/ 8 w 60"/>
                    <a:gd name="T5" fmla="*/ 0 h 104"/>
                    <a:gd name="T6" fmla="*/ 60 w 60"/>
                    <a:gd name="T7" fmla="*/ 52 h 104"/>
                    <a:gd name="T8" fmla="*/ 8 w 60"/>
                    <a:gd name="T9" fmla="*/ 104 h 104"/>
                    <a:gd name="T10" fmla="*/ 0 w 60"/>
                    <a:gd name="T11" fmla="*/ 103 h 104"/>
                    <a:gd name="T12" fmla="*/ 44 w 60"/>
                    <a:gd name="T13" fmla="*/ 52 h 104"/>
                  </a:gdLst>
                  <a:ahLst/>
                  <a:cxnLst>
                    <a:cxn ang="0">
                      <a:pos x="T0" y="T1"/>
                    </a:cxn>
                    <a:cxn ang="0">
                      <a:pos x="T2" y="T3"/>
                    </a:cxn>
                    <a:cxn ang="0">
                      <a:pos x="T4" y="T5"/>
                    </a:cxn>
                    <a:cxn ang="0">
                      <a:pos x="T6" y="T7"/>
                    </a:cxn>
                    <a:cxn ang="0">
                      <a:pos x="T8" y="T9"/>
                    </a:cxn>
                    <a:cxn ang="0">
                      <a:pos x="T10" y="T11"/>
                    </a:cxn>
                    <a:cxn ang="0">
                      <a:pos x="T12" y="T13"/>
                    </a:cxn>
                  </a:cxnLst>
                  <a:rect l="0" t="0" r="r" b="b"/>
                  <a:pathLst>
                    <a:path w="60" h="104">
                      <a:moveTo>
                        <a:pt x="44" y="52"/>
                      </a:moveTo>
                      <a:cubicBezTo>
                        <a:pt x="44" y="26"/>
                        <a:pt x="25" y="4"/>
                        <a:pt x="0" y="0"/>
                      </a:cubicBezTo>
                      <a:cubicBezTo>
                        <a:pt x="3" y="0"/>
                        <a:pt x="5" y="0"/>
                        <a:pt x="8" y="0"/>
                      </a:cubicBezTo>
                      <a:cubicBezTo>
                        <a:pt x="36" y="0"/>
                        <a:pt x="60" y="23"/>
                        <a:pt x="60" y="52"/>
                      </a:cubicBezTo>
                      <a:cubicBezTo>
                        <a:pt x="60" y="80"/>
                        <a:pt x="36" y="104"/>
                        <a:pt x="8" y="104"/>
                      </a:cubicBezTo>
                      <a:cubicBezTo>
                        <a:pt x="5" y="104"/>
                        <a:pt x="3" y="104"/>
                        <a:pt x="0" y="103"/>
                      </a:cubicBezTo>
                      <a:cubicBezTo>
                        <a:pt x="25" y="100"/>
                        <a:pt x="44" y="78"/>
                        <a:pt x="44" y="52"/>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5" name="Freeform 22">
                  <a:extLst>
                    <a:ext uri="{FF2B5EF4-FFF2-40B4-BE49-F238E27FC236}">
                      <a16:creationId xmlns:a16="http://schemas.microsoft.com/office/drawing/2014/main" id="{2D8C8EE8-01F6-4753-820F-AE4C08CCF808}"/>
                    </a:ext>
                  </a:extLst>
                </p:cNvPr>
                <p:cNvSpPr>
                  <a:spLocks/>
                </p:cNvSpPr>
                <p:nvPr userDrawn="1"/>
              </p:nvSpPr>
              <p:spPr bwMode="auto">
                <a:xfrm>
                  <a:off x="6163" y="961"/>
                  <a:ext cx="4" cy="56"/>
                </a:xfrm>
                <a:custGeom>
                  <a:avLst/>
                  <a:gdLst>
                    <a:gd name="T0" fmla="*/ 4 w 8"/>
                    <a:gd name="T1" fmla="*/ 123 h 123"/>
                    <a:gd name="T2" fmla="*/ 0 w 8"/>
                    <a:gd name="T3" fmla="*/ 119 h 123"/>
                    <a:gd name="T4" fmla="*/ 0 w 8"/>
                    <a:gd name="T5" fmla="*/ 4 h 123"/>
                    <a:gd name="T6" fmla="*/ 4 w 8"/>
                    <a:gd name="T7" fmla="*/ 0 h 123"/>
                    <a:gd name="T8" fmla="*/ 8 w 8"/>
                    <a:gd name="T9" fmla="*/ 4 h 123"/>
                    <a:gd name="T10" fmla="*/ 8 w 8"/>
                    <a:gd name="T11" fmla="*/ 119 h 123"/>
                    <a:gd name="T12" fmla="*/ 4 w 8"/>
                    <a:gd name="T13" fmla="*/ 123 h 123"/>
                  </a:gdLst>
                  <a:ahLst/>
                  <a:cxnLst>
                    <a:cxn ang="0">
                      <a:pos x="T0" y="T1"/>
                    </a:cxn>
                    <a:cxn ang="0">
                      <a:pos x="T2" y="T3"/>
                    </a:cxn>
                    <a:cxn ang="0">
                      <a:pos x="T4" y="T5"/>
                    </a:cxn>
                    <a:cxn ang="0">
                      <a:pos x="T6" y="T7"/>
                    </a:cxn>
                    <a:cxn ang="0">
                      <a:pos x="T8" y="T9"/>
                    </a:cxn>
                    <a:cxn ang="0">
                      <a:pos x="T10" y="T11"/>
                    </a:cxn>
                    <a:cxn ang="0">
                      <a:pos x="T12" y="T13"/>
                    </a:cxn>
                  </a:cxnLst>
                  <a:rect l="0" t="0" r="r" b="b"/>
                  <a:pathLst>
                    <a:path w="8" h="123">
                      <a:moveTo>
                        <a:pt x="4" y="123"/>
                      </a:moveTo>
                      <a:cubicBezTo>
                        <a:pt x="2" y="123"/>
                        <a:pt x="0" y="121"/>
                        <a:pt x="0" y="119"/>
                      </a:cubicBezTo>
                      <a:cubicBezTo>
                        <a:pt x="0" y="4"/>
                        <a:pt x="0" y="4"/>
                        <a:pt x="0" y="4"/>
                      </a:cubicBezTo>
                      <a:cubicBezTo>
                        <a:pt x="0" y="1"/>
                        <a:pt x="2" y="0"/>
                        <a:pt x="4" y="0"/>
                      </a:cubicBezTo>
                      <a:cubicBezTo>
                        <a:pt x="6" y="0"/>
                        <a:pt x="8" y="1"/>
                        <a:pt x="8" y="4"/>
                      </a:cubicBezTo>
                      <a:cubicBezTo>
                        <a:pt x="8" y="119"/>
                        <a:pt x="8" y="119"/>
                        <a:pt x="8" y="119"/>
                      </a:cubicBezTo>
                      <a:cubicBezTo>
                        <a:pt x="8" y="121"/>
                        <a:pt x="6" y="123"/>
                        <a:pt x="4" y="123"/>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6" name="Freeform 23">
                  <a:extLst>
                    <a:ext uri="{FF2B5EF4-FFF2-40B4-BE49-F238E27FC236}">
                      <a16:creationId xmlns:a16="http://schemas.microsoft.com/office/drawing/2014/main" id="{54A2C2AC-C8A2-4E79-95DF-2A7EBE5CFEEF}"/>
                    </a:ext>
                  </a:extLst>
                </p:cNvPr>
                <p:cNvSpPr>
                  <a:spLocks/>
                </p:cNvSpPr>
                <p:nvPr userDrawn="1"/>
              </p:nvSpPr>
              <p:spPr bwMode="auto">
                <a:xfrm>
                  <a:off x="6154" y="973"/>
                  <a:ext cx="20" cy="13"/>
                </a:xfrm>
                <a:custGeom>
                  <a:avLst/>
                  <a:gdLst>
                    <a:gd name="T0" fmla="*/ 24 w 45"/>
                    <a:gd name="T1" fmla="*/ 29 h 29"/>
                    <a:gd name="T2" fmla="*/ 2 w 45"/>
                    <a:gd name="T3" fmla="*/ 7 h 29"/>
                    <a:gd name="T4" fmla="*/ 2 w 45"/>
                    <a:gd name="T5" fmla="*/ 1 h 29"/>
                    <a:gd name="T6" fmla="*/ 7 w 45"/>
                    <a:gd name="T7" fmla="*/ 1 h 29"/>
                    <a:gd name="T8" fmla="*/ 25 w 45"/>
                    <a:gd name="T9" fmla="*/ 19 h 29"/>
                    <a:gd name="T10" fmla="*/ 39 w 45"/>
                    <a:gd name="T11" fmla="*/ 10 h 29"/>
                    <a:gd name="T12" fmla="*/ 44 w 45"/>
                    <a:gd name="T13" fmla="*/ 11 h 29"/>
                    <a:gd name="T14" fmla="*/ 43 w 45"/>
                    <a:gd name="T15" fmla="*/ 17 h 29"/>
                    <a:gd name="T16" fmla="*/ 24 w 45"/>
                    <a:gd name="T1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29">
                      <a:moveTo>
                        <a:pt x="24" y="29"/>
                      </a:moveTo>
                      <a:cubicBezTo>
                        <a:pt x="2" y="7"/>
                        <a:pt x="2" y="7"/>
                        <a:pt x="2" y="7"/>
                      </a:cubicBezTo>
                      <a:cubicBezTo>
                        <a:pt x="0" y="5"/>
                        <a:pt x="0" y="3"/>
                        <a:pt x="2" y="1"/>
                      </a:cubicBezTo>
                      <a:cubicBezTo>
                        <a:pt x="3" y="0"/>
                        <a:pt x="6" y="0"/>
                        <a:pt x="7" y="1"/>
                      </a:cubicBezTo>
                      <a:cubicBezTo>
                        <a:pt x="25" y="19"/>
                        <a:pt x="25" y="19"/>
                        <a:pt x="25" y="19"/>
                      </a:cubicBezTo>
                      <a:cubicBezTo>
                        <a:pt x="39" y="10"/>
                        <a:pt x="39" y="10"/>
                        <a:pt x="39" y="10"/>
                      </a:cubicBezTo>
                      <a:cubicBezTo>
                        <a:pt x="41" y="9"/>
                        <a:pt x="43" y="9"/>
                        <a:pt x="44" y="11"/>
                      </a:cubicBezTo>
                      <a:cubicBezTo>
                        <a:pt x="45" y="13"/>
                        <a:pt x="45" y="15"/>
                        <a:pt x="43" y="17"/>
                      </a:cubicBezTo>
                      <a:lnTo>
                        <a:pt x="24" y="2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7" name="Oval 24">
                  <a:extLst>
                    <a:ext uri="{FF2B5EF4-FFF2-40B4-BE49-F238E27FC236}">
                      <a16:creationId xmlns:a16="http://schemas.microsoft.com/office/drawing/2014/main" id="{1273A130-CC98-4DB9-9FAB-FFAA23BF7459}"/>
                    </a:ext>
                  </a:extLst>
                </p:cNvPr>
                <p:cNvSpPr>
                  <a:spLocks noChangeArrowheads="1"/>
                </p:cNvSpPr>
                <p:nvPr userDrawn="1"/>
              </p:nvSpPr>
              <p:spPr bwMode="auto">
                <a:xfrm>
                  <a:off x="6186" y="875"/>
                  <a:ext cx="61" cy="61"/>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8" name="Freeform 25">
                  <a:extLst>
                    <a:ext uri="{FF2B5EF4-FFF2-40B4-BE49-F238E27FC236}">
                      <a16:creationId xmlns:a16="http://schemas.microsoft.com/office/drawing/2014/main" id="{4888B7F1-751F-442D-97E3-954D4A2E5F9D}"/>
                    </a:ext>
                  </a:extLst>
                </p:cNvPr>
                <p:cNvSpPr>
                  <a:spLocks/>
                </p:cNvSpPr>
                <p:nvPr userDrawn="1"/>
              </p:nvSpPr>
              <p:spPr bwMode="auto">
                <a:xfrm>
                  <a:off x="6212" y="875"/>
                  <a:ext cx="35" cy="61"/>
                </a:xfrm>
                <a:custGeom>
                  <a:avLst/>
                  <a:gdLst>
                    <a:gd name="T0" fmla="*/ 58 w 78"/>
                    <a:gd name="T1" fmla="*/ 68 h 135"/>
                    <a:gd name="T2" fmla="*/ 0 w 78"/>
                    <a:gd name="T3" fmla="*/ 1 h 135"/>
                    <a:gd name="T4" fmla="*/ 10 w 78"/>
                    <a:gd name="T5" fmla="*/ 0 h 135"/>
                    <a:gd name="T6" fmla="*/ 78 w 78"/>
                    <a:gd name="T7" fmla="*/ 68 h 135"/>
                    <a:gd name="T8" fmla="*/ 10 w 78"/>
                    <a:gd name="T9" fmla="*/ 135 h 135"/>
                    <a:gd name="T10" fmla="*/ 0 w 78"/>
                    <a:gd name="T11" fmla="*/ 135 h 135"/>
                    <a:gd name="T12" fmla="*/ 58 w 78"/>
                    <a:gd name="T13" fmla="*/ 68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8"/>
                      </a:moveTo>
                      <a:cubicBezTo>
                        <a:pt x="58" y="34"/>
                        <a:pt x="33" y="6"/>
                        <a:pt x="0" y="1"/>
                      </a:cubicBezTo>
                      <a:cubicBezTo>
                        <a:pt x="4" y="0"/>
                        <a:pt x="7" y="0"/>
                        <a:pt x="10" y="0"/>
                      </a:cubicBezTo>
                      <a:cubicBezTo>
                        <a:pt x="48" y="0"/>
                        <a:pt x="78" y="30"/>
                        <a:pt x="78" y="68"/>
                      </a:cubicBezTo>
                      <a:cubicBezTo>
                        <a:pt x="78" y="105"/>
                        <a:pt x="48" y="135"/>
                        <a:pt x="10" y="135"/>
                      </a:cubicBezTo>
                      <a:cubicBezTo>
                        <a:pt x="7" y="135"/>
                        <a:pt x="4" y="135"/>
                        <a:pt x="0" y="135"/>
                      </a:cubicBezTo>
                      <a:cubicBezTo>
                        <a:pt x="33" y="130"/>
                        <a:pt x="58" y="102"/>
                        <a:pt x="58" y="68"/>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9" name="Freeform 26">
                  <a:extLst>
                    <a:ext uri="{FF2B5EF4-FFF2-40B4-BE49-F238E27FC236}">
                      <a16:creationId xmlns:a16="http://schemas.microsoft.com/office/drawing/2014/main" id="{02352C4A-6A43-4AD9-8B76-879A5B6647E3}"/>
                    </a:ext>
                  </a:extLst>
                </p:cNvPr>
                <p:cNvSpPr>
                  <a:spLocks/>
                </p:cNvSpPr>
                <p:nvPr userDrawn="1"/>
              </p:nvSpPr>
              <p:spPr bwMode="auto">
                <a:xfrm>
                  <a:off x="6215" y="895"/>
                  <a:ext cx="3"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1"/>
                        <a:pt x="2" y="0"/>
                        <a:pt x="3" y="0"/>
                      </a:cubicBezTo>
                      <a:cubicBezTo>
                        <a:pt x="5" y="0"/>
                        <a:pt x="6" y="1"/>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0" name="Freeform 27">
                  <a:extLst>
                    <a:ext uri="{FF2B5EF4-FFF2-40B4-BE49-F238E27FC236}">
                      <a16:creationId xmlns:a16="http://schemas.microsoft.com/office/drawing/2014/main" id="{37EB6262-EBD3-420E-B6E1-9A4C2C7BA82F}"/>
                    </a:ext>
                  </a:extLst>
                </p:cNvPr>
                <p:cNvSpPr>
                  <a:spLocks/>
                </p:cNvSpPr>
                <p:nvPr userDrawn="1"/>
              </p:nvSpPr>
              <p:spPr bwMode="auto">
                <a:xfrm>
                  <a:off x="6203" y="911"/>
                  <a:ext cx="25" cy="16"/>
                </a:xfrm>
                <a:custGeom>
                  <a:avLst/>
                  <a:gdLst>
                    <a:gd name="T0" fmla="*/ 29 w 54"/>
                    <a:gd name="T1" fmla="*/ 34 h 34"/>
                    <a:gd name="T2" fmla="*/ 1 w 54"/>
                    <a:gd name="T3" fmla="*/ 6 h 34"/>
                    <a:gd name="T4" fmla="*/ 1 w 54"/>
                    <a:gd name="T5" fmla="*/ 2 h 34"/>
                    <a:gd name="T6" fmla="*/ 5 w 54"/>
                    <a:gd name="T7" fmla="*/ 2 h 34"/>
                    <a:gd name="T8" fmla="*/ 30 w 54"/>
                    <a:gd name="T9" fmla="*/ 26 h 34"/>
                    <a:gd name="T10" fmla="*/ 49 w 54"/>
                    <a:gd name="T11" fmla="*/ 13 h 34"/>
                    <a:gd name="T12" fmla="*/ 53 w 54"/>
                    <a:gd name="T13" fmla="*/ 14 h 34"/>
                    <a:gd name="T14" fmla="*/ 52 w 54"/>
                    <a:gd name="T15" fmla="*/ 18 h 34"/>
                    <a:gd name="T16" fmla="*/ 29 w 54"/>
                    <a:gd name="T17"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4">
                      <a:moveTo>
                        <a:pt x="29" y="34"/>
                      </a:moveTo>
                      <a:cubicBezTo>
                        <a:pt x="1" y="6"/>
                        <a:pt x="1" y="6"/>
                        <a:pt x="1" y="6"/>
                      </a:cubicBezTo>
                      <a:cubicBezTo>
                        <a:pt x="0" y="5"/>
                        <a:pt x="0" y="3"/>
                        <a:pt x="1" y="2"/>
                      </a:cubicBezTo>
                      <a:cubicBezTo>
                        <a:pt x="2" y="0"/>
                        <a:pt x="4" y="0"/>
                        <a:pt x="5" y="2"/>
                      </a:cubicBezTo>
                      <a:cubicBezTo>
                        <a:pt x="30" y="26"/>
                        <a:pt x="30" y="26"/>
                        <a:pt x="30" y="26"/>
                      </a:cubicBezTo>
                      <a:cubicBezTo>
                        <a:pt x="49" y="13"/>
                        <a:pt x="49" y="13"/>
                        <a:pt x="49" y="13"/>
                      </a:cubicBezTo>
                      <a:cubicBezTo>
                        <a:pt x="50" y="12"/>
                        <a:pt x="52" y="13"/>
                        <a:pt x="53" y="14"/>
                      </a:cubicBezTo>
                      <a:cubicBezTo>
                        <a:pt x="54" y="15"/>
                        <a:pt x="54" y="17"/>
                        <a:pt x="52" y="18"/>
                      </a:cubicBezTo>
                      <a:lnTo>
                        <a:pt x="29" y="34"/>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1" name="Oval 28">
                  <a:extLst>
                    <a:ext uri="{FF2B5EF4-FFF2-40B4-BE49-F238E27FC236}">
                      <a16:creationId xmlns:a16="http://schemas.microsoft.com/office/drawing/2014/main" id="{46D72020-DC9F-4333-9D2E-2C81F00D5D4E}"/>
                    </a:ext>
                  </a:extLst>
                </p:cNvPr>
                <p:cNvSpPr>
                  <a:spLocks noChangeArrowheads="1"/>
                </p:cNvSpPr>
                <p:nvPr userDrawn="1"/>
              </p:nvSpPr>
              <p:spPr bwMode="auto">
                <a:xfrm>
                  <a:off x="6116" y="833"/>
                  <a:ext cx="62" cy="62"/>
                </a:xfrm>
                <a:prstGeom prst="ellipse">
                  <a:avLst/>
                </a:pr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2" name="Freeform 29">
                  <a:extLst>
                    <a:ext uri="{FF2B5EF4-FFF2-40B4-BE49-F238E27FC236}">
                      <a16:creationId xmlns:a16="http://schemas.microsoft.com/office/drawing/2014/main" id="{A2327BAA-0252-46B8-99AD-E8C12E6EEA0B}"/>
                    </a:ext>
                  </a:extLst>
                </p:cNvPr>
                <p:cNvSpPr>
                  <a:spLocks/>
                </p:cNvSpPr>
                <p:nvPr userDrawn="1"/>
              </p:nvSpPr>
              <p:spPr bwMode="auto">
                <a:xfrm>
                  <a:off x="6142" y="833"/>
                  <a:ext cx="36" cy="62"/>
                </a:xfrm>
                <a:custGeom>
                  <a:avLst/>
                  <a:gdLst>
                    <a:gd name="T0" fmla="*/ 58 w 78"/>
                    <a:gd name="T1" fmla="*/ 67 h 135"/>
                    <a:gd name="T2" fmla="*/ 0 w 78"/>
                    <a:gd name="T3" fmla="*/ 0 h 135"/>
                    <a:gd name="T4" fmla="*/ 10 w 78"/>
                    <a:gd name="T5" fmla="*/ 0 h 135"/>
                    <a:gd name="T6" fmla="*/ 78 w 78"/>
                    <a:gd name="T7" fmla="*/ 67 h 135"/>
                    <a:gd name="T8" fmla="*/ 10 w 78"/>
                    <a:gd name="T9" fmla="*/ 135 h 135"/>
                    <a:gd name="T10" fmla="*/ 0 w 78"/>
                    <a:gd name="T11" fmla="*/ 134 h 135"/>
                    <a:gd name="T12" fmla="*/ 58 w 78"/>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8" h="135">
                      <a:moveTo>
                        <a:pt x="58" y="67"/>
                      </a:moveTo>
                      <a:cubicBezTo>
                        <a:pt x="58" y="33"/>
                        <a:pt x="33" y="5"/>
                        <a:pt x="0" y="0"/>
                      </a:cubicBezTo>
                      <a:cubicBezTo>
                        <a:pt x="4" y="0"/>
                        <a:pt x="7" y="0"/>
                        <a:pt x="10" y="0"/>
                      </a:cubicBezTo>
                      <a:cubicBezTo>
                        <a:pt x="48" y="0"/>
                        <a:pt x="78" y="30"/>
                        <a:pt x="78" y="67"/>
                      </a:cubicBezTo>
                      <a:cubicBezTo>
                        <a:pt x="78" y="105"/>
                        <a:pt x="48" y="135"/>
                        <a:pt x="10" y="135"/>
                      </a:cubicBezTo>
                      <a:cubicBezTo>
                        <a:pt x="7" y="135"/>
                        <a:pt x="4" y="135"/>
                        <a:pt x="0" y="134"/>
                      </a:cubicBezTo>
                      <a:cubicBezTo>
                        <a:pt x="33" y="129"/>
                        <a:pt x="58" y="101"/>
                        <a:pt x="58" y="67"/>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3" name="Freeform 30">
                  <a:extLst>
                    <a:ext uri="{FF2B5EF4-FFF2-40B4-BE49-F238E27FC236}">
                      <a16:creationId xmlns:a16="http://schemas.microsoft.com/office/drawing/2014/main" id="{0D97F72E-800D-4D27-87A4-4B208D302287}"/>
                    </a:ext>
                  </a:extLst>
                </p:cNvPr>
                <p:cNvSpPr>
                  <a:spLocks/>
                </p:cNvSpPr>
                <p:nvPr userDrawn="1"/>
              </p:nvSpPr>
              <p:spPr bwMode="auto">
                <a:xfrm>
                  <a:off x="6146" y="853"/>
                  <a:ext cx="2" cy="71"/>
                </a:xfrm>
                <a:custGeom>
                  <a:avLst/>
                  <a:gdLst>
                    <a:gd name="T0" fmla="*/ 3 w 6"/>
                    <a:gd name="T1" fmla="*/ 156 h 156"/>
                    <a:gd name="T2" fmla="*/ 0 w 6"/>
                    <a:gd name="T3" fmla="*/ 153 h 156"/>
                    <a:gd name="T4" fmla="*/ 0 w 6"/>
                    <a:gd name="T5" fmla="*/ 3 h 156"/>
                    <a:gd name="T6" fmla="*/ 3 w 6"/>
                    <a:gd name="T7" fmla="*/ 0 h 156"/>
                    <a:gd name="T8" fmla="*/ 6 w 6"/>
                    <a:gd name="T9" fmla="*/ 3 h 156"/>
                    <a:gd name="T10" fmla="*/ 6 w 6"/>
                    <a:gd name="T11" fmla="*/ 153 h 156"/>
                    <a:gd name="T12" fmla="*/ 3 w 6"/>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6" h="156">
                      <a:moveTo>
                        <a:pt x="3" y="156"/>
                      </a:moveTo>
                      <a:cubicBezTo>
                        <a:pt x="2" y="156"/>
                        <a:pt x="0" y="155"/>
                        <a:pt x="0" y="153"/>
                      </a:cubicBezTo>
                      <a:cubicBezTo>
                        <a:pt x="0" y="3"/>
                        <a:pt x="0" y="3"/>
                        <a:pt x="0" y="3"/>
                      </a:cubicBezTo>
                      <a:cubicBezTo>
                        <a:pt x="0" y="2"/>
                        <a:pt x="2" y="0"/>
                        <a:pt x="3" y="0"/>
                      </a:cubicBezTo>
                      <a:cubicBezTo>
                        <a:pt x="5" y="0"/>
                        <a:pt x="6" y="2"/>
                        <a:pt x="6" y="3"/>
                      </a:cubicBezTo>
                      <a:cubicBezTo>
                        <a:pt x="6" y="153"/>
                        <a:pt x="6" y="153"/>
                        <a:pt x="6" y="153"/>
                      </a:cubicBezTo>
                      <a:cubicBezTo>
                        <a:pt x="6" y="155"/>
                        <a:pt x="5" y="156"/>
                        <a:pt x="3" y="15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4" name="Freeform 31">
                  <a:extLst>
                    <a:ext uri="{FF2B5EF4-FFF2-40B4-BE49-F238E27FC236}">
                      <a16:creationId xmlns:a16="http://schemas.microsoft.com/office/drawing/2014/main" id="{FDF95E51-6F5D-4186-AC08-A611EA63625A}"/>
                    </a:ext>
                  </a:extLst>
                </p:cNvPr>
                <p:cNvSpPr>
                  <a:spLocks/>
                </p:cNvSpPr>
                <p:nvPr userDrawn="1"/>
              </p:nvSpPr>
              <p:spPr bwMode="auto">
                <a:xfrm>
                  <a:off x="6134" y="870"/>
                  <a:ext cx="24" cy="15"/>
                </a:xfrm>
                <a:custGeom>
                  <a:avLst/>
                  <a:gdLst>
                    <a:gd name="T0" fmla="*/ 29 w 54"/>
                    <a:gd name="T1" fmla="*/ 33 h 33"/>
                    <a:gd name="T2" fmla="*/ 1 w 54"/>
                    <a:gd name="T3" fmla="*/ 5 h 33"/>
                    <a:gd name="T4" fmla="*/ 1 w 54"/>
                    <a:gd name="T5" fmla="*/ 1 h 33"/>
                    <a:gd name="T6" fmla="*/ 5 w 54"/>
                    <a:gd name="T7" fmla="*/ 1 h 33"/>
                    <a:gd name="T8" fmla="*/ 30 w 54"/>
                    <a:gd name="T9" fmla="*/ 26 h 33"/>
                    <a:gd name="T10" fmla="*/ 49 w 54"/>
                    <a:gd name="T11" fmla="*/ 13 h 33"/>
                    <a:gd name="T12" fmla="*/ 53 w 54"/>
                    <a:gd name="T13" fmla="*/ 14 h 33"/>
                    <a:gd name="T14" fmla="*/ 52 w 54"/>
                    <a:gd name="T15" fmla="*/ 18 h 33"/>
                    <a:gd name="T16" fmla="*/ 29 w 54"/>
                    <a:gd name="T1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33">
                      <a:moveTo>
                        <a:pt x="29" y="33"/>
                      </a:moveTo>
                      <a:cubicBezTo>
                        <a:pt x="1" y="5"/>
                        <a:pt x="1" y="5"/>
                        <a:pt x="1" y="5"/>
                      </a:cubicBezTo>
                      <a:cubicBezTo>
                        <a:pt x="0" y="4"/>
                        <a:pt x="0" y="2"/>
                        <a:pt x="1" y="1"/>
                      </a:cubicBezTo>
                      <a:cubicBezTo>
                        <a:pt x="2" y="0"/>
                        <a:pt x="4" y="0"/>
                        <a:pt x="5" y="1"/>
                      </a:cubicBezTo>
                      <a:cubicBezTo>
                        <a:pt x="30" y="26"/>
                        <a:pt x="30" y="26"/>
                        <a:pt x="30" y="26"/>
                      </a:cubicBezTo>
                      <a:cubicBezTo>
                        <a:pt x="49" y="13"/>
                        <a:pt x="49" y="13"/>
                        <a:pt x="49" y="13"/>
                      </a:cubicBezTo>
                      <a:cubicBezTo>
                        <a:pt x="50" y="12"/>
                        <a:pt x="52" y="12"/>
                        <a:pt x="53" y="14"/>
                      </a:cubicBezTo>
                      <a:cubicBezTo>
                        <a:pt x="54" y="15"/>
                        <a:pt x="54" y="17"/>
                        <a:pt x="52" y="18"/>
                      </a:cubicBezTo>
                      <a:lnTo>
                        <a:pt x="29" y="33"/>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5" name="Freeform 32">
                  <a:extLst>
                    <a:ext uri="{FF2B5EF4-FFF2-40B4-BE49-F238E27FC236}">
                      <a16:creationId xmlns:a16="http://schemas.microsoft.com/office/drawing/2014/main" id="{C13D6874-0E9E-4406-B721-FFA17F8756C5}"/>
                    </a:ext>
                  </a:extLst>
                </p:cNvPr>
                <p:cNvSpPr>
                  <a:spLocks/>
                </p:cNvSpPr>
                <p:nvPr userDrawn="1"/>
              </p:nvSpPr>
              <p:spPr bwMode="auto">
                <a:xfrm>
                  <a:off x="5984" y="744"/>
                  <a:ext cx="285" cy="99"/>
                </a:xfrm>
                <a:custGeom>
                  <a:avLst/>
                  <a:gdLst>
                    <a:gd name="T0" fmla="*/ 123 w 626"/>
                    <a:gd name="T1" fmla="*/ 63 h 219"/>
                    <a:gd name="T2" fmla="*/ 195 w 626"/>
                    <a:gd name="T3" fmla="*/ 65 h 219"/>
                    <a:gd name="T4" fmla="*/ 259 w 626"/>
                    <a:gd name="T5" fmla="*/ 74 h 219"/>
                    <a:gd name="T6" fmla="*/ 363 w 626"/>
                    <a:gd name="T7" fmla="*/ 18 h 219"/>
                    <a:gd name="T8" fmla="*/ 421 w 626"/>
                    <a:gd name="T9" fmla="*/ 13 h 219"/>
                    <a:gd name="T10" fmla="*/ 584 w 626"/>
                    <a:gd name="T11" fmla="*/ 117 h 219"/>
                    <a:gd name="T12" fmla="*/ 0 w 626"/>
                    <a:gd name="T13" fmla="*/ 208 h 219"/>
                    <a:gd name="T14" fmla="*/ 123 w 626"/>
                    <a:gd name="T15" fmla="*/ 63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219">
                      <a:moveTo>
                        <a:pt x="123" y="63"/>
                      </a:moveTo>
                      <a:cubicBezTo>
                        <a:pt x="141" y="42"/>
                        <a:pt x="167" y="33"/>
                        <a:pt x="195" y="65"/>
                      </a:cubicBezTo>
                      <a:cubicBezTo>
                        <a:pt x="219" y="87"/>
                        <a:pt x="246" y="81"/>
                        <a:pt x="259" y="74"/>
                      </a:cubicBezTo>
                      <a:cubicBezTo>
                        <a:pt x="272" y="67"/>
                        <a:pt x="363" y="18"/>
                        <a:pt x="363" y="18"/>
                      </a:cubicBezTo>
                      <a:cubicBezTo>
                        <a:pt x="363" y="18"/>
                        <a:pt x="386" y="0"/>
                        <a:pt x="421" y="13"/>
                      </a:cubicBezTo>
                      <a:cubicBezTo>
                        <a:pt x="510" y="45"/>
                        <a:pt x="626" y="146"/>
                        <a:pt x="584" y="117"/>
                      </a:cubicBezTo>
                      <a:cubicBezTo>
                        <a:pt x="88" y="182"/>
                        <a:pt x="183" y="219"/>
                        <a:pt x="0" y="208"/>
                      </a:cubicBezTo>
                      <a:cubicBezTo>
                        <a:pt x="65" y="168"/>
                        <a:pt x="105" y="83"/>
                        <a:pt x="123" y="63"/>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6" name="Rectangle 33">
                  <a:extLst>
                    <a:ext uri="{FF2B5EF4-FFF2-40B4-BE49-F238E27FC236}">
                      <a16:creationId xmlns:a16="http://schemas.microsoft.com/office/drawing/2014/main" id="{E442CF56-962E-4C07-871A-FD36C0A77DCA}"/>
                    </a:ext>
                  </a:extLst>
                </p:cNvPr>
                <p:cNvSpPr>
                  <a:spLocks noChangeArrowheads="1"/>
                </p:cNvSpPr>
                <p:nvPr userDrawn="1"/>
              </p:nvSpPr>
              <p:spPr bwMode="auto">
                <a:xfrm>
                  <a:off x="5989" y="836"/>
                  <a:ext cx="5" cy="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7" name="Oval 34">
                  <a:extLst>
                    <a:ext uri="{FF2B5EF4-FFF2-40B4-BE49-F238E27FC236}">
                      <a16:creationId xmlns:a16="http://schemas.microsoft.com/office/drawing/2014/main" id="{B576DC7A-F5E1-404D-95AA-62C8CB77EB0E}"/>
                    </a:ext>
                  </a:extLst>
                </p:cNvPr>
                <p:cNvSpPr>
                  <a:spLocks noChangeArrowheads="1"/>
                </p:cNvSpPr>
                <p:nvPr userDrawn="1"/>
              </p:nvSpPr>
              <p:spPr bwMode="auto">
                <a:xfrm>
                  <a:off x="5961" y="778"/>
                  <a:ext cx="60" cy="6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8" name="Rectangle 35">
                  <a:extLst>
                    <a:ext uri="{FF2B5EF4-FFF2-40B4-BE49-F238E27FC236}">
                      <a16:creationId xmlns:a16="http://schemas.microsoft.com/office/drawing/2014/main" id="{CE8502DB-3EF3-4D9D-BDB2-C4ACB5C0790E}"/>
                    </a:ext>
                  </a:extLst>
                </p:cNvPr>
                <p:cNvSpPr>
                  <a:spLocks noChangeArrowheads="1"/>
                </p:cNvSpPr>
                <p:nvPr userDrawn="1"/>
              </p:nvSpPr>
              <p:spPr bwMode="auto">
                <a:xfrm>
                  <a:off x="5986" y="791"/>
                  <a:ext cx="10" cy="35"/>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9" name="Freeform 36">
                  <a:extLst>
                    <a:ext uri="{FF2B5EF4-FFF2-40B4-BE49-F238E27FC236}">
                      <a16:creationId xmlns:a16="http://schemas.microsoft.com/office/drawing/2014/main" id="{56DCE53B-54BE-4B1D-8204-3D55024454AC}"/>
                    </a:ext>
                  </a:extLst>
                </p:cNvPr>
                <p:cNvSpPr>
                  <a:spLocks/>
                </p:cNvSpPr>
                <p:nvPr userDrawn="1"/>
              </p:nvSpPr>
              <p:spPr bwMode="auto">
                <a:xfrm>
                  <a:off x="5971" y="803"/>
                  <a:ext cx="41" cy="11"/>
                </a:xfrm>
                <a:custGeom>
                  <a:avLst/>
                  <a:gdLst>
                    <a:gd name="T0" fmla="*/ 38 w 41"/>
                    <a:gd name="T1" fmla="*/ 0 h 11"/>
                    <a:gd name="T2" fmla="*/ 41 w 41"/>
                    <a:gd name="T3" fmla="*/ 11 h 11"/>
                    <a:gd name="T4" fmla="*/ 0 w 41"/>
                    <a:gd name="T5" fmla="*/ 11 h 11"/>
                    <a:gd name="T6" fmla="*/ 3 w 41"/>
                    <a:gd name="T7" fmla="*/ 0 h 11"/>
                    <a:gd name="T8" fmla="*/ 38 w 41"/>
                    <a:gd name="T9" fmla="*/ 0 h 11"/>
                  </a:gdLst>
                  <a:ahLst/>
                  <a:cxnLst>
                    <a:cxn ang="0">
                      <a:pos x="T0" y="T1"/>
                    </a:cxn>
                    <a:cxn ang="0">
                      <a:pos x="T2" y="T3"/>
                    </a:cxn>
                    <a:cxn ang="0">
                      <a:pos x="T4" y="T5"/>
                    </a:cxn>
                    <a:cxn ang="0">
                      <a:pos x="T6" y="T7"/>
                    </a:cxn>
                    <a:cxn ang="0">
                      <a:pos x="T8" y="T9"/>
                    </a:cxn>
                  </a:cxnLst>
                  <a:rect l="0" t="0" r="r" b="b"/>
                  <a:pathLst>
                    <a:path w="41" h="11">
                      <a:moveTo>
                        <a:pt x="38" y="0"/>
                      </a:moveTo>
                      <a:lnTo>
                        <a:pt x="41" y="11"/>
                      </a:lnTo>
                      <a:lnTo>
                        <a:pt x="0" y="11"/>
                      </a:lnTo>
                      <a:lnTo>
                        <a:pt x="3" y="0"/>
                      </a:lnTo>
                      <a:lnTo>
                        <a:pt x="38"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0" name="Rectangle 37">
                  <a:extLst>
                    <a:ext uri="{FF2B5EF4-FFF2-40B4-BE49-F238E27FC236}">
                      <a16:creationId xmlns:a16="http://schemas.microsoft.com/office/drawing/2014/main" id="{18C6B39C-03D4-465B-92E2-58AF50C8031E}"/>
                    </a:ext>
                  </a:extLst>
                </p:cNvPr>
                <p:cNvSpPr>
                  <a:spLocks noChangeArrowheads="1"/>
                </p:cNvSpPr>
                <p:nvPr userDrawn="1"/>
              </p:nvSpPr>
              <p:spPr bwMode="auto">
                <a:xfrm>
                  <a:off x="5868" y="906"/>
                  <a:ext cx="82"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1" name="Rectangle 38">
                  <a:extLst>
                    <a:ext uri="{FF2B5EF4-FFF2-40B4-BE49-F238E27FC236}">
                      <a16:creationId xmlns:a16="http://schemas.microsoft.com/office/drawing/2014/main" id="{761F2989-C2D1-4547-95F1-543D341224C9}"/>
                    </a:ext>
                  </a:extLst>
                </p:cNvPr>
                <p:cNvSpPr>
                  <a:spLocks noChangeArrowheads="1"/>
                </p:cNvSpPr>
                <p:nvPr userDrawn="1"/>
              </p:nvSpPr>
              <p:spPr bwMode="auto">
                <a:xfrm>
                  <a:off x="5868" y="906"/>
                  <a:ext cx="82"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2" name="Rectangle 39">
                  <a:extLst>
                    <a:ext uri="{FF2B5EF4-FFF2-40B4-BE49-F238E27FC236}">
                      <a16:creationId xmlns:a16="http://schemas.microsoft.com/office/drawing/2014/main" id="{A773C274-9471-40F7-AE01-4B1CF68C1A30}"/>
                    </a:ext>
                  </a:extLst>
                </p:cNvPr>
                <p:cNvSpPr>
                  <a:spLocks noChangeArrowheads="1"/>
                </p:cNvSpPr>
                <p:nvPr userDrawn="1"/>
              </p:nvSpPr>
              <p:spPr bwMode="auto">
                <a:xfrm>
                  <a:off x="588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3" name="Rectangle 40">
                  <a:extLst>
                    <a:ext uri="{FF2B5EF4-FFF2-40B4-BE49-F238E27FC236}">
                      <a16:creationId xmlns:a16="http://schemas.microsoft.com/office/drawing/2014/main" id="{5C9F98EB-81FF-4787-89DF-80152A704CDE}"/>
                    </a:ext>
                  </a:extLst>
                </p:cNvPr>
                <p:cNvSpPr>
                  <a:spLocks noChangeArrowheads="1"/>
                </p:cNvSpPr>
                <p:nvPr userDrawn="1"/>
              </p:nvSpPr>
              <p:spPr bwMode="auto">
                <a:xfrm>
                  <a:off x="589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4" name="Rectangle 41">
                  <a:extLst>
                    <a:ext uri="{FF2B5EF4-FFF2-40B4-BE49-F238E27FC236}">
                      <a16:creationId xmlns:a16="http://schemas.microsoft.com/office/drawing/2014/main" id="{FEB55C59-DFD6-450B-BF31-373EDD548726}"/>
                    </a:ext>
                  </a:extLst>
                </p:cNvPr>
                <p:cNvSpPr>
                  <a:spLocks noChangeArrowheads="1"/>
                </p:cNvSpPr>
                <p:nvPr userDrawn="1"/>
              </p:nvSpPr>
              <p:spPr bwMode="auto">
                <a:xfrm>
                  <a:off x="5912"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5" name="Rectangle 42">
                  <a:extLst>
                    <a:ext uri="{FF2B5EF4-FFF2-40B4-BE49-F238E27FC236}">
                      <a16:creationId xmlns:a16="http://schemas.microsoft.com/office/drawing/2014/main" id="{0D40248C-6FDF-4F73-821F-FFA3AA60C4AF}"/>
                    </a:ext>
                  </a:extLst>
                </p:cNvPr>
                <p:cNvSpPr>
                  <a:spLocks noChangeArrowheads="1"/>
                </p:cNvSpPr>
                <p:nvPr userDrawn="1"/>
              </p:nvSpPr>
              <p:spPr bwMode="auto">
                <a:xfrm>
                  <a:off x="5928"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6" name="Rectangle 43">
                  <a:extLst>
                    <a:ext uri="{FF2B5EF4-FFF2-40B4-BE49-F238E27FC236}">
                      <a16:creationId xmlns:a16="http://schemas.microsoft.com/office/drawing/2014/main" id="{2D7AB2F3-F216-4439-A132-DA5528814BF0}"/>
                    </a:ext>
                  </a:extLst>
                </p:cNvPr>
                <p:cNvSpPr>
                  <a:spLocks noChangeArrowheads="1"/>
                </p:cNvSpPr>
                <p:nvPr userDrawn="1"/>
              </p:nvSpPr>
              <p:spPr bwMode="auto">
                <a:xfrm>
                  <a:off x="6032" y="906"/>
                  <a:ext cx="83" cy="1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7" name="Rectangle 44">
                  <a:extLst>
                    <a:ext uri="{FF2B5EF4-FFF2-40B4-BE49-F238E27FC236}">
                      <a16:creationId xmlns:a16="http://schemas.microsoft.com/office/drawing/2014/main" id="{40697BA5-7290-48B5-A6F9-0B74CFB8CEA3}"/>
                    </a:ext>
                  </a:extLst>
                </p:cNvPr>
                <p:cNvSpPr>
                  <a:spLocks noChangeArrowheads="1"/>
                </p:cNvSpPr>
                <p:nvPr userDrawn="1"/>
              </p:nvSpPr>
              <p:spPr bwMode="auto">
                <a:xfrm>
                  <a:off x="6032" y="906"/>
                  <a:ext cx="83" cy="124"/>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8" name="Rectangle 45">
                  <a:extLst>
                    <a:ext uri="{FF2B5EF4-FFF2-40B4-BE49-F238E27FC236}">
                      <a16:creationId xmlns:a16="http://schemas.microsoft.com/office/drawing/2014/main" id="{D47503F9-608E-4B05-AB00-E78D0E14AECB}"/>
                    </a:ext>
                  </a:extLst>
                </p:cNvPr>
                <p:cNvSpPr>
                  <a:spLocks noChangeArrowheads="1"/>
                </p:cNvSpPr>
                <p:nvPr userDrawn="1"/>
              </p:nvSpPr>
              <p:spPr bwMode="auto">
                <a:xfrm>
                  <a:off x="5950" y="861"/>
                  <a:ext cx="83" cy="16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9" name="Rectangle 46">
                  <a:extLst>
                    <a:ext uri="{FF2B5EF4-FFF2-40B4-BE49-F238E27FC236}">
                      <a16:creationId xmlns:a16="http://schemas.microsoft.com/office/drawing/2014/main" id="{A6F59162-6706-41BA-951D-8438B6BEF668}"/>
                    </a:ext>
                  </a:extLst>
                </p:cNvPr>
                <p:cNvSpPr>
                  <a:spLocks noChangeArrowheads="1"/>
                </p:cNvSpPr>
                <p:nvPr userDrawn="1"/>
              </p:nvSpPr>
              <p:spPr bwMode="auto">
                <a:xfrm>
                  <a:off x="5964" y="876"/>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0" name="Rectangle 47">
                  <a:extLst>
                    <a:ext uri="{FF2B5EF4-FFF2-40B4-BE49-F238E27FC236}">
                      <a16:creationId xmlns:a16="http://schemas.microsoft.com/office/drawing/2014/main" id="{95131BBD-570A-4983-8959-AE5EEE6FDF41}"/>
                    </a:ext>
                  </a:extLst>
                </p:cNvPr>
                <p:cNvSpPr>
                  <a:spLocks noChangeArrowheads="1"/>
                </p:cNvSpPr>
                <p:nvPr userDrawn="1"/>
              </p:nvSpPr>
              <p:spPr bwMode="auto">
                <a:xfrm>
                  <a:off x="5979"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1" name="Rectangle 48">
                  <a:extLst>
                    <a:ext uri="{FF2B5EF4-FFF2-40B4-BE49-F238E27FC236}">
                      <a16:creationId xmlns:a16="http://schemas.microsoft.com/office/drawing/2014/main" id="{C9CC271E-8512-4C55-9F61-0FA7957E833D}"/>
                    </a:ext>
                  </a:extLst>
                </p:cNvPr>
                <p:cNvSpPr>
                  <a:spLocks noChangeArrowheads="1"/>
                </p:cNvSpPr>
                <p:nvPr userDrawn="1"/>
              </p:nvSpPr>
              <p:spPr bwMode="auto">
                <a:xfrm>
                  <a:off x="5995"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2" name="Rectangle 49">
                  <a:extLst>
                    <a:ext uri="{FF2B5EF4-FFF2-40B4-BE49-F238E27FC236}">
                      <a16:creationId xmlns:a16="http://schemas.microsoft.com/office/drawing/2014/main" id="{371A0B73-89F9-4C27-9511-3E648A2D1BA8}"/>
                    </a:ext>
                  </a:extLst>
                </p:cNvPr>
                <p:cNvSpPr>
                  <a:spLocks noChangeArrowheads="1"/>
                </p:cNvSpPr>
                <p:nvPr userDrawn="1"/>
              </p:nvSpPr>
              <p:spPr bwMode="auto">
                <a:xfrm>
                  <a:off x="6011" y="876"/>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3" name="Rectangle 50">
                  <a:extLst>
                    <a:ext uri="{FF2B5EF4-FFF2-40B4-BE49-F238E27FC236}">
                      <a16:creationId xmlns:a16="http://schemas.microsoft.com/office/drawing/2014/main" id="{7648EB2F-80C2-4685-8032-4D23F45CC43C}"/>
                    </a:ext>
                  </a:extLst>
                </p:cNvPr>
                <p:cNvSpPr>
                  <a:spLocks noChangeArrowheads="1"/>
                </p:cNvSpPr>
                <p:nvPr userDrawn="1"/>
              </p:nvSpPr>
              <p:spPr bwMode="auto">
                <a:xfrm>
                  <a:off x="5964" y="897"/>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4" name="Rectangle 51">
                  <a:extLst>
                    <a:ext uri="{FF2B5EF4-FFF2-40B4-BE49-F238E27FC236}">
                      <a16:creationId xmlns:a16="http://schemas.microsoft.com/office/drawing/2014/main" id="{987317CC-C084-4858-95C4-98FC97780155}"/>
                    </a:ext>
                  </a:extLst>
                </p:cNvPr>
                <p:cNvSpPr>
                  <a:spLocks noChangeArrowheads="1"/>
                </p:cNvSpPr>
                <p:nvPr userDrawn="1"/>
              </p:nvSpPr>
              <p:spPr bwMode="auto">
                <a:xfrm>
                  <a:off x="5979"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5" name="Rectangle 52">
                  <a:extLst>
                    <a:ext uri="{FF2B5EF4-FFF2-40B4-BE49-F238E27FC236}">
                      <a16:creationId xmlns:a16="http://schemas.microsoft.com/office/drawing/2014/main" id="{16422EAC-967C-4FEE-AAD5-E1070CCE7114}"/>
                    </a:ext>
                  </a:extLst>
                </p:cNvPr>
                <p:cNvSpPr>
                  <a:spLocks noChangeArrowheads="1"/>
                </p:cNvSpPr>
                <p:nvPr userDrawn="1"/>
              </p:nvSpPr>
              <p:spPr bwMode="auto">
                <a:xfrm>
                  <a:off x="5995"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6" name="Rectangle 53">
                  <a:extLst>
                    <a:ext uri="{FF2B5EF4-FFF2-40B4-BE49-F238E27FC236}">
                      <a16:creationId xmlns:a16="http://schemas.microsoft.com/office/drawing/2014/main" id="{EF991CC4-6613-4BE3-A351-BAEE9C0A3E60}"/>
                    </a:ext>
                  </a:extLst>
                </p:cNvPr>
                <p:cNvSpPr>
                  <a:spLocks noChangeArrowheads="1"/>
                </p:cNvSpPr>
                <p:nvPr userDrawn="1"/>
              </p:nvSpPr>
              <p:spPr bwMode="auto">
                <a:xfrm>
                  <a:off x="6011" y="897"/>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7" name="Rectangle 54">
                  <a:extLst>
                    <a:ext uri="{FF2B5EF4-FFF2-40B4-BE49-F238E27FC236}">
                      <a16:creationId xmlns:a16="http://schemas.microsoft.com/office/drawing/2014/main" id="{0629C337-52DC-4086-ACAC-FCA4144CBEB5}"/>
                    </a:ext>
                  </a:extLst>
                </p:cNvPr>
                <p:cNvSpPr>
                  <a:spLocks noChangeArrowheads="1"/>
                </p:cNvSpPr>
                <p:nvPr userDrawn="1"/>
              </p:nvSpPr>
              <p:spPr bwMode="auto">
                <a:xfrm>
                  <a:off x="5964" y="918"/>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8" name="Rectangle 55">
                  <a:extLst>
                    <a:ext uri="{FF2B5EF4-FFF2-40B4-BE49-F238E27FC236}">
                      <a16:creationId xmlns:a16="http://schemas.microsoft.com/office/drawing/2014/main" id="{F4ED4F18-569B-4F45-8B88-CE9EEF7316AE}"/>
                    </a:ext>
                  </a:extLst>
                </p:cNvPr>
                <p:cNvSpPr>
                  <a:spLocks noChangeArrowheads="1"/>
                </p:cNvSpPr>
                <p:nvPr userDrawn="1"/>
              </p:nvSpPr>
              <p:spPr bwMode="auto">
                <a:xfrm>
                  <a:off x="5979"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9" name="Rectangle 56">
                  <a:extLst>
                    <a:ext uri="{FF2B5EF4-FFF2-40B4-BE49-F238E27FC236}">
                      <a16:creationId xmlns:a16="http://schemas.microsoft.com/office/drawing/2014/main" id="{05B2D64D-F193-4341-984E-75FACD5987F5}"/>
                    </a:ext>
                  </a:extLst>
                </p:cNvPr>
                <p:cNvSpPr>
                  <a:spLocks noChangeArrowheads="1"/>
                </p:cNvSpPr>
                <p:nvPr userDrawn="1"/>
              </p:nvSpPr>
              <p:spPr bwMode="auto">
                <a:xfrm>
                  <a:off x="5995"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0" name="Rectangle 57">
                  <a:extLst>
                    <a:ext uri="{FF2B5EF4-FFF2-40B4-BE49-F238E27FC236}">
                      <a16:creationId xmlns:a16="http://schemas.microsoft.com/office/drawing/2014/main" id="{1C9F76BC-3F55-4F42-9C95-1874BB4D119D}"/>
                    </a:ext>
                  </a:extLst>
                </p:cNvPr>
                <p:cNvSpPr>
                  <a:spLocks noChangeArrowheads="1"/>
                </p:cNvSpPr>
                <p:nvPr userDrawn="1"/>
              </p:nvSpPr>
              <p:spPr bwMode="auto">
                <a:xfrm>
                  <a:off x="6011" y="918"/>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1" name="Rectangle 58">
                  <a:extLst>
                    <a:ext uri="{FF2B5EF4-FFF2-40B4-BE49-F238E27FC236}">
                      <a16:creationId xmlns:a16="http://schemas.microsoft.com/office/drawing/2014/main" id="{22F6DCE7-9FAD-414A-BF14-CA75B7416C78}"/>
                    </a:ext>
                  </a:extLst>
                </p:cNvPr>
                <p:cNvSpPr>
                  <a:spLocks noChangeArrowheads="1"/>
                </p:cNvSpPr>
                <p:nvPr userDrawn="1"/>
              </p:nvSpPr>
              <p:spPr bwMode="auto">
                <a:xfrm>
                  <a:off x="5964" y="939"/>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2" name="Rectangle 59">
                  <a:extLst>
                    <a:ext uri="{FF2B5EF4-FFF2-40B4-BE49-F238E27FC236}">
                      <a16:creationId xmlns:a16="http://schemas.microsoft.com/office/drawing/2014/main" id="{E96D370E-4C77-4E42-9D00-63CBDF335151}"/>
                    </a:ext>
                  </a:extLst>
                </p:cNvPr>
                <p:cNvSpPr>
                  <a:spLocks noChangeArrowheads="1"/>
                </p:cNvSpPr>
                <p:nvPr userDrawn="1"/>
              </p:nvSpPr>
              <p:spPr bwMode="auto">
                <a:xfrm>
                  <a:off x="5979"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3" name="Rectangle 60">
                  <a:extLst>
                    <a:ext uri="{FF2B5EF4-FFF2-40B4-BE49-F238E27FC236}">
                      <a16:creationId xmlns:a16="http://schemas.microsoft.com/office/drawing/2014/main" id="{D88C8C7C-787A-4D4C-994E-EAF0A57B85CA}"/>
                    </a:ext>
                  </a:extLst>
                </p:cNvPr>
                <p:cNvSpPr>
                  <a:spLocks noChangeArrowheads="1"/>
                </p:cNvSpPr>
                <p:nvPr userDrawn="1"/>
              </p:nvSpPr>
              <p:spPr bwMode="auto">
                <a:xfrm>
                  <a:off x="5995"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4" name="Rectangle 61">
                  <a:extLst>
                    <a:ext uri="{FF2B5EF4-FFF2-40B4-BE49-F238E27FC236}">
                      <a16:creationId xmlns:a16="http://schemas.microsoft.com/office/drawing/2014/main" id="{66282EA4-F8D6-44C2-920D-DB93020E0BE0}"/>
                    </a:ext>
                  </a:extLst>
                </p:cNvPr>
                <p:cNvSpPr>
                  <a:spLocks noChangeArrowheads="1"/>
                </p:cNvSpPr>
                <p:nvPr userDrawn="1"/>
              </p:nvSpPr>
              <p:spPr bwMode="auto">
                <a:xfrm>
                  <a:off x="6011" y="939"/>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5" name="Rectangle 62">
                  <a:extLst>
                    <a:ext uri="{FF2B5EF4-FFF2-40B4-BE49-F238E27FC236}">
                      <a16:creationId xmlns:a16="http://schemas.microsoft.com/office/drawing/2014/main" id="{5DB5C3E7-496E-4805-8B2B-3B69E4E1A8E6}"/>
                    </a:ext>
                  </a:extLst>
                </p:cNvPr>
                <p:cNvSpPr>
                  <a:spLocks noChangeArrowheads="1"/>
                </p:cNvSpPr>
                <p:nvPr userDrawn="1"/>
              </p:nvSpPr>
              <p:spPr bwMode="auto">
                <a:xfrm>
                  <a:off x="5964" y="960"/>
                  <a:ext cx="8"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6" name="Rectangle 63">
                  <a:extLst>
                    <a:ext uri="{FF2B5EF4-FFF2-40B4-BE49-F238E27FC236}">
                      <a16:creationId xmlns:a16="http://schemas.microsoft.com/office/drawing/2014/main" id="{6C0407E7-041A-44C8-B010-DEFA2B0A57B6}"/>
                    </a:ext>
                  </a:extLst>
                </p:cNvPr>
                <p:cNvSpPr>
                  <a:spLocks noChangeArrowheads="1"/>
                </p:cNvSpPr>
                <p:nvPr userDrawn="1"/>
              </p:nvSpPr>
              <p:spPr bwMode="auto">
                <a:xfrm>
                  <a:off x="5979"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7" name="Rectangle 64">
                  <a:extLst>
                    <a:ext uri="{FF2B5EF4-FFF2-40B4-BE49-F238E27FC236}">
                      <a16:creationId xmlns:a16="http://schemas.microsoft.com/office/drawing/2014/main" id="{A03E9D0C-488F-405A-BFA7-E856F923AA56}"/>
                    </a:ext>
                  </a:extLst>
                </p:cNvPr>
                <p:cNvSpPr>
                  <a:spLocks noChangeArrowheads="1"/>
                </p:cNvSpPr>
                <p:nvPr userDrawn="1"/>
              </p:nvSpPr>
              <p:spPr bwMode="auto">
                <a:xfrm>
                  <a:off x="5995"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8" name="Rectangle 65">
                  <a:extLst>
                    <a:ext uri="{FF2B5EF4-FFF2-40B4-BE49-F238E27FC236}">
                      <a16:creationId xmlns:a16="http://schemas.microsoft.com/office/drawing/2014/main" id="{4239FE54-1575-45C3-811D-6B9E05BB0E22}"/>
                    </a:ext>
                  </a:extLst>
                </p:cNvPr>
                <p:cNvSpPr>
                  <a:spLocks noChangeArrowheads="1"/>
                </p:cNvSpPr>
                <p:nvPr userDrawn="1"/>
              </p:nvSpPr>
              <p:spPr bwMode="auto">
                <a:xfrm>
                  <a:off x="6011" y="960"/>
                  <a:ext cx="9" cy="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9" name="Rectangle 66">
                  <a:extLst>
                    <a:ext uri="{FF2B5EF4-FFF2-40B4-BE49-F238E27FC236}">
                      <a16:creationId xmlns:a16="http://schemas.microsoft.com/office/drawing/2014/main" id="{7BBB5900-B1B2-4C3F-9A93-A29CA9070842}"/>
                    </a:ext>
                  </a:extLst>
                </p:cNvPr>
                <p:cNvSpPr>
                  <a:spLocks noChangeArrowheads="1"/>
                </p:cNvSpPr>
                <p:nvPr userDrawn="1"/>
              </p:nvSpPr>
              <p:spPr bwMode="auto">
                <a:xfrm>
                  <a:off x="5964" y="982"/>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0" name="Rectangle 67">
                  <a:extLst>
                    <a:ext uri="{FF2B5EF4-FFF2-40B4-BE49-F238E27FC236}">
                      <a16:creationId xmlns:a16="http://schemas.microsoft.com/office/drawing/2014/main" id="{DF15587E-8AF5-43CD-89B8-8DC92A7795E8}"/>
                    </a:ext>
                  </a:extLst>
                </p:cNvPr>
                <p:cNvSpPr>
                  <a:spLocks noChangeArrowheads="1"/>
                </p:cNvSpPr>
                <p:nvPr userDrawn="1"/>
              </p:nvSpPr>
              <p:spPr bwMode="auto">
                <a:xfrm>
                  <a:off x="5979"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1" name="Rectangle 68">
                  <a:extLst>
                    <a:ext uri="{FF2B5EF4-FFF2-40B4-BE49-F238E27FC236}">
                      <a16:creationId xmlns:a16="http://schemas.microsoft.com/office/drawing/2014/main" id="{7FCF745F-EF8F-4138-AD20-E0BF14A53754}"/>
                    </a:ext>
                  </a:extLst>
                </p:cNvPr>
                <p:cNvSpPr>
                  <a:spLocks noChangeArrowheads="1"/>
                </p:cNvSpPr>
                <p:nvPr userDrawn="1"/>
              </p:nvSpPr>
              <p:spPr bwMode="auto">
                <a:xfrm>
                  <a:off x="5995"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2" name="Rectangle 69">
                  <a:extLst>
                    <a:ext uri="{FF2B5EF4-FFF2-40B4-BE49-F238E27FC236}">
                      <a16:creationId xmlns:a16="http://schemas.microsoft.com/office/drawing/2014/main" id="{E3BE8C4F-29F3-4F77-9774-C2AA89D892FE}"/>
                    </a:ext>
                  </a:extLst>
                </p:cNvPr>
                <p:cNvSpPr>
                  <a:spLocks noChangeArrowheads="1"/>
                </p:cNvSpPr>
                <p:nvPr userDrawn="1"/>
              </p:nvSpPr>
              <p:spPr bwMode="auto">
                <a:xfrm>
                  <a:off x="6011" y="982"/>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3" name="Rectangle 70">
                  <a:extLst>
                    <a:ext uri="{FF2B5EF4-FFF2-40B4-BE49-F238E27FC236}">
                      <a16:creationId xmlns:a16="http://schemas.microsoft.com/office/drawing/2014/main" id="{E07A3C77-0038-424C-853F-521F2BE60A79}"/>
                    </a:ext>
                  </a:extLst>
                </p:cNvPr>
                <p:cNvSpPr>
                  <a:spLocks noChangeArrowheads="1"/>
                </p:cNvSpPr>
                <p:nvPr userDrawn="1"/>
              </p:nvSpPr>
              <p:spPr bwMode="auto">
                <a:xfrm>
                  <a:off x="5964" y="1003"/>
                  <a:ext cx="8"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4" name="Rectangle 71">
                  <a:extLst>
                    <a:ext uri="{FF2B5EF4-FFF2-40B4-BE49-F238E27FC236}">
                      <a16:creationId xmlns:a16="http://schemas.microsoft.com/office/drawing/2014/main" id="{876F787E-8643-43BD-8B11-335FBE42CA77}"/>
                    </a:ext>
                  </a:extLst>
                </p:cNvPr>
                <p:cNvSpPr>
                  <a:spLocks noChangeArrowheads="1"/>
                </p:cNvSpPr>
                <p:nvPr userDrawn="1"/>
              </p:nvSpPr>
              <p:spPr bwMode="auto">
                <a:xfrm>
                  <a:off x="5979"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5" name="Rectangle 72">
                  <a:extLst>
                    <a:ext uri="{FF2B5EF4-FFF2-40B4-BE49-F238E27FC236}">
                      <a16:creationId xmlns:a16="http://schemas.microsoft.com/office/drawing/2014/main" id="{9A7AE278-7359-4E11-B75F-D913194263A5}"/>
                    </a:ext>
                  </a:extLst>
                </p:cNvPr>
                <p:cNvSpPr>
                  <a:spLocks noChangeArrowheads="1"/>
                </p:cNvSpPr>
                <p:nvPr userDrawn="1"/>
              </p:nvSpPr>
              <p:spPr bwMode="auto">
                <a:xfrm>
                  <a:off x="5995"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6" name="Rectangle 73">
                  <a:extLst>
                    <a:ext uri="{FF2B5EF4-FFF2-40B4-BE49-F238E27FC236}">
                      <a16:creationId xmlns:a16="http://schemas.microsoft.com/office/drawing/2014/main" id="{32433726-F996-4D73-93CD-D7F5BCCDE3E7}"/>
                    </a:ext>
                  </a:extLst>
                </p:cNvPr>
                <p:cNvSpPr>
                  <a:spLocks noChangeArrowheads="1"/>
                </p:cNvSpPr>
                <p:nvPr userDrawn="1"/>
              </p:nvSpPr>
              <p:spPr bwMode="auto">
                <a:xfrm>
                  <a:off x="6011" y="1003"/>
                  <a:ext cx="9"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7" name="Rectangle 74">
                  <a:extLst>
                    <a:ext uri="{FF2B5EF4-FFF2-40B4-BE49-F238E27FC236}">
                      <a16:creationId xmlns:a16="http://schemas.microsoft.com/office/drawing/2014/main" id="{DD0EB608-1BB3-4A52-AC12-E5D5716FF59F}"/>
                    </a:ext>
                  </a:extLst>
                </p:cNvPr>
                <p:cNvSpPr>
                  <a:spLocks noChangeArrowheads="1"/>
                </p:cNvSpPr>
                <p:nvPr userDrawn="1"/>
              </p:nvSpPr>
              <p:spPr bwMode="auto">
                <a:xfrm>
                  <a:off x="5868"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8" name="Rectangle 75">
                  <a:extLst>
                    <a:ext uri="{FF2B5EF4-FFF2-40B4-BE49-F238E27FC236}">
                      <a16:creationId xmlns:a16="http://schemas.microsoft.com/office/drawing/2014/main" id="{CA5AB09E-44E3-4D78-9A65-9A0276747DB9}"/>
                    </a:ext>
                  </a:extLst>
                </p:cNvPr>
                <p:cNvSpPr>
                  <a:spLocks noChangeArrowheads="1"/>
                </p:cNvSpPr>
                <p:nvPr userDrawn="1"/>
              </p:nvSpPr>
              <p:spPr bwMode="auto">
                <a:xfrm>
                  <a:off x="5950" y="853"/>
                  <a:ext cx="83" cy="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9" name="Rectangle 76">
                  <a:extLst>
                    <a:ext uri="{FF2B5EF4-FFF2-40B4-BE49-F238E27FC236}">
                      <a16:creationId xmlns:a16="http://schemas.microsoft.com/office/drawing/2014/main" id="{C1D32E52-68BB-4000-B08A-C439D8D4AC1D}"/>
                    </a:ext>
                  </a:extLst>
                </p:cNvPr>
                <p:cNvSpPr>
                  <a:spLocks noChangeArrowheads="1"/>
                </p:cNvSpPr>
                <p:nvPr userDrawn="1"/>
              </p:nvSpPr>
              <p:spPr bwMode="auto">
                <a:xfrm>
                  <a:off x="6033" y="898"/>
                  <a:ext cx="82" cy="9"/>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0" name="Rectangle 77">
                  <a:extLst>
                    <a:ext uri="{FF2B5EF4-FFF2-40B4-BE49-F238E27FC236}">
                      <a16:creationId xmlns:a16="http://schemas.microsoft.com/office/drawing/2014/main" id="{251BC3F9-BBBE-4EF8-8AAC-A60977150B2F}"/>
                    </a:ext>
                  </a:extLst>
                </p:cNvPr>
                <p:cNvSpPr>
                  <a:spLocks noChangeArrowheads="1"/>
                </p:cNvSpPr>
                <p:nvPr userDrawn="1"/>
              </p:nvSpPr>
              <p:spPr bwMode="auto">
                <a:xfrm>
                  <a:off x="6045"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1" name="Rectangle 78">
                  <a:extLst>
                    <a:ext uri="{FF2B5EF4-FFF2-40B4-BE49-F238E27FC236}">
                      <a16:creationId xmlns:a16="http://schemas.microsoft.com/office/drawing/2014/main" id="{03C41181-5FD1-4303-9989-637CFAB6062C}"/>
                    </a:ext>
                  </a:extLst>
                </p:cNvPr>
                <p:cNvSpPr>
                  <a:spLocks noChangeArrowheads="1"/>
                </p:cNvSpPr>
                <p:nvPr userDrawn="1"/>
              </p:nvSpPr>
              <p:spPr bwMode="auto">
                <a:xfrm>
                  <a:off x="6061" y="921"/>
                  <a:ext cx="9"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2" name="Rectangle 79">
                  <a:extLst>
                    <a:ext uri="{FF2B5EF4-FFF2-40B4-BE49-F238E27FC236}">
                      <a16:creationId xmlns:a16="http://schemas.microsoft.com/office/drawing/2014/main" id="{D9F3143F-2968-4C81-908B-1BDA06FC2F76}"/>
                    </a:ext>
                  </a:extLst>
                </p:cNvPr>
                <p:cNvSpPr>
                  <a:spLocks noChangeArrowheads="1"/>
                </p:cNvSpPr>
                <p:nvPr userDrawn="1"/>
              </p:nvSpPr>
              <p:spPr bwMode="auto">
                <a:xfrm>
                  <a:off x="6077"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3" name="Rectangle 80">
                  <a:extLst>
                    <a:ext uri="{FF2B5EF4-FFF2-40B4-BE49-F238E27FC236}">
                      <a16:creationId xmlns:a16="http://schemas.microsoft.com/office/drawing/2014/main" id="{8ADD3039-EF87-42B7-A560-C8283CD8D5BD}"/>
                    </a:ext>
                  </a:extLst>
                </p:cNvPr>
                <p:cNvSpPr>
                  <a:spLocks noChangeArrowheads="1"/>
                </p:cNvSpPr>
                <p:nvPr userDrawn="1"/>
              </p:nvSpPr>
              <p:spPr bwMode="auto">
                <a:xfrm>
                  <a:off x="6093" y="921"/>
                  <a:ext cx="8" cy="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4" name="Rectangle 81">
                  <a:extLst>
                    <a:ext uri="{FF2B5EF4-FFF2-40B4-BE49-F238E27FC236}">
                      <a16:creationId xmlns:a16="http://schemas.microsoft.com/office/drawing/2014/main" id="{627C25F2-51A4-4252-864A-56D0042CAD13}"/>
                    </a:ext>
                  </a:extLst>
                </p:cNvPr>
                <p:cNvSpPr>
                  <a:spLocks noChangeArrowheads="1"/>
                </p:cNvSpPr>
                <p:nvPr userDrawn="1"/>
              </p:nvSpPr>
              <p:spPr bwMode="auto">
                <a:xfrm>
                  <a:off x="5845" y="1030"/>
                  <a:ext cx="292"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5" name="Freeform 82">
                  <a:extLst>
                    <a:ext uri="{FF2B5EF4-FFF2-40B4-BE49-F238E27FC236}">
                      <a16:creationId xmlns:a16="http://schemas.microsoft.com/office/drawing/2014/main" id="{D0A13F4A-EEF4-43EE-9BE8-9C52E21CBB7A}"/>
                    </a:ext>
                  </a:extLst>
                </p:cNvPr>
                <p:cNvSpPr>
                  <a:spLocks/>
                </p:cNvSpPr>
                <p:nvPr userDrawn="1"/>
              </p:nvSpPr>
              <p:spPr bwMode="auto">
                <a:xfrm>
                  <a:off x="6226" y="670"/>
                  <a:ext cx="234" cy="119"/>
                </a:xfrm>
                <a:custGeom>
                  <a:avLst/>
                  <a:gdLst>
                    <a:gd name="T0" fmla="*/ 481 w 513"/>
                    <a:gd name="T1" fmla="*/ 0 h 261"/>
                    <a:gd name="T2" fmla="*/ 441 w 513"/>
                    <a:gd name="T3" fmla="*/ 65 h 261"/>
                    <a:gd name="T4" fmla="*/ 126 w 513"/>
                    <a:gd name="T5" fmla="*/ 65 h 261"/>
                    <a:gd name="T6" fmla="*/ 0 w 513"/>
                    <a:gd name="T7" fmla="*/ 261 h 261"/>
                    <a:gd name="T8" fmla="*/ 115 w 513"/>
                    <a:gd name="T9" fmla="*/ 261 h 261"/>
                    <a:gd name="T10" fmla="*/ 306 w 513"/>
                    <a:gd name="T11" fmla="*/ 110 h 261"/>
                    <a:gd name="T12" fmla="*/ 412 w 513"/>
                    <a:gd name="T13" fmla="*/ 110 h 261"/>
                    <a:gd name="T14" fmla="*/ 496 w 513"/>
                    <a:gd name="T15" fmla="*/ 111 h 261"/>
                    <a:gd name="T16" fmla="*/ 513 w 513"/>
                    <a:gd name="T17" fmla="*/ 0 h 261"/>
                    <a:gd name="T18" fmla="*/ 481 w 513"/>
                    <a:gd name="T19"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3" h="261">
                      <a:moveTo>
                        <a:pt x="481" y="0"/>
                      </a:moveTo>
                      <a:cubicBezTo>
                        <a:pt x="441" y="65"/>
                        <a:pt x="441" y="65"/>
                        <a:pt x="441" y="65"/>
                      </a:cubicBezTo>
                      <a:cubicBezTo>
                        <a:pt x="126" y="65"/>
                        <a:pt x="126" y="65"/>
                        <a:pt x="126" y="65"/>
                      </a:cubicBezTo>
                      <a:cubicBezTo>
                        <a:pt x="17" y="65"/>
                        <a:pt x="0" y="153"/>
                        <a:pt x="0" y="261"/>
                      </a:cubicBezTo>
                      <a:cubicBezTo>
                        <a:pt x="115" y="261"/>
                        <a:pt x="115" y="261"/>
                        <a:pt x="115" y="261"/>
                      </a:cubicBezTo>
                      <a:cubicBezTo>
                        <a:pt x="208" y="261"/>
                        <a:pt x="286" y="197"/>
                        <a:pt x="306" y="110"/>
                      </a:cubicBezTo>
                      <a:cubicBezTo>
                        <a:pt x="412" y="110"/>
                        <a:pt x="412" y="110"/>
                        <a:pt x="412" y="110"/>
                      </a:cubicBezTo>
                      <a:cubicBezTo>
                        <a:pt x="496" y="111"/>
                        <a:pt x="496" y="111"/>
                        <a:pt x="496" y="111"/>
                      </a:cubicBezTo>
                      <a:cubicBezTo>
                        <a:pt x="513" y="0"/>
                        <a:pt x="513" y="0"/>
                        <a:pt x="513" y="0"/>
                      </a:cubicBezTo>
                      <a:lnTo>
                        <a:pt x="481"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6" name="Line 83">
                  <a:extLst>
                    <a:ext uri="{FF2B5EF4-FFF2-40B4-BE49-F238E27FC236}">
                      <a16:creationId xmlns:a16="http://schemas.microsoft.com/office/drawing/2014/main" id="{B72F98EB-CA78-4075-8C2A-9EB84C096511}"/>
                    </a:ext>
                  </a:extLst>
                </p:cNvPr>
                <p:cNvSpPr>
                  <a:spLocks noChangeShapeType="1"/>
                </p:cNvSpPr>
                <p:nvPr userDrawn="1"/>
              </p:nvSpPr>
              <p:spPr bwMode="auto">
                <a:xfrm>
                  <a:off x="6315" y="659"/>
                  <a:ext cx="0" cy="45"/>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7" name="Oval 84">
                  <a:extLst>
                    <a:ext uri="{FF2B5EF4-FFF2-40B4-BE49-F238E27FC236}">
                      <a16:creationId xmlns:a16="http://schemas.microsoft.com/office/drawing/2014/main" id="{7FA1ED9E-D248-4008-ACA0-C575DC5FBE6E}"/>
                    </a:ext>
                  </a:extLst>
                </p:cNvPr>
                <p:cNvSpPr>
                  <a:spLocks noChangeArrowheads="1"/>
                </p:cNvSpPr>
                <p:nvPr userDrawn="1"/>
              </p:nvSpPr>
              <p:spPr bwMode="auto">
                <a:xfrm>
                  <a:off x="6231" y="650"/>
                  <a:ext cx="168" cy="17"/>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8" name="Freeform 85">
                  <a:extLst>
                    <a:ext uri="{FF2B5EF4-FFF2-40B4-BE49-F238E27FC236}">
                      <a16:creationId xmlns:a16="http://schemas.microsoft.com/office/drawing/2014/main" id="{E4CFE463-7216-441C-A2AC-DF7F7CE14540}"/>
                    </a:ext>
                  </a:extLst>
                </p:cNvPr>
                <p:cNvSpPr>
                  <a:spLocks/>
                </p:cNvSpPr>
                <p:nvPr userDrawn="1"/>
              </p:nvSpPr>
              <p:spPr bwMode="auto">
                <a:xfrm>
                  <a:off x="6227" y="700"/>
                  <a:ext cx="106" cy="67"/>
                </a:xfrm>
                <a:custGeom>
                  <a:avLst/>
                  <a:gdLst>
                    <a:gd name="T0" fmla="*/ 124 w 233"/>
                    <a:gd name="T1" fmla="*/ 0 h 147"/>
                    <a:gd name="T2" fmla="*/ 233 w 233"/>
                    <a:gd name="T3" fmla="*/ 0 h 147"/>
                    <a:gd name="T4" fmla="*/ 85 w 233"/>
                    <a:gd name="T5" fmla="*/ 147 h 147"/>
                    <a:gd name="T6" fmla="*/ 0 w 233"/>
                    <a:gd name="T7" fmla="*/ 147 h 147"/>
                    <a:gd name="T8" fmla="*/ 124 w 233"/>
                    <a:gd name="T9" fmla="*/ 0 h 147"/>
                  </a:gdLst>
                  <a:ahLst/>
                  <a:cxnLst>
                    <a:cxn ang="0">
                      <a:pos x="T0" y="T1"/>
                    </a:cxn>
                    <a:cxn ang="0">
                      <a:pos x="T2" y="T3"/>
                    </a:cxn>
                    <a:cxn ang="0">
                      <a:pos x="T4" y="T5"/>
                    </a:cxn>
                    <a:cxn ang="0">
                      <a:pos x="T6" y="T7"/>
                    </a:cxn>
                    <a:cxn ang="0">
                      <a:pos x="T8" y="T9"/>
                    </a:cxn>
                  </a:cxnLst>
                  <a:rect l="0" t="0" r="r" b="b"/>
                  <a:pathLst>
                    <a:path w="233" h="147">
                      <a:moveTo>
                        <a:pt x="124" y="0"/>
                      </a:moveTo>
                      <a:cubicBezTo>
                        <a:pt x="233" y="0"/>
                        <a:pt x="233" y="0"/>
                        <a:pt x="233" y="0"/>
                      </a:cubicBezTo>
                      <a:cubicBezTo>
                        <a:pt x="233" y="81"/>
                        <a:pt x="167" y="147"/>
                        <a:pt x="85" y="147"/>
                      </a:cubicBezTo>
                      <a:cubicBezTo>
                        <a:pt x="0" y="147"/>
                        <a:pt x="0" y="147"/>
                        <a:pt x="0" y="147"/>
                      </a:cubicBezTo>
                      <a:cubicBezTo>
                        <a:pt x="6" y="62"/>
                        <a:pt x="33" y="0"/>
                        <a:pt x="1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9" name="Freeform 86">
                  <a:extLst>
                    <a:ext uri="{FF2B5EF4-FFF2-40B4-BE49-F238E27FC236}">
                      <a16:creationId xmlns:a16="http://schemas.microsoft.com/office/drawing/2014/main" id="{EAF5C90D-8BD1-4B13-B253-448E06C0C290}"/>
                    </a:ext>
                  </a:extLst>
                </p:cNvPr>
                <p:cNvSpPr>
                  <a:spLocks/>
                </p:cNvSpPr>
                <p:nvPr userDrawn="1"/>
              </p:nvSpPr>
              <p:spPr bwMode="auto">
                <a:xfrm>
                  <a:off x="6227" y="700"/>
                  <a:ext cx="96" cy="67"/>
                </a:xfrm>
                <a:custGeom>
                  <a:avLst/>
                  <a:gdLst>
                    <a:gd name="T0" fmla="*/ 209 w 209"/>
                    <a:gd name="T1" fmla="*/ 0 h 147"/>
                    <a:gd name="T2" fmla="*/ 124 w 209"/>
                    <a:gd name="T3" fmla="*/ 0 h 147"/>
                    <a:gd name="T4" fmla="*/ 0 w 209"/>
                    <a:gd name="T5" fmla="*/ 147 h 147"/>
                    <a:gd name="T6" fmla="*/ 85 w 209"/>
                    <a:gd name="T7" fmla="*/ 147 h 147"/>
                    <a:gd name="T8" fmla="*/ 209 w 209"/>
                    <a:gd name="T9" fmla="*/ 0 h 147"/>
                  </a:gdLst>
                  <a:ahLst/>
                  <a:cxnLst>
                    <a:cxn ang="0">
                      <a:pos x="T0" y="T1"/>
                    </a:cxn>
                    <a:cxn ang="0">
                      <a:pos x="T2" y="T3"/>
                    </a:cxn>
                    <a:cxn ang="0">
                      <a:pos x="T4" y="T5"/>
                    </a:cxn>
                    <a:cxn ang="0">
                      <a:pos x="T6" y="T7"/>
                    </a:cxn>
                    <a:cxn ang="0">
                      <a:pos x="T8" y="T9"/>
                    </a:cxn>
                  </a:cxnLst>
                  <a:rect l="0" t="0" r="r" b="b"/>
                  <a:pathLst>
                    <a:path w="209" h="147">
                      <a:moveTo>
                        <a:pt x="209" y="0"/>
                      </a:moveTo>
                      <a:cubicBezTo>
                        <a:pt x="124" y="0"/>
                        <a:pt x="124" y="0"/>
                        <a:pt x="124" y="0"/>
                      </a:cubicBezTo>
                      <a:cubicBezTo>
                        <a:pt x="33" y="0"/>
                        <a:pt x="6" y="62"/>
                        <a:pt x="0" y="147"/>
                      </a:cubicBezTo>
                      <a:cubicBezTo>
                        <a:pt x="85" y="147"/>
                        <a:pt x="85" y="147"/>
                        <a:pt x="85" y="147"/>
                      </a:cubicBezTo>
                      <a:cubicBezTo>
                        <a:pt x="91" y="62"/>
                        <a:pt x="117" y="0"/>
                        <a:pt x="209" y="0"/>
                      </a:cubicBez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0" name="Line 87">
                  <a:extLst>
                    <a:ext uri="{FF2B5EF4-FFF2-40B4-BE49-F238E27FC236}">
                      <a16:creationId xmlns:a16="http://schemas.microsoft.com/office/drawing/2014/main" id="{239BC0BA-756D-4074-A2C0-ECE7BE6F96D1}"/>
                    </a:ext>
                  </a:extLst>
                </p:cNvPr>
                <p:cNvSpPr>
                  <a:spLocks noChangeShapeType="1"/>
                </p:cNvSpPr>
                <p:nvPr userDrawn="1"/>
              </p:nvSpPr>
              <p:spPr bwMode="auto">
                <a:xfrm>
                  <a:off x="6500" y="690"/>
                  <a:ext cx="87"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1" name="Line 88">
                  <a:extLst>
                    <a:ext uri="{FF2B5EF4-FFF2-40B4-BE49-F238E27FC236}">
                      <a16:creationId xmlns:a16="http://schemas.microsoft.com/office/drawing/2014/main" id="{6396362A-F79D-4374-811D-0BB75F1C8D9C}"/>
                    </a:ext>
                  </a:extLst>
                </p:cNvPr>
                <p:cNvSpPr>
                  <a:spLocks noChangeShapeType="1"/>
                </p:cNvSpPr>
                <p:nvPr userDrawn="1"/>
              </p:nvSpPr>
              <p:spPr bwMode="auto">
                <a:xfrm>
                  <a:off x="6483" y="705"/>
                  <a:ext cx="86"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2" name="Freeform 89">
                  <a:extLst>
                    <a:ext uri="{FF2B5EF4-FFF2-40B4-BE49-F238E27FC236}">
                      <a16:creationId xmlns:a16="http://schemas.microsoft.com/office/drawing/2014/main" id="{7BFA5190-82D5-4760-AF21-A8769759AB2F}"/>
                    </a:ext>
                  </a:extLst>
                </p:cNvPr>
                <p:cNvSpPr>
                  <a:spLocks/>
                </p:cNvSpPr>
                <p:nvPr userDrawn="1"/>
              </p:nvSpPr>
              <p:spPr bwMode="auto">
                <a:xfrm>
                  <a:off x="6327" y="1205"/>
                  <a:ext cx="12" cy="59"/>
                </a:xfrm>
                <a:custGeom>
                  <a:avLst/>
                  <a:gdLst>
                    <a:gd name="T0" fmla="*/ 23 w 26"/>
                    <a:gd name="T1" fmla="*/ 105 h 131"/>
                    <a:gd name="T2" fmla="*/ 19 w 26"/>
                    <a:gd name="T3" fmla="*/ 105 h 131"/>
                    <a:gd name="T4" fmla="*/ 19 w 26"/>
                    <a:gd name="T5" fmla="*/ 0 h 131"/>
                    <a:gd name="T6" fmla="*/ 7 w 26"/>
                    <a:gd name="T7" fmla="*/ 0 h 131"/>
                    <a:gd name="T8" fmla="*/ 7 w 26"/>
                    <a:gd name="T9" fmla="*/ 105 h 131"/>
                    <a:gd name="T10" fmla="*/ 4 w 26"/>
                    <a:gd name="T11" fmla="*/ 105 h 131"/>
                    <a:gd name="T12" fmla="*/ 0 w 26"/>
                    <a:gd name="T13" fmla="*/ 108 h 131"/>
                    <a:gd name="T14" fmla="*/ 0 w 26"/>
                    <a:gd name="T15" fmla="*/ 131 h 131"/>
                    <a:gd name="T16" fmla="*/ 26 w 26"/>
                    <a:gd name="T17" fmla="*/ 131 h 131"/>
                    <a:gd name="T18" fmla="*/ 26 w 26"/>
                    <a:gd name="T19" fmla="*/ 108 h 131"/>
                    <a:gd name="T20" fmla="*/ 23 w 26"/>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131">
                      <a:moveTo>
                        <a:pt x="23" y="105"/>
                      </a:moveTo>
                      <a:cubicBezTo>
                        <a:pt x="19" y="105"/>
                        <a:pt x="19" y="105"/>
                        <a:pt x="19" y="105"/>
                      </a:cubicBezTo>
                      <a:cubicBezTo>
                        <a:pt x="19" y="0"/>
                        <a:pt x="19" y="0"/>
                        <a:pt x="19" y="0"/>
                      </a:cubicBezTo>
                      <a:cubicBezTo>
                        <a:pt x="7" y="0"/>
                        <a:pt x="7" y="0"/>
                        <a:pt x="7" y="0"/>
                      </a:cubicBezTo>
                      <a:cubicBezTo>
                        <a:pt x="7" y="105"/>
                        <a:pt x="7" y="105"/>
                        <a:pt x="7" y="105"/>
                      </a:cubicBezTo>
                      <a:cubicBezTo>
                        <a:pt x="4" y="105"/>
                        <a:pt x="4" y="105"/>
                        <a:pt x="4" y="105"/>
                      </a:cubicBezTo>
                      <a:cubicBezTo>
                        <a:pt x="2" y="105"/>
                        <a:pt x="0" y="106"/>
                        <a:pt x="0" y="108"/>
                      </a:cubicBezTo>
                      <a:cubicBezTo>
                        <a:pt x="0" y="131"/>
                        <a:pt x="0" y="131"/>
                        <a:pt x="0" y="131"/>
                      </a:cubicBezTo>
                      <a:cubicBezTo>
                        <a:pt x="26" y="131"/>
                        <a:pt x="26" y="131"/>
                        <a:pt x="26" y="131"/>
                      </a:cubicBezTo>
                      <a:cubicBezTo>
                        <a:pt x="26" y="108"/>
                        <a:pt x="26" y="108"/>
                        <a:pt x="26" y="108"/>
                      </a:cubicBezTo>
                      <a:cubicBezTo>
                        <a:pt x="26" y="106"/>
                        <a:pt x="25" y="105"/>
                        <a:pt x="23" y="105"/>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3" name="Freeform 90">
                  <a:extLst>
                    <a:ext uri="{FF2B5EF4-FFF2-40B4-BE49-F238E27FC236}">
                      <a16:creationId xmlns:a16="http://schemas.microsoft.com/office/drawing/2014/main" id="{0C2E0EF5-B742-4355-91BC-1599A47F5B60}"/>
                    </a:ext>
                  </a:extLst>
                </p:cNvPr>
                <p:cNvSpPr>
                  <a:spLocks/>
                </p:cNvSpPr>
                <p:nvPr userDrawn="1"/>
              </p:nvSpPr>
              <p:spPr bwMode="auto">
                <a:xfrm>
                  <a:off x="6327" y="1205"/>
                  <a:ext cx="6" cy="59"/>
                </a:xfrm>
                <a:custGeom>
                  <a:avLst/>
                  <a:gdLst>
                    <a:gd name="T0" fmla="*/ 4 w 12"/>
                    <a:gd name="T1" fmla="*/ 105 h 131"/>
                    <a:gd name="T2" fmla="*/ 7 w 12"/>
                    <a:gd name="T3" fmla="*/ 105 h 131"/>
                    <a:gd name="T4" fmla="*/ 7 w 12"/>
                    <a:gd name="T5" fmla="*/ 0 h 131"/>
                    <a:gd name="T6" fmla="*/ 12 w 12"/>
                    <a:gd name="T7" fmla="*/ 0 h 131"/>
                    <a:gd name="T8" fmla="*/ 12 w 12"/>
                    <a:gd name="T9" fmla="*/ 105 h 131"/>
                    <a:gd name="T10" fmla="*/ 8 w 12"/>
                    <a:gd name="T11" fmla="*/ 105 h 131"/>
                    <a:gd name="T12" fmla="*/ 5 w 12"/>
                    <a:gd name="T13" fmla="*/ 108 h 131"/>
                    <a:gd name="T14" fmla="*/ 5 w 12"/>
                    <a:gd name="T15" fmla="*/ 131 h 131"/>
                    <a:gd name="T16" fmla="*/ 0 w 12"/>
                    <a:gd name="T17" fmla="*/ 131 h 131"/>
                    <a:gd name="T18" fmla="*/ 0 w 12"/>
                    <a:gd name="T19" fmla="*/ 108 h 131"/>
                    <a:gd name="T20" fmla="*/ 4 w 12"/>
                    <a:gd name="T21" fmla="*/ 10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31">
                      <a:moveTo>
                        <a:pt x="4" y="105"/>
                      </a:moveTo>
                      <a:cubicBezTo>
                        <a:pt x="7" y="105"/>
                        <a:pt x="7" y="105"/>
                        <a:pt x="7" y="105"/>
                      </a:cubicBezTo>
                      <a:cubicBezTo>
                        <a:pt x="7" y="0"/>
                        <a:pt x="7" y="0"/>
                        <a:pt x="7" y="0"/>
                      </a:cubicBezTo>
                      <a:cubicBezTo>
                        <a:pt x="12" y="0"/>
                        <a:pt x="12" y="0"/>
                        <a:pt x="12" y="0"/>
                      </a:cubicBezTo>
                      <a:cubicBezTo>
                        <a:pt x="12" y="105"/>
                        <a:pt x="12" y="105"/>
                        <a:pt x="12" y="105"/>
                      </a:cubicBezTo>
                      <a:cubicBezTo>
                        <a:pt x="8" y="105"/>
                        <a:pt x="8" y="105"/>
                        <a:pt x="8" y="105"/>
                      </a:cubicBezTo>
                      <a:cubicBezTo>
                        <a:pt x="6" y="105"/>
                        <a:pt x="5" y="106"/>
                        <a:pt x="5" y="108"/>
                      </a:cubicBezTo>
                      <a:cubicBezTo>
                        <a:pt x="5" y="131"/>
                        <a:pt x="5" y="131"/>
                        <a:pt x="5" y="131"/>
                      </a:cubicBezTo>
                      <a:cubicBezTo>
                        <a:pt x="0" y="131"/>
                        <a:pt x="0" y="131"/>
                        <a:pt x="0" y="131"/>
                      </a:cubicBezTo>
                      <a:cubicBezTo>
                        <a:pt x="0" y="108"/>
                        <a:pt x="0" y="108"/>
                        <a:pt x="0" y="108"/>
                      </a:cubicBezTo>
                      <a:cubicBezTo>
                        <a:pt x="0" y="106"/>
                        <a:pt x="2" y="105"/>
                        <a:pt x="4" y="105"/>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4" name="Freeform 91">
                  <a:extLst>
                    <a:ext uri="{FF2B5EF4-FFF2-40B4-BE49-F238E27FC236}">
                      <a16:creationId xmlns:a16="http://schemas.microsoft.com/office/drawing/2014/main" id="{D6E6B819-B219-4745-A82D-6A2A250E140A}"/>
                    </a:ext>
                  </a:extLst>
                </p:cNvPr>
                <p:cNvSpPr>
                  <a:spLocks/>
                </p:cNvSpPr>
                <p:nvPr userDrawn="1"/>
              </p:nvSpPr>
              <p:spPr bwMode="auto">
                <a:xfrm>
                  <a:off x="6242" y="1115"/>
                  <a:ext cx="47" cy="46"/>
                </a:xfrm>
                <a:custGeom>
                  <a:avLst/>
                  <a:gdLst>
                    <a:gd name="T0" fmla="*/ 47 w 47"/>
                    <a:gd name="T1" fmla="*/ 30 h 46"/>
                    <a:gd name="T2" fmla="*/ 31 w 47"/>
                    <a:gd name="T3" fmla="*/ 46 h 46"/>
                    <a:gd name="T4" fmla="*/ 0 w 47"/>
                    <a:gd name="T5" fmla="*/ 16 h 46"/>
                    <a:gd name="T6" fmla="*/ 17 w 47"/>
                    <a:gd name="T7" fmla="*/ 0 h 46"/>
                    <a:gd name="T8" fmla="*/ 47 w 47"/>
                    <a:gd name="T9" fmla="*/ 30 h 46"/>
                  </a:gdLst>
                  <a:ahLst/>
                  <a:cxnLst>
                    <a:cxn ang="0">
                      <a:pos x="T0" y="T1"/>
                    </a:cxn>
                    <a:cxn ang="0">
                      <a:pos x="T2" y="T3"/>
                    </a:cxn>
                    <a:cxn ang="0">
                      <a:pos x="T4" y="T5"/>
                    </a:cxn>
                    <a:cxn ang="0">
                      <a:pos x="T6" y="T7"/>
                    </a:cxn>
                    <a:cxn ang="0">
                      <a:pos x="T8" y="T9"/>
                    </a:cxn>
                  </a:cxnLst>
                  <a:rect l="0" t="0" r="r" b="b"/>
                  <a:pathLst>
                    <a:path w="47" h="46">
                      <a:moveTo>
                        <a:pt x="47" y="30"/>
                      </a:moveTo>
                      <a:lnTo>
                        <a:pt x="31" y="46"/>
                      </a:lnTo>
                      <a:lnTo>
                        <a:pt x="0" y="16"/>
                      </a:lnTo>
                      <a:lnTo>
                        <a:pt x="17" y="0"/>
                      </a:lnTo>
                      <a:lnTo>
                        <a:pt x="47" y="3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5" name="Freeform 92">
                  <a:extLst>
                    <a:ext uri="{FF2B5EF4-FFF2-40B4-BE49-F238E27FC236}">
                      <a16:creationId xmlns:a16="http://schemas.microsoft.com/office/drawing/2014/main" id="{88A73BD7-1E32-4B51-9601-991FAC3518A1}"/>
                    </a:ext>
                  </a:extLst>
                </p:cNvPr>
                <p:cNvSpPr>
                  <a:spLocks/>
                </p:cNvSpPr>
                <p:nvPr userDrawn="1"/>
              </p:nvSpPr>
              <p:spPr bwMode="auto">
                <a:xfrm>
                  <a:off x="6166" y="1039"/>
                  <a:ext cx="89" cy="88"/>
                </a:xfrm>
                <a:custGeom>
                  <a:avLst/>
                  <a:gdLst>
                    <a:gd name="T0" fmla="*/ 191 w 195"/>
                    <a:gd name="T1" fmla="*/ 171 h 195"/>
                    <a:gd name="T2" fmla="*/ 191 w 195"/>
                    <a:gd name="T3" fmla="*/ 185 h 195"/>
                    <a:gd name="T4" fmla="*/ 185 w 195"/>
                    <a:gd name="T5" fmla="*/ 191 h 195"/>
                    <a:gd name="T6" fmla="*/ 170 w 195"/>
                    <a:gd name="T7" fmla="*/ 191 h 195"/>
                    <a:gd name="T8" fmla="*/ 4 w 195"/>
                    <a:gd name="T9" fmla="*/ 25 h 195"/>
                    <a:gd name="T10" fmla="*/ 4 w 195"/>
                    <a:gd name="T11" fmla="*/ 10 h 195"/>
                    <a:gd name="T12" fmla="*/ 10 w 195"/>
                    <a:gd name="T13" fmla="*/ 4 h 195"/>
                    <a:gd name="T14" fmla="*/ 24 w 195"/>
                    <a:gd name="T15" fmla="*/ 4 h 195"/>
                    <a:gd name="T16" fmla="*/ 191 w 195"/>
                    <a:gd name="T17" fmla="*/ 17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 h="195">
                      <a:moveTo>
                        <a:pt x="191" y="171"/>
                      </a:moveTo>
                      <a:cubicBezTo>
                        <a:pt x="195" y="174"/>
                        <a:pt x="195" y="181"/>
                        <a:pt x="191" y="185"/>
                      </a:cubicBezTo>
                      <a:cubicBezTo>
                        <a:pt x="185" y="191"/>
                        <a:pt x="185" y="191"/>
                        <a:pt x="185" y="191"/>
                      </a:cubicBezTo>
                      <a:cubicBezTo>
                        <a:pt x="181" y="195"/>
                        <a:pt x="174" y="195"/>
                        <a:pt x="170" y="191"/>
                      </a:cubicBezTo>
                      <a:cubicBezTo>
                        <a:pt x="4" y="25"/>
                        <a:pt x="4" y="25"/>
                        <a:pt x="4" y="25"/>
                      </a:cubicBezTo>
                      <a:cubicBezTo>
                        <a:pt x="0" y="21"/>
                        <a:pt x="0" y="14"/>
                        <a:pt x="4" y="10"/>
                      </a:cubicBezTo>
                      <a:cubicBezTo>
                        <a:pt x="10" y="4"/>
                        <a:pt x="10" y="4"/>
                        <a:pt x="10" y="4"/>
                      </a:cubicBezTo>
                      <a:cubicBezTo>
                        <a:pt x="14" y="0"/>
                        <a:pt x="21" y="0"/>
                        <a:pt x="24" y="4"/>
                      </a:cubicBezTo>
                      <a:lnTo>
                        <a:pt x="191" y="171"/>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6" name="Freeform 93">
                  <a:extLst>
                    <a:ext uri="{FF2B5EF4-FFF2-40B4-BE49-F238E27FC236}">
                      <a16:creationId xmlns:a16="http://schemas.microsoft.com/office/drawing/2014/main" id="{19B23D7D-2813-4DB3-8E57-076681AB29B8}"/>
                    </a:ext>
                  </a:extLst>
                </p:cNvPr>
                <p:cNvSpPr>
                  <a:spLocks/>
                </p:cNvSpPr>
                <p:nvPr userDrawn="1"/>
              </p:nvSpPr>
              <p:spPr bwMode="auto">
                <a:xfrm>
                  <a:off x="6265" y="1137"/>
                  <a:ext cx="151" cy="150"/>
                </a:xfrm>
                <a:custGeom>
                  <a:avLst/>
                  <a:gdLst>
                    <a:gd name="T0" fmla="*/ 151 w 151"/>
                    <a:gd name="T1" fmla="*/ 128 h 150"/>
                    <a:gd name="T2" fmla="*/ 128 w 151"/>
                    <a:gd name="T3" fmla="*/ 150 h 150"/>
                    <a:gd name="T4" fmla="*/ 0 w 151"/>
                    <a:gd name="T5" fmla="*/ 23 h 150"/>
                    <a:gd name="T6" fmla="*/ 22 w 151"/>
                    <a:gd name="T7" fmla="*/ 0 h 150"/>
                    <a:gd name="T8" fmla="*/ 151 w 151"/>
                    <a:gd name="T9" fmla="*/ 128 h 150"/>
                  </a:gdLst>
                  <a:ahLst/>
                  <a:cxnLst>
                    <a:cxn ang="0">
                      <a:pos x="T0" y="T1"/>
                    </a:cxn>
                    <a:cxn ang="0">
                      <a:pos x="T2" y="T3"/>
                    </a:cxn>
                    <a:cxn ang="0">
                      <a:pos x="T4" y="T5"/>
                    </a:cxn>
                    <a:cxn ang="0">
                      <a:pos x="T6" y="T7"/>
                    </a:cxn>
                    <a:cxn ang="0">
                      <a:pos x="T8" y="T9"/>
                    </a:cxn>
                  </a:cxnLst>
                  <a:rect l="0" t="0" r="r" b="b"/>
                  <a:pathLst>
                    <a:path w="151" h="150">
                      <a:moveTo>
                        <a:pt x="151" y="128"/>
                      </a:moveTo>
                      <a:lnTo>
                        <a:pt x="128" y="150"/>
                      </a:lnTo>
                      <a:lnTo>
                        <a:pt x="0" y="23"/>
                      </a:lnTo>
                      <a:lnTo>
                        <a:pt x="22" y="0"/>
                      </a:lnTo>
                      <a:lnTo>
                        <a:pt x="151"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7" name="Line 94">
                  <a:extLst>
                    <a:ext uri="{FF2B5EF4-FFF2-40B4-BE49-F238E27FC236}">
                      <a16:creationId xmlns:a16="http://schemas.microsoft.com/office/drawing/2014/main" id="{4FCD27CF-786C-413D-B0EA-58AB992ECEDA}"/>
                    </a:ext>
                  </a:extLst>
                </p:cNvPr>
                <p:cNvSpPr>
                  <a:spLocks noChangeShapeType="1"/>
                </p:cNvSpPr>
                <p:nvPr userDrawn="1"/>
              </p:nvSpPr>
              <p:spPr bwMode="auto">
                <a:xfrm flipV="1">
                  <a:off x="6242" y="1115"/>
                  <a:ext cx="17" cy="16"/>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8" name="Line 95">
                  <a:extLst>
                    <a:ext uri="{FF2B5EF4-FFF2-40B4-BE49-F238E27FC236}">
                      <a16:creationId xmlns:a16="http://schemas.microsoft.com/office/drawing/2014/main" id="{B11EDC3C-8877-4DFD-9D26-6A53D14E107A}"/>
                    </a:ext>
                  </a:extLst>
                </p:cNvPr>
                <p:cNvSpPr>
                  <a:spLocks noChangeShapeType="1"/>
                </p:cNvSpPr>
                <p:nvPr userDrawn="1"/>
              </p:nvSpPr>
              <p:spPr bwMode="auto">
                <a:xfrm flipV="1">
                  <a:off x="6191" y="1063"/>
                  <a:ext cx="10" cy="11"/>
                </a:xfrm>
                <a:prstGeom prst="line">
                  <a:avLst/>
                </a:prstGeom>
                <a:noFill/>
                <a:ln w="14288"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9" name="Freeform 96">
                  <a:extLst>
                    <a:ext uri="{FF2B5EF4-FFF2-40B4-BE49-F238E27FC236}">
                      <a16:creationId xmlns:a16="http://schemas.microsoft.com/office/drawing/2014/main" id="{8A167BFA-CF71-42A0-977B-E6011032D49C}"/>
                    </a:ext>
                  </a:extLst>
                </p:cNvPr>
                <p:cNvSpPr>
                  <a:spLocks/>
                </p:cNvSpPr>
                <p:nvPr userDrawn="1"/>
              </p:nvSpPr>
              <p:spPr bwMode="auto">
                <a:xfrm>
                  <a:off x="6281" y="1139"/>
                  <a:ext cx="135" cy="127"/>
                </a:xfrm>
                <a:custGeom>
                  <a:avLst/>
                  <a:gdLst>
                    <a:gd name="T0" fmla="*/ 135 w 135"/>
                    <a:gd name="T1" fmla="*/ 126 h 127"/>
                    <a:gd name="T2" fmla="*/ 133 w 135"/>
                    <a:gd name="T3" fmla="*/ 127 h 127"/>
                    <a:gd name="T4" fmla="*/ 0 w 135"/>
                    <a:gd name="T5" fmla="*/ 8 h 127"/>
                    <a:gd name="T6" fmla="*/ 8 w 135"/>
                    <a:gd name="T7" fmla="*/ 0 h 127"/>
                    <a:gd name="T8" fmla="*/ 135 w 135"/>
                    <a:gd name="T9" fmla="*/ 126 h 127"/>
                  </a:gdLst>
                  <a:ahLst/>
                  <a:cxnLst>
                    <a:cxn ang="0">
                      <a:pos x="T0" y="T1"/>
                    </a:cxn>
                    <a:cxn ang="0">
                      <a:pos x="T2" y="T3"/>
                    </a:cxn>
                    <a:cxn ang="0">
                      <a:pos x="T4" y="T5"/>
                    </a:cxn>
                    <a:cxn ang="0">
                      <a:pos x="T6" y="T7"/>
                    </a:cxn>
                    <a:cxn ang="0">
                      <a:pos x="T8" y="T9"/>
                    </a:cxn>
                  </a:cxnLst>
                  <a:rect l="0" t="0" r="r" b="b"/>
                  <a:pathLst>
                    <a:path w="135" h="127">
                      <a:moveTo>
                        <a:pt x="135" y="126"/>
                      </a:moveTo>
                      <a:lnTo>
                        <a:pt x="133" y="127"/>
                      </a:lnTo>
                      <a:lnTo>
                        <a:pt x="0" y="8"/>
                      </a:lnTo>
                      <a:lnTo>
                        <a:pt x="8" y="0"/>
                      </a:lnTo>
                      <a:lnTo>
                        <a:pt x="135" y="126"/>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0" name="Freeform 97">
                  <a:extLst>
                    <a:ext uri="{FF2B5EF4-FFF2-40B4-BE49-F238E27FC236}">
                      <a16:creationId xmlns:a16="http://schemas.microsoft.com/office/drawing/2014/main" id="{A0D3FA31-71A9-4F04-8225-E9D37A4E580D}"/>
                    </a:ext>
                  </a:extLst>
                </p:cNvPr>
                <p:cNvSpPr>
                  <a:spLocks/>
                </p:cNvSpPr>
                <p:nvPr userDrawn="1"/>
              </p:nvSpPr>
              <p:spPr bwMode="auto">
                <a:xfrm>
                  <a:off x="6266" y="1153"/>
                  <a:ext cx="129" cy="134"/>
                </a:xfrm>
                <a:custGeom>
                  <a:avLst/>
                  <a:gdLst>
                    <a:gd name="T0" fmla="*/ 127 w 129"/>
                    <a:gd name="T1" fmla="*/ 134 h 134"/>
                    <a:gd name="T2" fmla="*/ 129 w 129"/>
                    <a:gd name="T3" fmla="*/ 132 h 134"/>
                    <a:gd name="T4" fmla="*/ 9 w 129"/>
                    <a:gd name="T5" fmla="*/ 0 h 134"/>
                    <a:gd name="T6" fmla="*/ 0 w 129"/>
                    <a:gd name="T7" fmla="*/ 8 h 134"/>
                    <a:gd name="T8" fmla="*/ 127 w 129"/>
                    <a:gd name="T9" fmla="*/ 134 h 134"/>
                  </a:gdLst>
                  <a:ahLst/>
                  <a:cxnLst>
                    <a:cxn ang="0">
                      <a:pos x="T0" y="T1"/>
                    </a:cxn>
                    <a:cxn ang="0">
                      <a:pos x="T2" y="T3"/>
                    </a:cxn>
                    <a:cxn ang="0">
                      <a:pos x="T4" y="T5"/>
                    </a:cxn>
                    <a:cxn ang="0">
                      <a:pos x="T6" y="T7"/>
                    </a:cxn>
                    <a:cxn ang="0">
                      <a:pos x="T8" y="T9"/>
                    </a:cxn>
                  </a:cxnLst>
                  <a:rect l="0" t="0" r="r" b="b"/>
                  <a:pathLst>
                    <a:path w="129" h="134">
                      <a:moveTo>
                        <a:pt x="127" y="134"/>
                      </a:moveTo>
                      <a:lnTo>
                        <a:pt x="129" y="132"/>
                      </a:lnTo>
                      <a:lnTo>
                        <a:pt x="9" y="0"/>
                      </a:lnTo>
                      <a:lnTo>
                        <a:pt x="0" y="8"/>
                      </a:lnTo>
                      <a:lnTo>
                        <a:pt x="127" y="134"/>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1" name="Freeform 98">
                  <a:extLst>
                    <a:ext uri="{FF2B5EF4-FFF2-40B4-BE49-F238E27FC236}">
                      <a16:creationId xmlns:a16="http://schemas.microsoft.com/office/drawing/2014/main" id="{6CD5718C-FCD9-4EEE-9EE3-C7CE964F29E0}"/>
                    </a:ext>
                  </a:extLst>
                </p:cNvPr>
                <p:cNvSpPr>
                  <a:spLocks/>
                </p:cNvSpPr>
                <p:nvPr userDrawn="1"/>
              </p:nvSpPr>
              <p:spPr bwMode="auto">
                <a:xfrm>
                  <a:off x="6294" y="1264"/>
                  <a:ext cx="127" cy="19"/>
                </a:xfrm>
                <a:custGeom>
                  <a:avLst/>
                  <a:gdLst>
                    <a:gd name="T0" fmla="*/ 280 w 280"/>
                    <a:gd name="T1" fmla="*/ 17 h 41"/>
                    <a:gd name="T2" fmla="*/ 263 w 280"/>
                    <a:gd name="T3" fmla="*/ 0 h 41"/>
                    <a:gd name="T4" fmla="*/ 16 w 280"/>
                    <a:gd name="T5" fmla="*/ 0 h 41"/>
                    <a:gd name="T6" fmla="*/ 0 w 280"/>
                    <a:gd name="T7" fmla="*/ 17 h 41"/>
                    <a:gd name="T8" fmla="*/ 0 w 280"/>
                    <a:gd name="T9" fmla="*/ 24 h 41"/>
                    <a:gd name="T10" fmla="*/ 16 w 280"/>
                    <a:gd name="T11" fmla="*/ 41 h 41"/>
                    <a:gd name="T12" fmla="*/ 263 w 280"/>
                    <a:gd name="T13" fmla="*/ 41 h 41"/>
                    <a:gd name="T14" fmla="*/ 280 w 280"/>
                    <a:gd name="T15" fmla="*/ 24 h 41"/>
                    <a:gd name="T16" fmla="*/ 280 w 280"/>
                    <a:gd name="T17" fmla="*/ 1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0" h="41">
                      <a:moveTo>
                        <a:pt x="280" y="17"/>
                      </a:moveTo>
                      <a:cubicBezTo>
                        <a:pt x="280" y="8"/>
                        <a:pt x="272" y="0"/>
                        <a:pt x="263" y="0"/>
                      </a:cubicBezTo>
                      <a:cubicBezTo>
                        <a:pt x="16" y="0"/>
                        <a:pt x="16" y="0"/>
                        <a:pt x="16" y="0"/>
                      </a:cubicBezTo>
                      <a:cubicBezTo>
                        <a:pt x="7" y="0"/>
                        <a:pt x="0" y="8"/>
                        <a:pt x="0" y="17"/>
                      </a:cubicBezTo>
                      <a:cubicBezTo>
                        <a:pt x="0" y="24"/>
                        <a:pt x="0" y="24"/>
                        <a:pt x="0" y="24"/>
                      </a:cubicBezTo>
                      <a:cubicBezTo>
                        <a:pt x="0" y="33"/>
                        <a:pt x="7" y="41"/>
                        <a:pt x="16" y="41"/>
                      </a:cubicBezTo>
                      <a:cubicBezTo>
                        <a:pt x="263" y="41"/>
                        <a:pt x="263" y="41"/>
                        <a:pt x="263" y="41"/>
                      </a:cubicBezTo>
                      <a:cubicBezTo>
                        <a:pt x="272" y="41"/>
                        <a:pt x="280" y="33"/>
                        <a:pt x="280" y="24"/>
                      </a:cubicBezTo>
                      <a:lnTo>
                        <a:pt x="280" y="17"/>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2" name="Oval 99">
                  <a:extLst>
                    <a:ext uri="{FF2B5EF4-FFF2-40B4-BE49-F238E27FC236}">
                      <a16:creationId xmlns:a16="http://schemas.microsoft.com/office/drawing/2014/main" id="{CBF33669-C732-4305-90FC-B00DE2D10C91}"/>
                    </a:ext>
                  </a:extLst>
                </p:cNvPr>
                <p:cNvSpPr>
                  <a:spLocks noChangeArrowheads="1"/>
                </p:cNvSpPr>
                <p:nvPr userDrawn="1"/>
              </p:nvSpPr>
              <p:spPr bwMode="auto">
                <a:xfrm>
                  <a:off x="623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3" name="Oval 100">
                  <a:extLst>
                    <a:ext uri="{FF2B5EF4-FFF2-40B4-BE49-F238E27FC236}">
                      <a16:creationId xmlns:a16="http://schemas.microsoft.com/office/drawing/2014/main" id="{F0FB1127-119D-408F-AC70-98FFC9869B7F}"/>
                    </a:ext>
                  </a:extLst>
                </p:cNvPr>
                <p:cNvSpPr>
                  <a:spLocks noChangeArrowheads="1"/>
                </p:cNvSpPr>
                <p:nvPr userDrawn="1"/>
              </p:nvSpPr>
              <p:spPr bwMode="auto">
                <a:xfrm>
                  <a:off x="6309"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4" name="Oval 101">
                  <a:extLst>
                    <a:ext uri="{FF2B5EF4-FFF2-40B4-BE49-F238E27FC236}">
                      <a16:creationId xmlns:a16="http://schemas.microsoft.com/office/drawing/2014/main" id="{A3789E18-7EEE-4921-9718-E3111D872CFC}"/>
                    </a:ext>
                  </a:extLst>
                </p:cNvPr>
                <p:cNvSpPr>
                  <a:spLocks noChangeArrowheads="1"/>
                </p:cNvSpPr>
                <p:nvPr userDrawn="1"/>
              </p:nvSpPr>
              <p:spPr bwMode="auto">
                <a:xfrm>
                  <a:off x="6364"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5" name="Freeform 102">
                  <a:extLst>
                    <a:ext uri="{FF2B5EF4-FFF2-40B4-BE49-F238E27FC236}">
                      <a16:creationId xmlns:a16="http://schemas.microsoft.com/office/drawing/2014/main" id="{CFF27981-F1C0-4141-B3F8-2B18F53E845E}"/>
                    </a:ext>
                  </a:extLst>
                </p:cNvPr>
                <p:cNvSpPr>
                  <a:spLocks/>
                </p:cNvSpPr>
                <p:nvPr userDrawn="1"/>
              </p:nvSpPr>
              <p:spPr bwMode="auto">
                <a:xfrm>
                  <a:off x="6209" y="1229"/>
                  <a:ext cx="66" cy="77"/>
                </a:xfrm>
                <a:custGeom>
                  <a:avLst/>
                  <a:gdLst>
                    <a:gd name="T0" fmla="*/ 143 w 143"/>
                    <a:gd name="T1" fmla="*/ 0 h 171"/>
                    <a:gd name="T2" fmla="*/ 38 w 143"/>
                    <a:gd name="T3" fmla="*/ 0 h 171"/>
                    <a:gd name="T4" fmla="*/ 9 w 143"/>
                    <a:gd name="T5" fmla="*/ 171 h 171"/>
                    <a:gd name="T6" fmla="*/ 114 w 143"/>
                    <a:gd name="T7" fmla="*/ 171 h 171"/>
                    <a:gd name="T8" fmla="*/ 143 w 143"/>
                    <a:gd name="T9" fmla="*/ 0 h 171"/>
                  </a:gdLst>
                  <a:ahLst/>
                  <a:cxnLst>
                    <a:cxn ang="0">
                      <a:pos x="T0" y="T1"/>
                    </a:cxn>
                    <a:cxn ang="0">
                      <a:pos x="T2" y="T3"/>
                    </a:cxn>
                    <a:cxn ang="0">
                      <a:pos x="T4" y="T5"/>
                    </a:cxn>
                    <a:cxn ang="0">
                      <a:pos x="T6" y="T7"/>
                    </a:cxn>
                    <a:cxn ang="0">
                      <a:pos x="T8" y="T9"/>
                    </a:cxn>
                  </a:cxnLst>
                  <a:rect l="0" t="0" r="r" b="b"/>
                  <a:pathLst>
                    <a:path w="143" h="171">
                      <a:moveTo>
                        <a:pt x="143" y="0"/>
                      </a:moveTo>
                      <a:cubicBezTo>
                        <a:pt x="112" y="0"/>
                        <a:pt x="56" y="0"/>
                        <a:pt x="38" y="0"/>
                      </a:cubicBezTo>
                      <a:cubicBezTo>
                        <a:pt x="0" y="44"/>
                        <a:pt x="9" y="171"/>
                        <a:pt x="9" y="171"/>
                      </a:cubicBezTo>
                      <a:cubicBezTo>
                        <a:pt x="114" y="171"/>
                        <a:pt x="114" y="171"/>
                        <a:pt x="114" y="171"/>
                      </a:cubicBezTo>
                      <a:cubicBezTo>
                        <a:pt x="114" y="171"/>
                        <a:pt x="105" y="44"/>
                        <a:pt x="143"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6" name="Freeform 103">
                  <a:extLst>
                    <a:ext uri="{FF2B5EF4-FFF2-40B4-BE49-F238E27FC236}">
                      <a16:creationId xmlns:a16="http://schemas.microsoft.com/office/drawing/2014/main" id="{18BABFF7-7DB4-4C83-8B87-E6212E8C5F36}"/>
                    </a:ext>
                  </a:extLst>
                </p:cNvPr>
                <p:cNvSpPr>
                  <a:spLocks/>
                </p:cNvSpPr>
                <p:nvPr userDrawn="1"/>
              </p:nvSpPr>
              <p:spPr bwMode="auto">
                <a:xfrm>
                  <a:off x="6274" y="1283"/>
                  <a:ext cx="0"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7" name="Freeform 104">
                  <a:extLst>
                    <a:ext uri="{FF2B5EF4-FFF2-40B4-BE49-F238E27FC236}">
                      <a16:creationId xmlns:a16="http://schemas.microsoft.com/office/drawing/2014/main" id="{F4A4686F-9A33-4D75-88F0-D09C5A2FA740}"/>
                    </a:ext>
                  </a:extLst>
                </p:cNvPr>
                <p:cNvSpPr>
                  <a:spLocks/>
                </p:cNvSpPr>
                <p:nvPr userDrawn="1"/>
              </p:nvSpPr>
              <p:spPr bwMode="auto">
                <a:xfrm>
                  <a:off x="6209" y="1229"/>
                  <a:ext cx="25" cy="77"/>
                </a:xfrm>
                <a:custGeom>
                  <a:avLst/>
                  <a:gdLst>
                    <a:gd name="T0" fmla="*/ 54 w 54"/>
                    <a:gd name="T1" fmla="*/ 0 h 171"/>
                    <a:gd name="T2" fmla="*/ 39 w 54"/>
                    <a:gd name="T3" fmla="*/ 0 h 171"/>
                    <a:gd name="T4" fmla="*/ 10 w 54"/>
                    <a:gd name="T5" fmla="*/ 171 h 171"/>
                    <a:gd name="T6" fmla="*/ 25 w 54"/>
                    <a:gd name="T7" fmla="*/ 171 h 171"/>
                    <a:gd name="T8" fmla="*/ 54 w 54"/>
                    <a:gd name="T9" fmla="*/ 0 h 171"/>
                  </a:gdLst>
                  <a:ahLst/>
                  <a:cxnLst>
                    <a:cxn ang="0">
                      <a:pos x="T0" y="T1"/>
                    </a:cxn>
                    <a:cxn ang="0">
                      <a:pos x="T2" y="T3"/>
                    </a:cxn>
                    <a:cxn ang="0">
                      <a:pos x="T4" y="T5"/>
                    </a:cxn>
                    <a:cxn ang="0">
                      <a:pos x="T6" y="T7"/>
                    </a:cxn>
                    <a:cxn ang="0">
                      <a:pos x="T8" y="T9"/>
                    </a:cxn>
                  </a:cxnLst>
                  <a:rect l="0" t="0" r="r" b="b"/>
                  <a:pathLst>
                    <a:path w="54" h="171">
                      <a:moveTo>
                        <a:pt x="54" y="0"/>
                      </a:moveTo>
                      <a:cubicBezTo>
                        <a:pt x="48" y="0"/>
                        <a:pt x="43" y="0"/>
                        <a:pt x="39" y="0"/>
                      </a:cubicBezTo>
                      <a:cubicBezTo>
                        <a:pt x="0" y="44"/>
                        <a:pt x="10" y="171"/>
                        <a:pt x="10" y="171"/>
                      </a:cubicBezTo>
                      <a:cubicBezTo>
                        <a:pt x="25" y="171"/>
                        <a:pt x="25" y="171"/>
                        <a:pt x="25" y="171"/>
                      </a:cubicBezTo>
                      <a:cubicBezTo>
                        <a:pt x="25" y="171"/>
                        <a:pt x="16" y="44"/>
                        <a:pt x="54" y="0"/>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8" name="Freeform 105">
                  <a:extLst>
                    <a:ext uri="{FF2B5EF4-FFF2-40B4-BE49-F238E27FC236}">
                      <a16:creationId xmlns:a16="http://schemas.microsoft.com/office/drawing/2014/main" id="{67B0E895-53AA-4087-AF6F-24E4465FC07D}"/>
                    </a:ext>
                  </a:extLst>
                </p:cNvPr>
                <p:cNvSpPr>
                  <a:spLocks/>
                </p:cNvSpPr>
                <p:nvPr userDrawn="1"/>
              </p:nvSpPr>
              <p:spPr bwMode="auto">
                <a:xfrm>
                  <a:off x="6251" y="1229"/>
                  <a:ext cx="174" cy="77"/>
                </a:xfrm>
                <a:custGeom>
                  <a:avLst/>
                  <a:gdLst>
                    <a:gd name="T0" fmla="*/ 373 w 382"/>
                    <a:gd name="T1" fmla="*/ 120 h 171"/>
                    <a:gd name="T2" fmla="*/ 127 w 382"/>
                    <a:gd name="T3" fmla="*/ 120 h 171"/>
                    <a:gd name="T4" fmla="*/ 126 w 382"/>
                    <a:gd name="T5" fmla="*/ 120 h 171"/>
                    <a:gd name="T6" fmla="*/ 126 w 382"/>
                    <a:gd name="T7" fmla="*/ 0 h 171"/>
                    <a:gd name="T8" fmla="*/ 38 w 382"/>
                    <a:gd name="T9" fmla="*/ 0 h 171"/>
                    <a:gd name="T10" fmla="*/ 9 w 382"/>
                    <a:gd name="T11" fmla="*/ 171 h 171"/>
                    <a:gd name="T12" fmla="*/ 373 w 382"/>
                    <a:gd name="T13" fmla="*/ 171 h 171"/>
                    <a:gd name="T14" fmla="*/ 382 w 382"/>
                    <a:gd name="T15" fmla="*/ 163 h 171"/>
                    <a:gd name="T16" fmla="*/ 382 w 382"/>
                    <a:gd name="T17" fmla="*/ 128 h 171"/>
                    <a:gd name="T18" fmla="*/ 373 w 382"/>
                    <a:gd name="T19" fmla="*/ 12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2" h="171">
                      <a:moveTo>
                        <a:pt x="373" y="120"/>
                      </a:moveTo>
                      <a:cubicBezTo>
                        <a:pt x="127" y="120"/>
                        <a:pt x="127" y="120"/>
                        <a:pt x="127" y="120"/>
                      </a:cubicBezTo>
                      <a:cubicBezTo>
                        <a:pt x="127" y="120"/>
                        <a:pt x="127" y="120"/>
                        <a:pt x="126" y="120"/>
                      </a:cubicBezTo>
                      <a:cubicBezTo>
                        <a:pt x="126" y="0"/>
                        <a:pt x="126" y="0"/>
                        <a:pt x="126" y="0"/>
                      </a:cubicBezTo>
                      <a:cubicBezTo>
                        <a:pt x="126" y="0"/>
                        <a:pt x="69" y="0"/>
                        <a:pt x="38" y="0"/>
                      </a:cubicBezTo>
                      <a:cubicBezTo>
                        <a:pt x="0" y="44"/>
                        <a:pt x="9" y="171"/>
                        <a:pt x="9" y="171"/>
                      </a:cubicBezTo>
                      <a:cubicBezTo>
                        <a:pt x="373" y="171"/>
                        <a:pt x="373" y="171"/>
                        <a:pt x="373" y="171"/>
                      </a:cubicBezTo>
                      <a:cubicBezTo>
                        <a:pt x="378" y="171"/>
                        <a:pt x="382" y="168"/>
                        <a:pt x="382" y="163"/>
                      </a:cubicBezTo>
                      <a:cubicBezTo>
                        <a:pt x="382" y="128"/>
                        <a:pt x="382" y="128"/>
                        <a:pt x="382" y="128"/>
                      </a:cubicBezTo>
                      <a:cubicBezTo>
                        <a:pt x="382" y="124"/>
                        <a:pt x="378" y="120"/>
                        <a:pt x="373" y="12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9" name="Freeform 106">
                  <a:extLst>
                    <a:ext uri="{FF2B5EF4-FFF2-40B4-BE49-F238E27FC236}">
                      <a16:creationId xmlns:a16="http://schemas.microsoft.com/office/drawing/2014/main" id="{BF97D152-F0ED-4407-BC2A-065F1304D863}"/>
                    </a:ext>
                  </a:extLst>
                </p:cNvPr>
                <p:cNvSpPr>
                  <a:spLocks/>
                </p:cNvSpPr>
                <p:nvPr userDrawn="1"/>
              </p:nvSpPr>
              <p:spPr bwMode="auto">
                <a:xfrm>
                  <a:off x="6251" y="1229"/>
                  <a:ext cx="57" cy="77"/>
                </a:xfrm>
                <a:custGeom>
                  <a:avLst/>
                  <a:gdLst>
                    <a:gd name="T0" fmla="*/ 47 w 126"/>
                    <a:gd name="T1" fmla="*/ 8 h 171"/>
                    <a:gd name="T2" fmla="*/ 126 w 126"/>
                    <a:gd name="T3" fmla="*/ 8 h 171"/>
                    <a:gd name="T4" fmla="*/ 126 w 126"/>
                    <a:gd name="T5" fmla="*/ 0 h 171"/>
                    <a:gd name="T6" fmla="*/ 38 w 126"/>
                    <a:gd name="T7" fmla="*/ 0 h 171"/>
                    <a:gd name="T8" fmla="*/ 9 w 126"/>
                    <a:gd name="T9" fmla="*/ 171 h 171"/>
                    <a:gd name="T10" fmla="*/ 17 w 126"/>
                    <a:gd name="T11" fmla="*/ 171 h 171"/>
                    <a:gd name="T12" fmla="*/ 47 w 126"/>
                    <a:gd name="T13" fmla="*/ 8 h 171"/>
                  </a:gdLst>
                  <a:ahLst/>
                  <a:cxnLst>
                    <a:cxn ang="0">
                      <a:pos x="T0" y="T1"/>
                    </a:cxn>
                    <a:cxn ang="0">
                      <a:pos x="T2" y="T3"/>
                    </a:cxn>
                    <a:cxn ang="0">
                      <a:pos x="T4" y="T5"/>
                    </a:cxn>
                    <a:cxn ang="0">
                      <a:pos x="T6" y="T7"/>
                    </a:cxn>
                    <a:cxn ang="0">
                      <a:pos x="T8" y="T9"/>
                    </a:cxn>
                    <a:cxn ang="0">
                      <a:pos x="T10" y="T11"/>
                    </a:cxn>
                    <a:cxn ang="0">
                      <a:pos x="T12" y="T13"/>
                    </a:cxn>
                  </a:cxnLst>
                  <a:rect l="0" t="0" r="r" b="b"/>
                  <a:pathLst>
                    <a:path w="126" h="171">
                      <a:moveTo>
                        <a:pt x="47" y="8"/>
                      </a:moveTo>
                      <a:cubicBezTo>
                        <a:pt x="71" y="8"/>
                        <a:pt x="109" y="8"/>
                        <a:pt x="126" y="8"/>
                      </a:cubicBezTo>
                      <a:cubicBezTo>
                        <a:pt x="126" y="0"/>
                        <a:pt x="126" y="0"/>
                        <a:pt x="126" y="0"/>
                      </a:cubicBezTo>
                      <a:cubicBezTo>
                        <a:pt x="126" y="0"/>
                        <a:pt x="69" y="0"/>
                        <a:pt x="38" y="0"/>
                      </a:cubicBezTo>
                      <a:cubicBezTo>
                        <a:pt x="0" y="44"/>
                        <a:pt x="9" y="171"/>
                        <a:pt x="9" y="171"/>
                      </a:cubicBezTo>
                      <a:cubicBezTo>
                        <a:pt x="17" y="171"/>
                        <a:pt x="17" y="171"/>
                        <a:pt x="17" y="171"/>
                      </a:cubicBezTo>
                      <a:cubicBezTo>
                        <a:pt x="16" y="142"/>
                        <a:pt x="14" y="46"/>
                        <a:pt x="47" y="8"/>
                      </a:cubicBezTo>
                      <a:close/>
                    </a:path>
                  </a:pathLst>
                </a:custGeom>
                <a:solidFill>
                  <a:srgbClr val="38A1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0" name="Freeform 107">
                  <a:extLst>
                    <a:ext uri="{FF2B5EF4-FFF2-40B4-BE49-F238E27FC236}">
                      <a16:creationId xmlns:a16="http://schemas.microsoft.com/office/drawing/2014/main" id="{4BCEEA36-1490-45CF-81AA-660D43F22C58}"/>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1" name="Freeform 108">
                  <a:extLst>
                    <a:ext uri="{FF2B5EF4-FFF2-40B4-BE49-F238E27FC236}">
                      <a16:creationId xmlns:a16="http://schemas.microsoft.com/office/drawing/2014/main" id="{C6D7E401-E59F-4537-B11E-3A3CB956BB2B}"/>
                    </a:ext>
                  </a:extLst>
                </p:cNvPr>
                <p:cNvSpPr>
                  <a:spLocks/>
                </p:cNvSpPr>
                <p:nvPr userDrawn="1"/>
              </p:nvSpPr>
              <p:spPr bwMode="auto">
                <a:xfrm>
                  <a:off x="6255" y="1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2" name="Freeform 109">
                  <a:extLst>
                    <a:ext uri="{FF2B5EF4-FFF2-40B4-BE49-F238E27FC236}">
                      <a16:creationId xmlns:a16="http://schemas.microsoft.com/office/drawing/2014/main" id="{84F9F9B1-3FA2-4DDB-888D-525B8B4956B7}"/>
                    </a:ext>
                  </a:extLst>
                </p:cNvPr>
                <p:cNvSpPr>
                  <a:spLocks/>
                </p:cNvSpPr>
                <p:nvPr userDrawn="1"/>
              </p:nvSpPr>
              <p:spPr bwMode="auto">
                <a:xfrm>
                  <a:off x="6255" y="13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3" name="Freeform 110">
                  <a:extLst>
                    <a:ext uri="{FF2B5EF4-FFF2-40B4-BE49-F238E27FC236}">
                      <a16:creationId xmlns:a16="http://schemas.microsoft.com/office/drawing/2014/main" id="{CAC79B52-9250-4D2A-B724-ADF1829E0418}"/>
                    </a:ext>
                  </a:extLst>
                </p:cNvPr>
                <p:cNvSpPr>
                  <a:spLocks/>
                </p:cNvSpPr>
                <p:nvPr userDrawn="1"/>
              </p:nvSpPr>
              <p:spPr bwMode="auto">
                <a:xfrm>
                  <a:off x="6255" y="130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4" name="Freeform 111">
                  <a:extLst>
                    <a:ext uri="{FF2B5EF4-FFF2-40B4-BE49-F238E27FC236}">
                      <a16:creationId xmlns:a16="http://schemas.microsoft.com/office/drawing/2014/main" id="{BEF96E31-CEBC-4932-A2C7-795E9F45A196}"/>
                    </a:ext>
                  </a:extLst>
                </p:cNvPr>
                <p:cNvSpPr>
                  <a:spLocks/>
                </p:cNvSpPr>
                <p:nvPr userDrawn="1"/>
              </p:nvSpPr>
              <p:spPr bwMode="auto">
                <a:xfrm>
                  <a:off x="6259" y="1283"/>
                  <a:ext cx="166" cy="23"/>
                </a:xfrm>
                <a:custGeom>
                  <a:avLst/>
                  <a:gdLst>
                    <a:gd name="T0" fmla="*/ 357 w 365"/>
                    <a:gd name="T1" fmla="*/ 0 h 51"/>
                    <a:gd name="T2" fmla="*/ 357 w 365"/>
                    <a:gd name="T3" fmla="*/ 32 h 51"/>
                    <a:gd name="T4" fmla="*/ 348 w 365"/>
                    <a:gd name="T5" fmla="*/ 41 h 51"/>
                    <a:gd name="T6" fmla="*/ 0 w 365"/>
                    <a:gd name="T7" fmla="*/ 41 h 51"/>
                    <a:gd name="T8" fmla="*/ 0 w 365"/>
                    <a:gd name="T9" fmla="*/ 51 h 51"/>
                    <a:gd name="T10" fmla="*/ 356 w 365"/>
                    <a:gd name="T11" fmla="*/ 51 h 51"/>
                    <a:gd name="T12" fmla="*/ 365 w 365"/>
                    <a:gd name="T13" fmla="*/ 43 h 51"/>
                    <a:gd name="T14" fmla="*/ 365 w 365"/>
                    <a:gd name="T15" fmla="*/ 8 h 51"/>
                    <a:gd name="T16" fmla="*/ 357 w 36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5" h="51">
                      <a:moveTo>
                        <a:pt x="357" y="0"/>
                      </a:moveTo>
                      <a:cubicBezTo>
                        <a:pt x="357" y="32"/>
                        <a:pt x="357" y="32"/>
                        <a:pt x="357" y="32"/>
                      </a:cubicBezTo>
                      <a:cubicBezTo>
                        <a:pt x="357" y="37"/>
                        <a:pt x="353" y="41"/>
                        <a:pt x="348" y="41"/>
                      </a:cubicBezTo>
                      <a:cubicBezTo>
                        <a:pt x="0" y="41"/>
                        <a:pt x="0" y="41"/>
                        <a:pt x="0" y="41"/>
                      </a:cubicBezTo>
                      <a:cubicBezTo>
                        <a:pt x="0" y="45"/>
                        <a:pt x="0" y="49"/>
                        <a:pt x="0" y="51"/>
                      </a:cubicBezTo>
                      <a:cubicBezTo>
                        <a:pt x="356" y="51"/>
                        <a:pt x="356" y="51"/>
                        <a:pt x="356" y="51"/>
                      </a:cubicBezTo>
                      <a:cubicBezTo>
                        <a:pt x="361" y="51"/>
                        <a:pt x="365" y="48"/>
                        <a:pt x="365" y="43"/>
                      </a:cubicBezTo>
                      <a:cubicBezTo>
                        <a:pt x="365" y="8"/>
                        <a:pt x="365" y="8"/>
                        <a:pt x="365" y="8"/>
                      </a:cubicBezTo>
                      <a:cubicBezTo>
                        <a:pt x="365" y="4"/>
                        <a:pt x="361" y="0"/>
                        <a:pt x="357"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5" name="Freeform 112">
                  <a:extLst>
                    <a:ext uri="{FF2B5EF4-FFF2-40B4-BE49-F238E27FC236}">
                      <a16:creationId xmlns:a16="http://schemas.microsoft.com/office/drawing/2014/main" id="{93B59B33-B7AA-411E-A274-9F07023088AE}"/>
                    </a:ext>
                  </a:extLst>
                </p:cNvPr>
                <p:cNvSpPr>
                  <a:spLocks/>
                </p:cNvSpPr>
                <p:nvPr userDrawn="1"/>
              </p:nvSpPr>
              <p:spPr bwMode="auto">
                <a:xfrm>
                  <a:off x="6262" y="1237"/>
                  <a:ext cx="39" cy="46"/>
                </a:xfrm>
                <a:custGeom>
                  <a:avLst/>
                  <a:gdLst>
                    <a:gd name="T0" fmla="*/ 84 w 84"/>
                    <a:gd name="T1" fmla="*/ 101 h 101"/>
                    <a:gd name="T2" fmla="*/ 84 w 84"/>
                    <a:gd name="T3" fmla="*/ 0 h 101"/>
                    <a:gd name="T4" fmla="*/ 23 w 84"/>
                    <a:gd name="T5" fmla="*/ 0 h 101"/>
                    <a:gd name="T6" fmla="*/ 0 w 84"/>
                    <a:gd name="T7" fmla="*/ 101 h 101"/>
                    <a:gd name="T8" fmla="*/ 84 w 84"/>
                    <a:gd name="T9" fmla="*/ 101 h 101"/>
                  </a:gdLst>
                  <a:ahLst/>
                  <a:cxnLst>
                    <a:cxn ang="0">
                      <a:pos x="T0" y="T1"/>
                    </a:cxn>
                    <a:cxn ang="0">
                      <a:pos x="T2" y="T3"/>
                    </a:cxn>
                    <a:cxn ang="0">
                      <a:pos x="T4" y="T5"/>
                    </a:cxn>
                    <a:cxn ang="0">
                      <a:pos x="T6" y="T7"/>
                    </a:cxn>
                    <a:cxn ang="0">
                      <a:pos x="T8" y="T9"/>
                    </a:cxn>
                  </a:cxnLst>
                  <a:rect l="0" t="0" r="r" b="b"/>
                  <a:pathLst>
                    <a:path w="84" h="101">
                      <a:moveTo>
                        <a:pt x="84" y="101"/>
                      </a:moveTo>
                      <a:cubicBezTo>
                        <a:pt x="84" y="0"/>
                        <a:pt x="84" y="0"/>
                        <a:pt x="84" y="0"/>
                      </a:cubicBezTo>
                      <a:cubicBezTo>
                        <a:pt x="84" y="0"/>
                        <a:pt x="47" y="0"/>
                        <a:pt x="23" y="0"/>
                      </a:cubicBezTo>
                      <a:cubicBezTo>
                        <a:pt x="4" y="21"/>
                        <a:pt x="0" y="69"/>
                        <a:pt x="0" y="101"/>
                      </a:cubicBezTo>
                      <a:lnTo>
                        <a:pt x="84" y="10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6" name="Freeform 113">
                  <a:extLst>
                    <a:ext uri="{FF2B5EF4-FFF2-40B4-BE49-F238E27FC236}">
                      <a16:creationId xmlns:a16="http://schemas.microsoft.com/office/drawing/2014/main" id="{66567664-81A3-4153-AA7D-C97BBDD43EF3}"/>
                    </a:ext>
                  </a:extLst>
                </p:cNvPr>
                <p:cNvSpPr>
                  <a:spLocks/>
                </p:cNvSpPr>
                <p:nvPr userDrawn="1"/>
              </p:nvSpPr>
              <p:spPr bwMode="auto">
                <a:xfrm>
                  <a:off x="6262" y="1237"/>
                  <a:ext cx="39" cy="46"/>
                </a:xfrm>
                <a:custGeom>
                  <a:avLst/>
                  <a:gdLst>
                    <a:gd name="T0" fmla="*/ 84 w 84"/>
                    <a:gd name="T1" fmla="*/ 101 h 101"/>
                    <a:gd name="T2" fmla="*/ 23 w 84"/>
                    <a:gd name="T3" fmla="*/ 0 h 101"/>
                    <a:gd name="T4" fmla="*/ 0 w 84"/>
                    <a:gd name="T5" fmla="*/ 101 h 101"/>
                    <a:gd name="T6" fmla="*/ 84 w 84"/>
                    <a:gd name="T7" fmla="*/ 101 h 101"/>
                  </a:gdLst>
                  <a:ahLst/>
                  <a:cxnLst>
                    <a:cxn ang="0">
                      <a:pos x="T0" y="T1"/>
                    </a:cxn>
                    <a:cxn ang="0">
                      <a:pos x="T2" y="T3"/>
                    </a:cxn>
                    <a:cxn ang="0">
                      <a:pos x="T4" y="T5"/>
                    </a:cxn>
                    <a:cxn ang="0">
                      <a:pos x="T6" y="T7"/>
                    </a:cxn>
                  </a:cxnLst>
                  <a:rect l="0" t="0" r="r" b="b"/>
                  <a:pathLst>
                    <a:path w="84" h="101">
                      <a:moveTo>
                        <a:pt x="84" y="101"/>
                      </a:moveTo>
                      <a:cubicBezTo>
                        <a:pt x="84" y="101"/>
                        <a:pt x="49" y="42"/>
                        <a:pt x="23" y="0"/>
                      </a:cubicBezTo>
                      <a:cubicBezTo>
                        <a:pt x="4" y="21"/>
                        <a:pt x="0" y="69"/>
                        <a:pt x="0" y="101"/>
                      </a:cubicBezTo>
                      <a:lnTo>
                        <a:pt x="84" y="101"/>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7" name="Oval 114">
                  <a:extLst>
                    <a:ext uri="{FF2B5EF4-FFF2-40B4-BE49-F238E27FC236}">
                      <a16:creationId xmlns:a16="http://schemas.microsoft.com/office/drawing/2014/main" id="{06851F84-7357-4C7B-83AD-43F5999D0AAE}"/>
                    </a:ext>
                  </a:extLst>
                </p:cNvPr>
                <p:cNvSpPr>
                  <a:spLocks noChangeArrowheads="1"/>
                </p:cNvSpPr>
                <p:nvPr userDrawn="1"/>
              </p:nvSpPr>
              <p:spPr bwMode="auto">
                <a:xfrm>
                  <a:off x="6263"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8" name="Oval 115">
                  <a:extLst>
                    <a:ext uri="{FF2B5EF4-FFF2-40B4-BE49-F238E27FC236}">
                      <a16:creationId xmlns:a16="http://schemas.microsoft.com/office/drawing/2014/main" id="{D4DB6919-6B60-461F-AE0A-536B3E74DB75}"/>
                    </a:ext>
                  </a:extLst>
                </p:cNvPr>
                <p:cNvSpPr>
                  <a:spLocks noChangeArrowheads="1"/>
                </p:cNvSpPr>
                <p:nvPr userDrawn="1"/>
              </p:nvSpPr>
              <p:spPr bwMode="auto">
                <a:xfrm>
                  <a:off x="6272"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9" name="Oval 116">
                  <a:extLst>
                    <a:ext uri="{FF2B5EF4-FFF2-40B4-BE49-F238E27FC236}">
                      <a16:creationId xmlns:a16="http://schemas.microsoft.com/office/drawing/2014/main" id="{092E2051-B1D1-4067-9D38-F4025DDDC3F8}"/>
                    </a:ext>
                  </a:extLst>
                </p:cNvPr>
                <p:cNvSpPr>
                  <a:spLocks noChangeArrowheads="1"/>
                </p:cNvSpPr>
                <p:nvPr userDrawn="1"/>
              </p:nvSpPr>
              <p:spPr bwMode="auto">
                <a:xfrm>
                  <a:off x="6375" y="1288"/>
                  <a:ext cx="37"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0" name="Oval 117">
                  <a:extLst>
                    <a:ext uri="{FF2B5EF4-FFF2-40B4-BE49-F238E27FC236}">
                      <a16:creationId xmlns:a16="http://schemas.microsoft.com/office/drawing/2014/main" id="{452FF931-F74E-4502-ACE2-FEB8297BA332}"/>
                    </a:ext>
                  </a:extLst>
                </p:cNvPr>
                <p:cNvSpPr>
                  <a:spLocks noChangeArrowheads="1"/>
                </p:cNvSpPr>
                <p:nvPr userDrawn="1"/>
              </p:nvSpPr>
              <p:spPr bwMode="auto">
                <a:xfrm>
                  <a:off x="6384"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1" name="Oval 118">
                  <a:extLst>
                    <a:ext uri="{FF2B5EF4-FFF2-40B4-BE49-F238E27FC236}">
                      <a16:creationId xmlns:a16="http://schemas.microsoft.com/office/drawing/2014/main" id="{E2C235A0-E950-431D-84E7-EA34982ABEFA}"/>
                    </a:ext>
                  </a:extLst>
                </p:cNvPr>
                <p:cNvSpPr>
                  <a:spLocks noChangeArrowheads="1"/>
                </p:cNvSpPr>
                <p:nvPr userDrawn="1"/>
              </p:nvSpPr>
              <p:spPr bwMode="auto">
                <a:xfrm>
                  <a:off x="6337" y="1288"/>
                  <a:ext cx="36" cy="36"/>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2" name="Oval 119">
                  <a:extLst>
                    <a:ext uri="{FF2B5EF4-FFF2-40B4-BE49-F238E27FC236}">
                      <a16:creationId xmlns:a16="http://schemas.microsoft.com/office/drawing/2014/main" id="{26545811-6E38-46F7-8960-BD23DBBBD590}"/>
                    </a:ext>
                  </a:extLst>
                </p:cNvPr>
                <p:cNvSpPr>
                  <a:spLocks noChangeArrowheads="1"/>
                </p:cNvSpPr>
                <p:nvPr userDrawn="1"/>
              </p:nvSpPr>
              <p:spPr bwMode="auto">
                <a:xfrm>
                  <a:off x="6345" y="1297"/>
                  <a:ext cx="19" cy="19"/>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3" name="Freeform 120">
                  <a:extLst>
                    <a:ext uri="{FF2B5EF4-FFF2-40B4-BE49-F238E27FC236}">
                      <a16:creationId xmlns:a16="http://schemas.microsoft.com/office/drawing/2014/main" id="{E3CE0C48-64EE-415C-A1F1-9BDDAD0E3210}"/>
                    </a:ext>
                  </a:extLst>
                </p:cNvPr>
                <p:cNvSpPr>
                  <a:spLocks/>
                </p:cNvSpPr>
                <p:nvPr userDrawn="1"/>
              </p:nvSpPr>
              <p:spPr bwMode="auto">
                <a:xfrm>
                  <a:off x="6272" y="1299"/>
                  <a:ext cx="16"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4" name="Freeform 121">
                  <a:extLst>
                    <a:ext uri="{FF2B5EF4-FFF2-40B4-BE49-F238E27FC236}">
                      <a16:creationId xmlns:a16="http://schemas.microsoft.com/office/drawing/2014/main" id="{A663C3BF-53F9-4305-81F1-BCC0FE137ECE}"/>
                    </a:ext>
                  </a:extLst>
                </p:cNvPr>
                <p:cNvSpPr>
                  <a:spLocks/>
                </p:cNvSpPr>
                <p:nvPr userDrawn="1"/>
              </p:nvSpPr>
              <p:spPr bwMode="auto">
                <a:xfrm>
                  <a:off x="6345" y="1299"/>
                  <a:ext cx="17" cy="17"/>
                </a:xfrm>
                <a:custGeom>
                  <a:avLst/>
                  <a:gdLst>
                    <a:gd name="T0" fmla="*/ 22 w 37"/>
                    <a:gd name="T1" fmla="*/ 37 h 37"/>
                    <a:gd name="T2" fmla="*/ 37 w 37"/>
                    <a:gd name="T3" fmla="*/ 31 h 37"/>
                    <a:gd name="T4" fmla="*/ 7 w 37"/>
                    <a:gd name="T5" fmla="*/ 0 h 37"/>
                    <a:gd name="T6" fmla="*/ 0 w 37"/>
                    <a:gd name="T7" fmla="*/ 15 h 37"/>
                    <a:gd name="T8" fmla="*/ 22 w 37"/>
                    <a:gd name="T9" fmla="*/ 37 h 37"/>
                  </a:gdLst>
                  <a:ahLst/>
                  <a:cxnLst>
                    <a:cxn ang="0">
                      <a:pos x="T0" y="T1"/>
                    </a:cxn>
                    <a:cxn ang="0">
                      <a:pos x="T2" y="T3"/>
                    </a:cxn>
                    <a:cxn ang="0">
                      <a:pos x="T4" y="T5"/>
                    </a:cxn>
                    <a:cxn ang="0">
                      <a:pos x="T6" y="T7"/>
                    </a:cxn>
                    <a:cxn ang="0">
                      <a:pos x="T8" y="T9"/>
                    </a:cxn>
                  </a:cxnLst>
                  <a:rect l="0" t="0" r="r" b="b"/>
                  <a:pathLst>
                    <a:path w="37" h="37">
                      <a:moveTo>
                        <a:pt x="22" y="37"/>
                      </a:moveTo>
                      <a:cubicBezTo>
                        <a:pt x="28" y="37"/>
                        <a:pt x="33" y="34"/>
                        <a:pt x="37" y="31"/>
                      </a:cubicBezTo>
                      <a:cubicBezTo>
                        <a:pt x="7" y="0"/>
                        <a:pt x="7" y="0"/>
                        <a:pt x="7" y="0"/>
                      </a:cubicBezTo>
                      <a:cubicBezTo>
                        <a:pt x="3" y="4"/>
                        <a:pt x="0" y="10"/>
                        <a:pt x="0" y="15"/>
                      </a:cubicBezTo>
                      <a:cubicBezTo>
                        <a:pt x="0" y="27"/>
                        <a:pt x="10" y="37"/>
                        <a:pt x="22"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5" name="Freeform 122">
                  <a:extLst>
                    <a:ext uri="{FF2B5EF4-FFF2-40B4-BE49-F238E27FC236}">
                      <a16:creationId xmlns:a16="http://schemas.microsoft.com/office/drawing/2014/main" id="{42FA97B0-A53B-4F81-8C02-5EE6243E8F45}"/>
                    </a:ext>
                  </a:extLst>
                </p:cNvPr>
                <p:cNvSpPr>
                  <a:spLocks/>
                </p:cNvSpPr>
                <p:nvPr userDrawn="1"/>
              </p:nvSpPr>
              <p:spPr bwMode="auto">
                <a:xfrm>
                  <a:off x="6384" y="1299"/>
                  <a:ext cx="17" cy="17"/>
                </a:xfrm>
                <a:custGeom>
                  <a:avLst/>
                  <a:gdLst>
                    <a:gd name="T0" fmla="*/ 21 w 36"/>
                    <a:gd name="T1" fmla="*/ 37 h 37"/>
                    <a:gd name="T2" fmla="*/ 36 w 36"/>
                    <a:gd name="T3" fmla="*/ 31 h 37"/>
                    <a:gd name="T4" fmla="*/ 6 w 36"/>
                    <a:gd name="T5" fmla="*/ 0 h 37"/>
                    <a:gd name="T6" fmla="*/ 0 w 36"/>
                    <a:gd name="T7" fmla="*/ 15 h 37"/>
                    <a:gd name="T8" fmla="*/ 21 w 36"/>
                    <a:gd name="T9" fmla="*/ 37 h 37"/>
                  </a:gdLst>
                  <a:ahLst/>
                  <a:cxnLst>
                    <a:cxn ang="0">
                      <a:pos x="T0" y="T1"/>
                    </a:cxn>
                    <a:cxn ang="0">
                      <a:pos x="T2" y="T3"/>
                    </a:cxn>
                    <a:cxn ang="0">
                      <a:pos x="T4" y="T5"/>
                    </a:cxn>
                    <a:cxn ang="0">
                      <a:pos x="T6" y="T7"/>
                    </a:cxn>
                    <a:cxn ang="0">
                      <a:pos x="T8" y="T9"/>
                    </a:cxn>
                  </a:cxnLst>
                  <a:rect l="0" t="0" r="r" b="b"/>
                  <a:pathLst>
                    <a:path w="36" h="37">
                      <a:moveTo>
                        <a:pt x="21" y="37"/>
                      </a:moveTo>
                      <a:cubicBezTo>
                        <a:pt x="27" y="37"/>
                        <a:pt x="32" y="34"/>
                        <a:pt x="36" y="31"/>
                      </a:cubicBezTo>
                      <a:cubicBezTo>
                        <a:pt x="6" y="0"/>
                        <a:pt x="6" y="0"/>
                        <a:pt x="6" y="0"/>
                      </a:cubicBezTo>
                      <a:cubicBezTo>
                        <a:pt x="2" y="4"/>
                        <a:pt x="0" y="10"/>
                        <a:pt x="0" y="15"/>
                      </a:cubicBezTo>
                      <a:cubicBezTo>
                        <a:pt x="0" y="27"/>
                        <a:pt x="9" y="37"/>
                        <a:pt x="21" y="37"/>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6" name="Line 123">
                  <a:extLst>
                    <a:ext uri="{FF2B5EF4-FFF2-40B4-BE49-F238E27FC236}">
                      <a16:creationId xmlns:a16="http://schemas.microsoft.com/office/drawing/2014/main" id="{31DAE53E-4C88-4A9F-AE52-C5A34C5ADF67}"/>
                    </a:ext>
                  </a:extLst>
                </p:cNvPr>
                <p:cNvSpPr>
                  <a:spLocks noChangeShapeType="1"/>
                </p:cNvSpPr>
                <p:nvPr userDrawn="1"/>
              </p:nvSpPr>
              <p:spPr bwMode="auto">
                <a:xfrm>
                  <a:off x="6223" y="1291"/>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7" name="Line 124">
                  <a:extLst>
                    <a:ext uri="{FF2B5EF4-FFF2-40B4-BE49-F238E27FC236}">
                      <a16:creationId xmlns:a16="http://schemas.microsoft.com/office/drawing/2014/main" id="{1CD8F167-88CD-46D9-A951-F2B2E2852B6B}"/>
                    </a:ext>
                  </a:extLst>
                </p:cNvPr>
                <p:cNvSpPr>
                  <a:spLocks noChangeShapeType="1"/>
                </p:cNvSpPr>
                <p:nvPr userDrawn="1"/>
              </p:nvSpPr>
              <p:spPr bwMode="auto">
                <a:xfrm>
                  <a:off x="6223" y="1298"/>
                  <a:ext cx="20" cy="0"/>
                </a:xfrm>
                <a:prstGeom prst="line">
                  <a:avLst/>
                </a:prstGeom>
                <a:noFill/>
                <a:ln w="4763" cap="rnd">
                  <a:solidFill>
                    <a:srgbClr val="BAD80A"/>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8" name="Freeform 125">
                  <a:extLst>
                    <a:ext uri="{FF2B5EF4-FFF2-40B4-BE49-F238E27FC236}">
                      <a16:creationId xmlns:a16="http://schemas.microsoft.com/office/drawing/2014/main" id="{865C61AB-E40D-479F-A7BF-F43861CC03BA}"/>
                    </a:ext>
                  </a:extLst>
                </p:cNvPr>
                <p:cNvSpPr>
                  <a:spLocks/>
                </p:cNvSpPr>
                <p:nvPr userDrawn="1"/>
              </p:nvSpPr>
              <p:spPr bwMode="auto">
                <a:xfrm>
                  <a:off x="6215" y="1237"/>
                  <a:ext cx="44" cy="46"/>
                </a:xfrm>
                <a:custGeom>
                  <a:avLst/>
                  <a:gdLst>
                    <a:gd name="T0" fmla="*/ 18 w 96"/>
                    <a:gd name="T1" fmla="*/ 0 h 101"/>
                    <a:gd name="T2" fmla="*/ 0 w 96"/>
                    <a:gd name="T3" fmla="*/ 101 h 101"/>
                    <a:gd name="T4" fmla="*/ 78 w 96"/>
                    <a:gd name="T5" fmla="*/ 101 h 101"/>
                    <a:gd name="T6" fmla="*/ 96 w 96"/>
                    <a:gd name="T7" fmla="*/ 0 h 101"/>
                    <a:gd name="T8" fmla="*/ 18 w 96"/>
                    <a:gd name="T9" fmla="*/ 0 h 101"/>
                  </a:gdLst>
                  <a:ahLst/>
                  <a:cxnLst>
                    <a:cxn ang="0">
                      <a:pos x="T0" y="T1"/>
                    </a:cxn>
                    <a:cxn ang="0">
                      <a:pos x="T2" y="T3"/>
                    </a:cxn>
                    <a:cxn ang="0">
                      <a:pos x="T4" y="T5"/>
                    </a:cxn>
                    <a:cxn ang="0">
                      <a:pos x="T6" y="T7"/>
                    </a:cxn>
                    <a:cxn ang="0">
                      <a:pos x="T8" y="T9"/>
                    </a:cxn>
                  </a:cxnLst>
                  <a:rect l="0" t="0" r="r" b="b"/>
                  <a:pathLst>
                    <a:path w="96" h="101">
                      <a:moveTo>
                        <a:pt x="18" y="0"/>
                      </a:moveTo>
                      <a:cubicBezTo>
                        <a:pt x="5" y="28"/>
                        <a:pt x="1" y="69"/>
                        <a:pt x="0" y="101"/>
                      </a:cubicBezTo>
                      <a:cubicBezTo>
                        <a:pt x="78" y="101"/>
                        <a:pt x="78" y="101"/>
                        <a:pt x="78" y="101"/>
                      </a:cubicBezTo>
                      <a:cubicBezTo>
                        <a:pt x="79" y="69"/>
                        <a:pt x="83" y="28"/>
                        <a:pt x="96" y="0"/>
                      </a:cubicBezTo>
                      <a:lnTo>
                        <a:pt x="18"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9" name="Freeform 126">
                  <a:extLst>
                    <a:ext uri="{FF2B5EF4-FFF2-40B4-BE49-F238E27FC236}">
                      <a16:creationId xmlns:a16="http://schemas.microsoft.com/office/drawing/2014/main" id="{236826D5-5436-423F-B1B9-40B24B377CC5}"/>
                    </a:ext>
                  </a:extLst>
                </p:cNvPr>
                <p:cNvSpPr>
                  <a:spLocks/>
                </p:cNvSpPr>
                <p:nvPr userDrawn="1"/>
              </p:nvSpPr>
              <p:spPr bwMode="auto">
                <a:xfrm>
                  <a:off x="6215" y="1237"/>
                  <a:ext cx="36" cy="46"/>
                </a:xfrm>
                <a:custGeom>
                  <a:avLst/>
                  <a:gdLst>
                    <a:gd name="T0" fmla="*/ 18 w 79"/>
                    <a:gd name="T1" fmla="*/ 0 h 101"/>
                    <a:gd name="T2" fmla="*/ 0 w 79"/>
                    <a:gd name="T3" fmla="*/ 101 h 101"/>
                    <a:gd name="T4" fmla="*/ 78 w 79"/>
                    <a:gd name="T5" fmla="*/ 101 h 101"/>
                    <a:gd name="T6" fmla="*/ 18 w 79"/>
                    <a:gd name="T7" fmla="*/ 0 h 101"/>
                  </a:gdLst>
                  <a:ahLst/>
                  <a:cxnLst>
                    <a:cxn ang="0">
                      <a:pos x="T0" y="T1"/>
                    </a:cxn>
                    <a:cxn ang="0">
                      <a:pos x="T2" y="T3"/>
                    </a:cxn>
                    <a:cxn ang="0">
                      <a:pos x="T4" y="T5"/>
                    </a:cxn>
                    <a:cxn ang="0">
                      <a:pos x="T6" y="T7"/>
                    </a:cxn>
                  </a:cxnLst>
                  <a:rect l="0" t="0" r="r" b="b"/>
                  <a:pathLst>
                    <a:path w="79" h="101">
                      <a:moveTo>
                        <a:pt x="18" y="0"/>
                      </a:moveTo>
                      <a:cubicBezTo>
                        <a:pt x="5" y="28"/>
                        <a:pt x="1" y="69"/>
                        <a:pt x="0" y="101"/>
                      </a:cubicBezTo>
                      <a:cubicBezTo>
                        <a:pt x="78" y="101"/>
                        <a:pt x="78" y="101"/>
                        <a:pt x="78" y="101"/>
                      </a:cubicBezTo>
                      <a:cubicBezTo>
                        <a:pt x="79" y="69"/>
                        <a:pt x="18" y="0"/>
                        <a:pt x="18" y="0"/>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0" name="Line 127">
                  <a:extLst>
                    <a:ext uri="{FF2B5EF4-FFF2-40B4-BE49-F238E27FC236}">
                      <a16:creationId xmlns:a16="http://schemas.microsoft.com/office/drawing/2014/main" id="{5206F7D0-16FB-409F-89D2-9F5932A7FCEE}"/>
                    </a:ext>
                  </a:extLst>
                </p:cNvPr>
                <p:cNvSpPr>
                  <a:spLocks noChangeShapeType="1"/>
                </p:cNvSpPr>
                <p:nvPr userDrawn="1"/>
              </p:nvSpPr>
              <p:spPr bwMode="auto">
                <a:xfrm>
                  <a:off x="6174" y="1047"/>
                  <a:ext cx="0" cy="71"/>
                </a:xfrm>
                <a:prstGeom prst="line">
                  <a:avLst/>
                </a:prstGeom>
                <a:noFill/>
                <a:ln w="6350" cap="rnd">
                  <a:solidFill>
                    <a:srgbClr val="73737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1" name="Line 128">
                  <a:extLst>
                    <a:ext uri="{FF2B5EF4-FFF2-40B4-BE49-F238E27FC236}">
                      <a16:creationId xmlns:a16="http://schemas.microsoft.com/office/drawing/2014/main" id="{50CBBA89-95A0-4499-9D73-4AADC3208E6D}"/>
                    </a:ext>
                  </a:extLst>
                </p:cNvPr>
                <p:cNvSpPr>
                  <a:spLocks noChangeShapeType="1"/>
                </p:cNvSpPr>
                <p:nvPr userDrawn="1"/>
              </p:nvSpPr>
              <p:spPr bwMode="auto">
                <a:xfrm flipV="1">
                  <a:off x="6264" y="1136"/>
                  <a:ext cx="25" cy="25"/>
                </a:xfrm>
                <a:prstGeom prst="line">
                  <a:avLst/>
                </a:prstGeom>
                <a:noFill/>
                <a:ln w="14288" cap="rnd">
                  <a:solidFill>
                    <a:srgbClr val="939393"/>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2" name="Freeform 129">
                  <a:extLst>
                    <a:ext uri="{FF2B5EF4-FFF2-40B4-BE49-F238E27FC236}">
                      <a16:creationId xmlns:a16="http://schemas.microsoft.com/office/drawing/2014/main" id="{530E8EB8-BFBC-4276-89FD-D2D027C59702}"/>
                    </a:ext>
                  </a:extLst>
                </p:cNvPr>
                <p:cNvSpPr>
                  <a:spLocks/>
                </p:cNvSpPr>
                <p:nvPr userDrawn="1"/>
              </p:nvSpPr>
              <p:spPr bwMode="auto">
                <a:xfrm>
                  <a:off x="6168" y="1123"/>
                  <a:ext cx="26" cy="19"/>
                </a:xfrm>
                <a:custGeom>
                  <a:avLst/>
                  <a:gdLst>
                    <a:gd name="T0" fmla="*/ 43 w 58"/>
                    <a:gd name="T1" fmla="*/ 25 h 43"/>
                    <a:gd name="T2" fmla="*/ 25 w 58"/>
                    <a:gd name="T3" fmla="*/ 7 h 43"/>
                    <a:gd name="T4" fmla="*/ 26 w 58"/>
                    <a:gd name="T5" fmla="*/ 0 h 43"/>
                    <a:gd name="T6" fmla="*/ 3 w 58"/>
                    <a:gd name="T7" fmla="*/ 0 h 43"/>
                    <a:gd name="T8" fmla="*/ 0 w 58"/>
                    <a:gd name="T9" fmla="*/ 14 h 43"/>
                    <a:gd name="T10" fmla="*/ 29 w 58"/>
                    <a:gd name="T11" fmla="*/ 43 h 43"/>
                    <a:gd name="T12" fmla="*/ 58 w 58"/>
                    <a:gd name="T13" fmla="*/ 16 h 43"/>
                    <a:gd name="T14" fmla="*/ 43 w 58"/>
                    <a:gd name="T15" fmla="*/ 2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43">
                      <a:moveTo>
                        <a:pt x="43" y="25"/>
                      </a:moveTo>
                      <a:cubicBezTo>
                        <a:pt x="33" y="25"/>
                        <a:pt x="25" y="17"/>
                        <a:pt x="25" y="7"/>
                      </a:cubicBezTo>
                      <a:cubicBezTo>
                        <a:pt x="25" y="4"/>
                        <a:pt x="25" y="2"/>
                        <a:pt x="26" y="0"/>
                      </a:cubicBezTo>
                      <a:cubicBezTo>
                        <a:pt x="3" y="0"/>
                        <a:pt x="3" y="0"/>
                        <a:pt x="3" y="0"/>
                      </a:cubicBezTo>
                      <a:cubicBezTo>
                        <a:pt x="1" y="4"/>
                        <a:pt x="0" y="9"/>
                        <a:pt x="0" y="14"/>
                      </a:cubicBezTo>
                      <a:cubicBezTo>
                        <a:pt x="0" y="30"/>
                        <a:pt x="13" y="43"/>
                        <a:pt x="29" y="43"/>
                      </a:cubicBezTo>
                      <a:cubicBezTo>
                        <a:pt x="45" y="43"/>
                        <a:pt x="57" y="31"/>
                        <a:pt x="58" y="16"/>
                      </a:cubicBezTo>
                      <a:cubicBezTo>
                        <a:pt x="55" y="21"/>
                        <a:pt x="49" y="25"/>
                        <a:pt x="43" y="25"/>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3" name="Oval 130">
                  <a:extLst>
                    <a:ext uri="{FF2B5EF4-FFF2-40B4-BE49-F238E27FC236}">
                      <a16:creationId xmlns:a16="http://schemas.microsoft.com/office/drawing/2014/main" id="{F5AB92AD-9E1A-445B-B710-ABAF476ED5E4}"/>
                    </a:ext>
                  </a:extLst>
                </p:cNvPr>
                <p:cNvSpPr>
                  <a:spLocks noChangeArrowheads="1"/>
                </p:cNvSpPr>
                <p:nvPr userDrawn="1"/>
              </p:nvSpPr>
              <p:spPr bwMode="auto">
                <a:xfrm>
                  <a:off x="6167" y="1112"/>
                  <a:ext cx="14" cy="14"/>
                </a:xfrm>
                <a:prstGeom prst="ellipse">
                  <a:avLst/>
                </a:pr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4" name="Oval 131">
                  <a:extLst>
                    <a:ext uri="{FF2B5EF4-FFF2-40B4-BE49-F238E27FC236}">
                      <a16:creationId xmlns:a16="http://schemas.microsoft.com/office/drawing/2014/main" id="{39DCAFE6-F164-4232-986E-79AD419BE3F8}"/>
                    </a:ext>
                  </a:extLst>
                </p:cNvPr>
                <p:cNvSpPr>
                  <a:spLocks noChangeArrowheads="1"/>
                </p:cNvSpPr>
                <p:nvPr userDrawn="1"/>
              </p:nvSpPr>
              <p:spPr bwMode="auto">
                <a:xfrm>
                  <a:off x="6171" y="1116"/>
                  <a:ext cx="6" cy="6"/>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5" name="Rectangle 132">
                  <a:extLst>
                    <a:ext uri="{FF2B5EF4-FFF2-40B4-BE49-F238E27FC236}">
                      <a16:creationId xmlns:a16="http://schemas.microsoft.com/office/drawing/2014/main" id="{489AE244-82A3-44C8-B8EE-6E24E3B6012F}"/>
                    </a:ext>
                  </a:extLst>
                </p:cNvPr>
                <p:cNvSpPr>
                  <a:spLocks noChangeArrowheads="1"/>
                </p:cNvSpPr>
                <p:nvPr userDrawn="1"/>
              </p:nvSpPr>
              <p:spPr bwMode="auto">
                <a:xfrm>
                  <a:off x="6035" y="1072"/>
                  <a:ext cx="38" cy="10"/>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6" name="Rectangle 133">
                  <a:extLst>
                    <a:ext uri="{FF2B5EF4-FFF2-40B4-BE49-F238E27FC236}">
                      <a16:creationId xmlns:a16="http://schemas.microsoft.com/office/drawing/2014/main" id="{EFACC417-4684-42EA-A415-5E742E5759DF}"/>
                    </a:ext>
                  </a:extLst>
                </p:cNvPr>
                <p:cNvSpPr>
                  <a:spLocks noChangeArrowheads="1"/>
                </p:cNvSpPr>
                <p:nvPr userDrawn="1"/>
              </p:nvSpPr>
              <p:spPr bwMode="auto">
                <a:xfrm>
                  <a:off x="6035" y="1082"/>
                  <a:ext cx="38" cy="7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7" name="Freeform 134">
                  <a:extLst>
                    <a:ext uri="{FF2B5EF4-FFF2-40B4-BE49-F238E27FC236}">
                      <a16:creationId xmlns:a16="http://schemas.microsoft.com/office/drawing/2014/main" id="{76DE2179-63A6-4B68-BE59-D3415B1C5CAE}"/>
                    </a:ext>
                  </a:extLst>
                </p:cNvPr>
                <p:cNvSpPr>
                  <a:spLocks/>
                </p:cNvSpPr>
                <p:nvPr userDrawn="1"/>
              </p:nvSpPr>
              <p:spPr bwMode="auto">
                <a:xfrm>
                  <a:off x="6073" y="1160"/>
                  <a:ext cx="120" cy="52"/>
                </a:xfrm>
                <a:custGeom>
                  <a:avLst/>
                  <a:gdLst>
                    <a:gd name="T0" fmla="*/ 147 w 263"/>
                    <a:gd name="T1" fmla="*/ 116 h 116"/>
                    <a:gd name="T2" fmla="*/ 0 w 263"/>
                    <a:gd name="T3" fmla="*/ 116 h 116"/>
                    <a:gd name="T4" fmla="*/ 0 w 263"/>
                    <a:gd name="T5" fmla="*/ 0 h 116"/>
                    <a:gd name="T6" fmla="*/ 263 w 263"/>
                    <a:gd name="T7" fmla="*/ 0 h 116"/>
                    <a:gd name="T8" fmla="*/ 147 w 263"/>
                    <a:gd name="T9" fmla="*/ 116 h 116"/>
                  </a:gdLst>
                  <a:ahLst/>
                  <a:cxnLst>
                    <a:cxn ang="0">
                      <a:pos x="T0" y="T1"/>
                    </a:cxn>
                    <a:cxn ang="0">
                      <a:pos x="T2" y="T3"/>
                    </a:cxn>
                    <a:cxn ang="0">
                      <a:pos x="T4" y="T5"/>
                    </a:cxn>
                    <a:cxn ang="0">
                      <a:pos x="T6" y="T7"/>
                    </a:cxn>
                    <a:cxn ang="0">
                      <a:pos x="T8" y="T9"/>
                    </a:cxn>
                  </a:cxnLst>
                  <a:rect l="0" t="0" r="r" b="b"/>
                  <a:pathLst>
                    <a:path w="263" h="116">
                      <a:moveTo>
                        <a:pt x="147" y="116"/>
                      </a:moveTo>
                      <a:cubicBezTo>
                        <a:pt x="0" y="116"/>
                        <a:pt x="0" y="116"/>
                        <a:pt x="0" y="116"/>
                      </a:cubicBezTo>
                      <a:cubicBezTo>
                        <a:pt x="0" y="0"/>
                        <a:pt x="0" y="0"/>
                        <a:pt x="0" y="0"/>
                      </a:cubicBezTo>
                      <a:cubicBezTo>
                        <a:pt x="263" y="0"/>
                        <a:pt x="263" y="0"/>
                        <a:pt x="263" y="0"/>
                      </a:cubicBezTo>
                      <a:cubicBezTo>
                        <a:pt x="263" y="64"/>
                        <a:pt x="211" y="116"/>
                        <a:pt x="147" y="116"/>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8" name="Freeform 135">
                  <a:extLst>
                    <a:ext uri="{FF2B5EF4-FFF2-40B4-BE49-F238E27FC236}">
                      <a16:creationId xmlns:a16="http://schemas.microsoft.com/office/drawing/2014/main" id="{EC6E9907-C10B-4E3D-8C96-9BC787D97E2A}"/>
                    </a:ext>
                  </a:extLst>
                </p:cNvPr>
                <p:cNvSpPr>
                  <a:spLocks/>
                </p:cNvSpPr>
                <p:nvPr userDrawn="1"/>
              </p:nvSpPr>
              <p:spPr bwMode="auto">
                <a:xfrm>
                  <a:off x="5848" y="1209"/>
                  <a:ext cx="311" cy="53"/>
                </a:xfrm>
                <a:custGeom>
                  <a:avLst/>
                  <a:gdLst>
                    <a:gd name="T0" fmla="*/ 565 w 682"/>
                    <a:gd name="T1" fmla="*/ 116 h 116"/>
                    <a:gd name="T2" fmla="*/ 682 w 682"/>
                    <a:gd name="T3" fmla="*/ 0 h 116"/>
                    <a:gd name="T4" fmla="*/ 0 w 682"/>
                    <a:gd name="T5" fmla="*/ 0 h 116"/>
                    <a:gd name="T6" fmla="*/ 196 w 682"/>
                    <a:gd name="T7" fmla="*/ 116 h 116"/>
                    <a:gd name="T8" fmla="*/ 565 w 682"/>
                    <a:gd name="T9" fmla="*/ 116 h 116"/>
                  </a:gdLst>
                  <a:ahLst/>
                  <a:cxnLst>
                    <a:cxn ang="0">
                      <a:pos x="T0" y="T1"/>
                    </a:cxn>
                    <a:cxn ang="0">
                      <a:pos x="T2" y="T3"/>
                    </a:cxn>
                    <a:cxn ang="0">
                      <a:pos x="T4" y="T5"/>
                    </a:cxn>
                    <a:cxn ang="0">
                      <a:pos x="T6" y="T7"/>
                    </a:cxn>
                    <a:cxn ang="0">
                      <a:pos x="T8" y="T9"/>
                    </a:cxn>
                  </a:cxnLst>
                  <a:rect l="0" t="0" r="r" b="b"/>
                  <a:pathLst>
                    <a:path w="682" h="116">
                      <a:moveTo>
                        <a:pt x="565" y="116"/>
                      </a:moveTo>
                      <a:cubicBezTo>
                        <a:pt x="630" y="116"/>
                        <a:pt x="682" y="64"/>
                        <a:pt x="682" y="0"/>
                      </a:cubicBezTo>
                      <a:cubicBezTo>
                        <a:pt x="0" y="0"/>
                        <a:pt x="0" y="0"/>
                        <a:pt x="0" y="0"/>
                      </a:cubicBezTo>
                      <a:cubicBezTo>
                        <a:pt x="196" y="116"/>
                        <a:pt x="196" y="116"/>
                        <a:pt x="196" y="116"/>
                      </a:cubicBezTo>
                      <a:lnTo>
                        <a:pt x="565" y="11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9" name="Rectangle 136">
                  <a:extLst>
                    <a:ext uri="{FF2B5EF4-FFF2-40B4-BE49-F238E27FC236}">
                      <a16:creationId xmlns:a16="http://schemas.microsoft.com/office/drawing/2014/main" id="{6775BA55-9F60-40B9-81B5-0EF8E9C43304}"/>
                    </a:ext>
                  </a:extLst>
                </p:cNvPr>
                <p:cNvSpPr>
                  <a:spLocks noChangeArrowheads="1"/>
                </p:cNvSpPr>
                <p:nvPr userDrawn="1"/>
              </p:nvSpPr>
              <p:spPr bwMode="auto">
                <a:xfrm>
                  <a:off x="5848" y="1197"/>
                  <a:ext cx="311" cy="12"/>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0" name="Oval 137">
                  <a:extLst>
                    <a:ext uri="{FF2B5EF4-FFF2-40B4-BE49-F238E27FC236}">
                      <a16:creationId xmlns:a16="http://schemas.microsoft.com/office/drawing/2014/main" id="{F390185E-9237-4ED2-8991-491D38EAA929}"/>
                    </a:ext>
                  </a:extLst>
                </p:cNvPr>
                <p:cNvSpPr>
                  <a:spLocks noChangeArrowheads="1"/>
                </p:cNvSpPr>
                <p:nvPr userDrawn="1"/>
              </p:nvSpPr>
              <p:spPr bwMode="auto">
                <a:xfrm>
                  <a:off x="5945"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1" name="Oval 138">
                  <a:extLst>
                    <a:ext uri="{FF2B5EF4-FFF2-40B4-BE49-F238E27FC236}">
                      <a16:creationId xmlns:a16="http://schemas.microsoft.com/office/drawing/2014/main" id="{9C22B856-6235-4B7C-A012-781CB3DFBFA5}"/>
                    </a:ext>
                  </a:extLst>
                </p:cNvPr>
                <p:cNvSpPr>
                  <a:spLocks noChangeArrowheads="1"/>
                </p:cNvSpPr>
                <p:nvPr userDrawn="1"/>
              </p:nvSpPr>
              <p:spPr bwMode="auto">
                <a:xfrm>
                  <a:off x="5970" y="1226"/>
                  <a:ext cx="15"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2" name="Oval 139">
                  <a:extLst>
                    <a:ext uri="{FF2B5EF4-FFF2-40B4-BE49-F238E27FC236}">
                      <a16:creationId xmlns:a16="http://schemas.microsoft.com/office/drawing/2014/main" id="{64A45531-4129-4406-B9BF-08F20B00AC21}"/>
                    </a:ext>
                  </a:extLst>
                </p:cNvPr>
                <p:cNvSpPr>
                  <a:spLocks noChangeArrowheads="1"/>
                </p:cNvSpPr>
                <p:nvPr userDrawn="1"/>
              </p:nvSpPr>
              <p:spPr bwMode="auto">
                <a:xfrm>
                  <a:off x="5996" y="1226"/>
                  <a:ext cx="14" cy="14"/>
                </a:xfrm>
                <a:prstGeom prst="ellipse">
                  <a:avLst/>
                </a:pr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3" name="Rectangle 140">
                  <a:extLst>
                    <a:ext uri="{FF2B5EF4-FFF2-40B4-BE49-F238E27FC236}">
                      <a16:creationId xmlns:a16="http://schemas.microsoft.com/office/drawing/2014/main" id="{E81A1503-7D98-41A9-A3CF-0E716DF3CD52}"/>
                    </a:ext>
                  </a:extLst>
                </p:cNvPr>
                <p:cNvSpPr>
                  <a:spLocks noChangeArrowheads="1"/>
                </p:cNvSpPr>
                <p:nvPr userDrawn="1"/>
              </p:nvSpPr>
              <p:spPr bwMode="auto">
                <a:xfrm>
                  <a:off x="5959" y="1160"/>
                  <a:ext cx="38" cy="37"/>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4" name="Rectangle 141">
                  <a:extLst>
                    <a:ext uri="{FF2B5EF4-FFF2-40B4-BE49-F238E27FC236}">
                      <a16:creationId xmlns:a16="http://schemas.microsoft.com/office/drawing/2014/main" id="{23328BE3-ADE1-4760-B4A4-1FC0AE6CA4FD}"/>
                    </a:ext>
                  </a:extLst>
                </p:cNvPr>
                <p:cNvSpPr>
                  <a:spLocks noChangeArrowheads="1"/>
                </p:cNvSpPr>
                <p:nvPr userDrawn="1"/>
              </p:nvSpPr>
              <p:spPr bwMode="auto">
                <a:xfrm>
                  <a:off x="5922" y="1160"/>
                  <a:ext cx="37"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5" name="Rectangle 142">
                  <a:extLst>
                    <a:ext uri="{FF2B5EF4-FFF2-40B4-BE49-F238E27FC236}">
                      <a16:creationId xmlns:a16="http://schemas.microsoft.com/office/drawing/2014/main" id="{6777874A-520B-42E2-9315-941ECC201F51}"/>
                    </a:ext>
                  </a:extLst>
                </p:cNvPr>
                <p:cNvSpPr>
                  <a:spLocks noChangeArrowheads="1"/>
                </p:cNvSpPr>
                <p:nvPr userDrawn="1"/>
              </p:nvSpPr>
              <p:spPr bwMode="auto">
                <a:xfrm>
                  <a:off x="5922" y="1122"/>
                  <a:ext cx="37" cy="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6" name="Rectangle 143">
                  <a:extLst>
                    <a:ext uri="{FF2B5EF4-FFF2-40B4-BE49-F238E27FC236}">
                      <a16:creationId xmlns:a16="http://schemas.microsoft.com/office/drawing/2014/main" id="{4D019A5D-1529-4927-81E9-CBD7F4A41ACF}"/>
                    </a:ext>
                  </a:extLst>
                </p:cNvPr>
                <p:cNvSpPr>
                  <a:spLocks noChangeArrowheads="1"/>
                </p:cNvSpPr>
                <p:nvPr userDrawn="1"/>
              </p:nvSpPr>
              <p:spPr bwMode="auto">
                <a:xfrm>
                  <a:off x="5997" y="1160"/>
                  <a:ext cx="38" cy="37"/>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7" name="Rectangle 144">
                  <a:extLst>
                    <a:ext uri="{FF2B5EF4-FFF2-40B4-BE49-F238E27FC236}">
                      <a16:creationId xmlns:a16="http://schemas.microsoft.com/office/drawing/2014/main" id="{0D01EA47-B0FA-477E-BCFB-C788C9CFB8FF}"/>
                    </a:ext>
                  </a:extLst>
                </p:cNvPr>
                <p:cNvSpPr>
                  <a:spLocks noChangeArrowheads="1"/>
                </p:cNvSpPr>
                <p:nvPr userDrawn="1"/>
              </p:nvSpPr>
              <p:spPr bwMode="auto">
                <a:xfrm>
                  <a:off x="6035" y="1160"/>
                  <a:ext cx="38" cy="37"/>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8" name="Rectangle 145">
                  <a:extLst>
                    <a:ext uri="{FF2B5EF4-FFF2-40B4-BE49-F238E27FC236}">
                      <a16:creationId xmlns:a16="http://schemas.microsoft.com/office/drawing/2014/main" id="{08F50CD9-1785-45DA-919F-089D49E7997C}"/>
                    </a:ext>
                  </a:extLst>
                </p:cNvPr>
                <p:cNvSpPr>
                  <a:spLocks noChangeArrowheads="1"/>
                </p:cNvSpPr>
                <p:nvPr userDrawn="1"/>
              </p:nvSpPr>
              <p:spPr bwMode="auto">
                <a:xfrm>
                  <a:off x="5959" y="1122"/>
                  <a:ext cx="38" cy="38"/>
                </a:xfrm>
                <a:prstGeom prst="rect">
                  <a:avLst/>
                </a:prstGeom>
                <a:solidFill>
                  <a:srgbClr val="0013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9" name="Rectangle 146">
                  <a:extLst>
                    <a:ext uri="{FF2B5EF4-FFF2-40B4-BE49-F238E27FC236}">
                      <a16:creationId xmlns:a16="http://schemas.microsoft.com/office/drawing/2014/main" id="{F130CD5F-987D-40D8-A6F3-D6FF9B6BE8D9}"/>
                    </a:ext>
                  </a:extLst>
                </p:cNvPr>
                <p:cNvSpPr>
                  <a:spLocks noChangeArrowheads="1"/>
                </p:cNvSpPr>
                <p:nvPr userDrawn="1"/>
              </p:nvSpPr>
              <p:spPr bwMode="auto">
                <a:xfrm>
                  <a:off x="5997" y="1122"/>
                  <a:ext cx="38" cy="38"/>
                </a:xfrm>
                <a:prstGeom prst="rect">
                  <a:avLst/>
                </a:prstGeom>
                <a:solidFill>
                  <a:srgbClr val="107C1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0" name="Rectangle 147">
                  <a:extLst>
                    <a:ext uri="{FF2B5EF4-FFF2-40B4-BE49-F238E27FC236}">
                      <a16:creationId xmlns:a16="http://schemas.microsoft.com/office/drawing/2014/main" id="{8B200253-24E1-4B23-AB41-5BEFCA51D219}"/>
                    </a:ext>
                  </a:extLst>
                </p:cNvPr>
                <p:cNvSpPr>
                  <a:spLocks noChangeArrowheads="1"/>
                </p:cNvSpPr>
                <p:nvPr userDrawn="1"/>
              </p:nvSpPr>
              <p:spPr bwMode="auto">
                <a:xfrm>
                  <a:off x="6048" y="1094"/>
                  <a:ext cx="10" cy="53"/>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1" name="Freeform 148">
                  <a:extLst>
                    <a:ext uri="{FF2B5EF4-FFF2-40B4-BE49-F238E27FC236}">
                      <a16:creationId xmlns:a16="http://schemas.microsoft.com/office/drawing/2014/main" id="{D70429FB-AA5D-4098-87FD-4012B0A0FED5}"/>
                    </a:ext>
                  </a:extLst>
                </p:cNvPr>
                <p:cNvSpPr>
                  <a:spLocks/>
                </p:cNvSpPr>
                <p:nvPr userDrawn="1"/>
              </p:nvSpPr>
              <p:spPr bwMode="auto">
                <a:xfrm>
                  <a:off x="5931" y="1251"/>
                  <a:ext cx="201" cy="12"/>
                </a:xfrm>
                <a:custGeom>
                  <a:avLst/>
                  <a:gdLst>
                    <a:gd name="T0" fmla="*/ 435 w 441"/>
                    <a:gd name="T1" fmla="*/ 0 h 26"/>
                    <a:gd name="T2" fmla="*/ 388 w 441"/>
                    <a:gd name="T3" fmla="*/ 0 h 26"/>
                    <a:gd name="T4" fmla="*/ 341 w 441"/>
                    <a:gd name="T5" fmla="*/ 0 h 26"/>
                    <a:gd name="T6" fmla="*/ 341 w 441"/>
                    <a:gd name="T7" fmla="*/ 0 h 26"/>
                    <a:gd name="T8" fmla="*/ 341 w 441"/>
                    <a:gd name="T9" fmla="*/ 0 h 26"/>
                    <a:gd name="T10" fmla="*/ 294 w 441"/>
                    <a:gd name="T11" fmla="*/ 0 h 26"/>
                    <a:gd name="T12" fmla="*/ 294 w 441"/>
                    <a:gd name="T13" fmla="*/ 0 h 26"/>
                    <a:gd name="T14" fmla="*/ 294 w 441"/>
                    <a:gd name="T15" fmla="*/ 0 h 26"/>
                    <a:gd name="T16" fmla="*/ 247 w 441"/>
                    <a:gd name="T17" fmla="*/ 0 h 26"/>
                    <a:gd name="T18" fmla="*/ 247 w 441"/>
                    <a:gd name="T19" fmla="*/ 1 h 26"/>
                    <a:gd name="T20" fmla="*/ 247 w 441"/>
                    <a:gd name="T21" fmla="*/ 0 h 26"/>
                    <a:gd name="T22" fmla="*/ 200 w 441"/>
                    <a:gd name="T23" fmla="*/ 0 h 26"/>
                    <a:gd name="T24" fmla="*/ 200 w 441"/>
                    <a:gd name="T25" fmla="*/ 1 h 26"/>
                    <a:gd name="T26" fmla="*/ 200 w 441"/>
                    <a:gd name="T27" fmla="*/ 0 h 26"/>
                    <a:gd name="T28" fmla="*/ 200 w 441"/>
                    <a:gd name="T29" fmla="*/ 0 h 26"/>
                    <a:gd name="T30" fmla="*/ 200 w 441"/>
                    <a:gd name="T31" fmla="*/ 1 h 26"/>
                    <a:gd name="T32" fmla="*/ 200 w 441"/>
                    <a:gd name="T33" fmla="*/ 0 h 26"/>
                    <a:gd name="T34" fmla="*/ 153 w 441"/>
                    <a:gd name="T35" fmla="*/ 0 h 26"/>
                    <a:gd name="T36" fmla="*/ 153 w 441"/>
                    <a:gd name="T37" fmla="*/ 1 h 26"/>
                    <a:gd name="T38" fmla="*/ 153 w 441"/>
                    <a:gd name="T39" fmla="*/ 0 h 26"/>
                    <a:gd name="T40" fmla="*/ 153 w 441"/>
                    <a:gd name="T41" fmla="*/ 1 h 26"/>
                    <a:gd name="T42" fmla="*/ 153 w 441"/>
                    <a:gd name="T43" fmla="*/ 0 h 26"/>
                    <a:gd name="T44" fmla="*/ 106 w 441"/>
                    <a:gd name="T45" fmla="*/ 0 h 26"/>
                    <a:gd name="T46" fmla="*/ 106 w 441"/>
                    <a:gd name="T47" fmla="*/ 1 h 26"/>
                    <a:gd name="T48" fmla="*/ 106 w 441"/>
                    <a:gd name="T49" fmla="*/ 0 h 26"/>
                    <a:gd name="T50" fmla="*/ 106 w 441"/>
                    <a:gd name="T51" fmla="*/ 1 h 26"/>
                    <a:gd name="T52" fmla="*/ 106 w 441"/>
                    <a:gd name="T53" fmla="*/ 0 h 26"/>
                    <a:gd name="T54" fmla="*/ 59 w 441"/>
                    <a:gd name="T55" fmla="*/ 0 h 26"/>
                    <a:gd name="T56" fmla="*/ 59 w 441"/>
                    <a:gd name="T57" fmla="*/ 1 h 26"/>
                    <a:gd name="T58" fmla="*/ 59 w 441"/>
                    <a:gd name="T59" fmla="*/ 1 h 26"/>
                    <a:gd name="T60" fmla="*/ 59 w 441"/>
                    <a:gd name="T61" fmla="*/ 0 h 26"/>
                    <a:gd name="T62" fmla="*/ 59 w 441"/>
                    <a:gd name="T63" fmla="*/ 0 h 26"/>
                    <a:gd name="T64" fmla="*/ 32 w 441"/>
                    <a:gd name="T65" fmla="*/ 17 h 26"/>
                    <a:gd name="T66" fmla="*/ 32 w 441"/>
                    <a:gd name="T67" fmla="*/ 17 h 26"/>
                    <a:gd name="T68" fmla="*/ 12 w 441"/>
                    <a:gd name="T69" fmla="*/ 0 h 26"/>
                    <a:gd name="T70" fmla="*/ 0 w 441"/>
                    <a:gd name="T71" fmla="*/ 15 h 26"/>
                    <a:gd name="T72" fmla="*/ 13 w 441"/>
                    <a:gd name="T73" fmla="*/ 26 h 26"/>
                    <a:gd name="T74" fmla="*/ 37 w 441"/>
                    <a:gd name="T75" fmla="*/ 26 h 26"/>
                    <a:gd name="T76" fmla="*/ 288 w 441"/>
                    <a:gd name="T77" fmla="*/ 26 h 26"/>
                    <a:gd name="T78" fmla="*/ 382 w 441"/>
                    <a:gd name="T79" fmla="*/ 26 h 26"/>
                    <a:gd name="T80" fmla="*/ 441 w 441"/>
                    <a:gd name="T81" fmla="*/ 10 h 26"/>
                    <a:gd name="T82" fmla="*/ 435 w 441"/>
                    <a:gd name="T8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1" h="26">
                      <a:moveTo>
                        <a:pt x="435" y="0"/>
                      </a:moveTo>
                      <a:cubicBezTo>
                        <a:pt x="428" y="23"/>
                        <a:pt x="395" y="23"/>
                        <a:pt x="388" y="0"/>
                      </a:cubicBezTo>
                      <a:cubicBezTo>
                        <a:pt x="382" y="20"/>
                        <a:pt x="343" y="26"/>
                        <a:pt x="341" y="0"/>
                      </a:cubicBezTo>
                      <a:cubicBezTo>
                        <a:pt x="341" y="0"/>
                        <a:pt x="341" y="0"/>
                        <a:pt x="341" y="0"/>
                      </a:cubicBezTo>
                      <a:cubicBezTo>
                        <a:pt x="341" y="0"/>
                        <a:pt x="341" y="0"/>
                        <a:pt x="341" y="0"/>
                      </a:cubicBezTo>
                      <a:cubicBezTo>
                        <a:pt x="334" y="23"/>
                        <a:pt x="301" y="23"/>
                        <a:pt x="294" y="0"/>
                      </a:cubicBezTo>
                      <a:cubicBezTo>
                        <a:pt x="294" y="0"/>
                        <a:pt x="294" y="0"/>
                        <a:pt x="294" y="0"/>
                      </a:cubicBezTo>
                      <a:cubicBezTo>
                        <a:pt x="294" y="0"/>
                        <a:pt x="294" y="0"/>
                        <a:pt x="294" y="0"/>
                      </a:cubicBezTo>
                      <a:cubicBezTo>
                        <a:pt x="287" y="23"/>
                        <a:pt x="254" y="23"/>
                        <a:pt x="247" y="0"/>
                      </a:cubicBezTo>
                      <a:cubicBezTo>
                        <a:pt x="247" y="1"/>
                        <a:pt x="247" y="1"/>
                        <a:pt x="247" y="1"/>
                      </a:cubicBezTo>
                      <a:cubicBezTo>
                        <a:pt x="247" y="0"/>
                        <a:pt x="247" y="0"/>
                        <a:pt x="247" y="0"/>
                      </a:cubicBezTo>
                      <a:cubicBezTo>
                        <a:pt x="240" y="23"/>
                        <a:pt x="207" y="23"/>
                        <a:pt x="200" y="0"/>
                      </a:cubicBezTo>
                      <a:cubicBezTo>
                        <a:pt x="200" y="1"/>
                        <a:pt x="200" y="1"/>
                        <a:pt x="200" y="1"/>
                      </a:cubicBezTo>
                      <a:cubicBezTo>
                        <a:pt x="200" y="0"/>
                        <a:pt x="200" y="0"/>
                        <a:pt x="200" y="0"/>
                      </a:cubicBezTo>
                      <a:cubicBezTo>
                        <a:pt x="200" y="0"/>
                        <a:pt x="200" y="0"/>
                        <a:pt x="200" y="0"/>
                      </a:cubicBezTo>
                      <a:cubicBezTo>
                        <a:pt x="200" y="1"/>
                        <a:pt x="200" y="1"/>
                        <a:pt x="200" y="1"/>
                      </a:cubicBezTo>
                      <a:cubicBezTo>
                        <a:pt x="200" y="1"/>
                        <a:pt x="200" y="1"/>
                        <a:pt x="200" y="0"/>
                      </a:cubicBezTo>
                      <a:cubicBezTo>
                        <a:pt x="193" y="23"/>
                        <a:pt x="160" y="23"/>
                        <a:pt x="153" y="0"/>
                      </a:cubicBezTo>
                      <a:cubicBezTo>
                        <a:pt x="153" y="1"/>
                        <a:pt x="153" y="1"/>
                        <a:pt x="153" y="1"/>
                      </a:cubicBezTo>
                      <a:cubicBezTo>
                        <a:pt x="153" y="0"/>
                        <a:pt x="153" y="0"/>
                        <a:pt x="153" y="0"/>
                      </a:cubicBezTo>
                      <a:cubicBezTo>
                        <a:pt x="153" y="1"/>
                        <a:pt x="153" y="1"/>
                        <a:pt x="153" y="1"/>
                      </a:cubicBezTo>
                      <a:cubicBezTo>
                        <a:pt x="153" y="1"/>
                        <a:pt x="153" y="1"/>
                        <a:pt x="153" y="0"/>
                      </a:cubicBezTo>
                      <a:cubicBezTo>
                        <a:pt x="146" y="22"/>
                        <a:pt x="113" y="23"/>
                        <a:pt x="106" y="0"/>
                      </a:cubicBezTo>
                      <a:cubicBezTo>
                        <a:pt x="106" y="0"/>
                        <a:pt x="106" y="1"/>
                        <a:pt x="106" y="1"/>
                      </a:cubicBezTo>
                      <a:cubicBezTo>
                        <a:pt x="106" y="1"/>
                        <a:pt x="106" y="1"/>
                        <a:pt x="106" y="0"/>
                      </a:cubicBezTo>
                      <a:cubicBezTo>
                        <a:pt x="106" y="1"/>
                        <a:pt x="106" y="1"/>
                        <a:pt x="106" y="1"/>
                      </a:cubicBezTo>
                      <a:cubicBezTo>
                        <a:pt x="106" y="0"/>
                        <a:pt x="106" y="0"/>
                        <a:pt x="106" y="0"/>
                      </a:cubicBezTo>
                      <a:cubicBezTo>
                        <a:pt x="99" y="23"/>
                        <a:pt x="66" y="23"/>
                        <a:pt x="59" y="0"/>
                      </a:cubicBezTo>
                      <a:cubicBezTo>
                        <a:pt x="59" y="1"/>
                        <a:pt x="59" y="1"/>
                        <a:pt x="59" y="1"/>
                      </a:cubicBezTo>
                      <a:cubicBezTo>
                        <a:pt x="59" y="1"/>
                        <a:pt x="59" y="1"/>
                        <a:pt x="59" y="1"/>
                      </a:cubicBezTo>
                      <a:cubicBezTo>
                        <a:pt x="59" y="0"/>
                        <a:pt x="59" y="0"/>
                        <a:pt x="59" y="0"/>
                      </a:cubicBezTo>
                      <a:cubicBezTo>
                        <a:pt x="59" y="0"/>
                        <a:pt x="59" y="0"/>
                        <a:pt x="59" y="0"/>
                      </a:cubicBezTo>
                      <a:cubicBezTo>
                        <a:pt x="56" y="12"/>
                        <a:pt x="44" y="19"/>
                        <a:pt x="32" y="17"/>
                      </a:cubicBezTo>
                      <a:cubicBezTo>
                        <a:pt x="32" y="17"/>
                        <a:pt x="32" y="17"/>
                        <a:pt x="32" y="17"/>
                      </a:cubicBezTo>
                      <a:cubicBezTo>
                        <a:pt x="23" y="16"/>
                        <a:pt x="15" y="9"/>
                        <a:pt x="12" y="0"/>
                      </a:cubicBezTo>
                      <a:cubicBezTo>
                        <a:pt x="10" y="7"/>
                        <a:pt x="6" y="12"/>
                        <a:pt x="0" y="15"/>
                      </a:cubicBezTo>
                      <a:cubicBezTo>
                        <a:pt x="13" y="26"/>
                        <a:pt x="13" y="26"/>
                        <a:pt x="13" y="26"/>
                      </a:cubicBezTo>
                      <a:cubicBezTo>
                        <a:pt x="37" y="26"/>
                        <a:pt x="37" y="26"/>
                        <a:pt x="37" y="26"/>
                      </a:cubicBezTo>
                      <a:cubicBezTo>
                        <a:pt x="288" y="26"/>
                        <a:pt x="288" y="26"/>
                        <a:pt x="288" y="26"/>
                      </a:cubicBezTo>
                      <a:cubicBezTo>
                        <a:pt x="382" y="26"/>
                        <a:pt x="382" y="26"/>
                        <a:pt x="382" y="26"/>
                      </a:cubicBezTo>
                      <a:cubicBezTo>
                        <a:pt x="404" y="26"/>
                        <a:pt x="423" y="20"/>
                        <a:pt x="441" y="10"/>
                      </a:cubicBezTo>
                      <a:cubicBezTo>
                        <a:pt x="438" y="7"/>
                        <a:pt x="436" y="4"/>
                        <a:pt x="435" y="0"/>
                      </a:cubicBez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2" name="Freeform 149">
                  <a:extLst>
                    <a:ext uri="{FF2B5EF4-FFF2-40B4-BE49-F238E27FC236}">
                      <a16:creationId xmlns:a16="http://schemas.microsoft.com/office/drawing/2014/main" id="{B81C486D-7118-4A13-B8A1-CF10746AAD37}"/>
                    </a:ext>
                  </a:extLst>
                </p:cNvPr>
                <p:cNvSpPr>
                  <a:spLocks/>
                </p:cNvSpPr>
                <p:nvPr userDrawn="1"/>
              </p:nvSpPr>
              <p:spPr bwMode="auto">
                <a:xfrm>
                  <a:off x="6354" y="762"/>
                  <a:ext cx="18" cy="60"/>
                </a:xfrm>
                <a:custGeom>
                  <a:avLst/>
                  <a:gdLst>
                    <a:gd name="T0" fmla="*/ 18 w 18"/>
                    <a:gd name="T1" fmla="*/ 60 h 60"/>
                    <a:gd name="T2" fmla="*/ 0 w 18"/>
                    <a:gd name="T3" fmla="*/ 60 h 60"/>
                    <a:gd name="T4" fmla="*/ 9 w 18"/>
                    <a:gd name="T5" fmla="*/ 0 h 60"/>
                    <a:gd name="T6" fmla="*/ 18 w 18"/>
                    <a:gd name="T7" fmla="*/ 60 h 60"/>
                  </a:gdLst>
                  <a:ahLst/>
                  <a:cxnLst>
                    <a:cxn ang="0">
                      <a:pos x="T0" y="T1"/>
                    </a:cxn>
                    <a:cxn ang="0">
                      <a:pos x="T2" y="T3"/>
                    </a:cxn>
                    <a:cxn ang="0">
                      <a:pos x="T4" y="T5"/>
                    </a:cxn>
                    <a:cxn ang="0">
                      <a:pos x="T6" y="T7"/>
                    </a:cxn>
                  </a:cxnLst>
                  <a:rect l="0" t="0" r="r" b="b"/>
                  <a:pathLst>
                    <a:path w="18" h="60">
                      <a:moveTo>
                        <a:pt x="18" y="60"/>
                      </a:moveTo>
                      <a:lnTo>
                        <a:pt x="0" y="60"/>
                      </a:lnTo>
                      <a:lnTo>
                        <a:pt x="9" y="0"/>
                      </a:lnTo>
                      <a:lnTo>
                        <a:pt x="18" y="6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3" name="Freeform 150">
                  <a:extLst>
                    <a:ext uri="{FF2B5EF4-FFF2-40B4-BE49-F238E27FC236}">
                      <a16:creationId xmlns:a16="http://schemas.microsoft.com/office/drawing/2014/main" id="{450F7E0E-00B3-4FE4-BBCD-14A66F5EA688}"/>
                    </a:ext>
                  </a:extLst>
                </p:cNvPr>
                <p:cNvSpPr>
                  <a:spLocks/>
                </p:cNvSpPr>
                <p:nvPr userDrawn="1"/>
              </p:nvSpPr>
              <p:spPr bwMode="auto">
                <a:xfrm>
                  <a:off x="6333" y="841"/>
                  <a:ext cx="61" cy="168"/>
                </a:xfrm>
                <a:custGeom>
                  <a:avLst/>
                  <a:gdLst>
                    <a:gd name="T0" fmla="*/ 128 w 134"/>
                    <a:gd name="T1" fmla="*/ 0 h 372"/>
                    <a:gd name="T2" fmla="*/ 117 w 134"/>
                    <a:gd name="T3" fmla="*/ 0 h 372"/>
                    <a:gd name="T4" fmla="*/ 16 w 134"/>
                    <a:gd name="T5" fmla="*/ 0 h 372"/>
                    <a:gd name="T6" fmla="*/ 6 w 134"/>
                    <a:gd name="T7" fmla="*/ 0 h 372"/>
                    <a:gd name="T8" fmla="*/ 0 w 134"/>
                    <a:gd name="T9" fmla="*/ 5 h 372"/>
                    <a:gd name="T10" fmla="*/ 0 w 134"/>
                    <a:gd name="T11" fmla="*/ 372 h 372"/>
                    <a:gd name="T12" fmla="*/ 16 w 134"/>
                    <a:gd name="T13" fmla="*/ 372 h 372"/>
                    <a:gd name="T14" fmla="*/ 117 w 134"/>
                    <a:gd name="T15" fmla="*/ 372 h 372"/>
                    <a:gd name="T16" fmla="*/ 134 w 134"/>
                    <a:gd name="T17" fmla="*/ 372 h 372"/>
                    <a:gd name="T18" fmla="*/ 134 w 134"/>
                    <a:gd name="T19" fmla="*/ 5 h 372"/>
                    <a:gd name="T20" fmla="*/ 128 w 134"/>
                    <a:gd name="T21"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 h="372">
                      <a:moveTo>
                        <a:pt x="128" y="0"/>
                      </a:moveTo>
                      <a:cubicBezTo>
                        <a:pt x="117" y="0"/>
                        <a:pt x="117" y="0"/>
                        <a:pt x="117" y="0"/>
                      </a:cubicBezTo>
                      <a:cubicBezTo>
                        <a:pt x="16" y="0"/>
                        <a:pt x="16" y="0"/>
                        <a:pt x="16" y="0"/>
                      </a:cubicBezTo>
                      <a:cubicBezTo>
                        <a:pt x="6" y="0"/>
                        <a:pt x="6" y="0"/>
                        <a:pt x="6" y="0"/>
                      </a:cubicBezTo>
                      <a:cubicBezTo>
                        <a:pt x="3" y="0"/>
                        <a:pt x="0" y="2"/>
                        <a:pt x="0" y="5"/>
                      </a:cubicBezTo>
                      <a:cubicBezTo>
                        <a:pt x="0" y="372"/>
                        <a:pt x="0" y="372"/>
                        <a:pt x="0" y="372"/>
                      </a:cubicBezTo>
                      <a:cubicBezTo>
                        <a:pt x="16" y="372"/>
                        <a:pt x="16" y="372"/>
                        <a:pt x="16" y="372"/>
                      </a:cubicBezTo>
                      <a:cubicBezTo>
                        <a:pt x="117" y="372"/>
                        <a:pt x="117" y="372"/>
                        <a:pt x="117" y="372"/>
                      </a:cubicBezTo>
                      <a:cubicBezTo>
                        <a:pt x="134" y="372"/>
                        <a:pt x="134" y="372"/>
                        <a:pt x="134" y="372"/>
                      </a:cubicBezTo>
                      <a:cubicBezTo>
                        <a:pt x="134" y="5"/>
                        <a:pt x="134" y="5"/>
                        <a:pt x="134" y="5"/>
                      </a:cubicBezTo>
                      <a:cubicBezTo>
                        <a:pt x="134" y="2"/>
                        <a:pt x="131" y="0"/>
                        <a:pt x="12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4" name="Freeform 151">
                  <a:extLst>
                    <a:ext uri="{FF2B5EF4-FFF2-40B4-BE49-F238E27FC236}">
                      <a16:creationId xmlns:a16="http://schemas.microsoft.com/office/drawing/2014/main" id="{3B972431-3A82-4495-BD4F-4A9E18872D2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5" name="Freeform 152">
                  <a:extLst>
                    <a:ext uri="{FF2B5EF4-FFF2-40B4-BE49-F238E27FC236}">
                      <a16:creationId xmlns:a16="http://schemas.microsoft.com/office/drawing/2014/main" id="{777CB8F9-8FD8-4BAA-B293-BDA7BFB97AEF}"/>
                    </a:ext>
                  </a:extLst>
                </p:cNvPr>
                <p:cNvSpPr>
                  <a:spLocks/>
                </p:cNvSpPr>
                <p:nvPr userDrawn="1"/>
              </p:nvSpPr>
              <p:spPr bwMode="auto">
                <a:xfrm>
                  <a:off x="6345" y="822"/>
                  <a:ext cx="36" cy="19"/>
                </a:xfrm>
                <a:custGeom>
                  <a:avLst/>
                  <a:gdLst>
                    <a:gd name="T0" fmla="*/ 79 w 79"/>
                    <a:gd name="T1" fmla="*/ 41 h 41"/>
                    <a:gd name="T2" fmla="*/ 79 w 79"/>
                    <a:gd name="T3" fmla="*/ 6 h 41"/>
                    <a:gd name="T4" fmla="*/ 74 w 79"/>
                    <a:gd name="T5" fmla="*/ 0 h 41"/>
                    <a:gd name="T6" fmla="*/ 63 w 79"/>
                    <a:gd name="T7" fmla="*/ 0 h 41"/>
                    <a:gd name="T8" fmla="*/ 17 w 79"/>
                    <a:gd name="T9" fmla="*/ 0 h 41"/>
                    <a:gd name="T10" fmla="*/ 6 w 79"/>
                    <a:gd name="T11" fmla="*/ 0 h 41"/>
                    <a:gd name="T12" fmla="*/ 0 w 79"/>
                    <a:gd name="T13" fmla="*/ 6 h 41"/>
                    <a:gd name="T14" fmla="*/ 0 w 79"/>
                    <a:gd name="T15" fmla="*/ 41 h 41"/>
                    <a:gd name="T16" fmla="*/ 79 w 79"/>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41">
                      <a:moveTo>
                        <a:pt x="79" y="41"/>
                      </a:moveTo>
                      <a:cubicBezTo>
                        <a:pt x="79" y="6"/>
                        <a:pt x="79" y="6"/>
                        <a:pt x="79" y="6"/>
                      </a:cubicBezTo>
                      <a:cubicBezTo>
                        <a:pt x="79" y="3"/>
                        <a:pt x="77" y="0"/>
                        <a:pt x="74" y="0"/>
                      </a:cubicBezTo>
                      <a:cubicBezTo>
                        <a:pt x="63" y="0"/>
                        <a:pt x="63" y="0"/>
                        <a:pt x="63" y="0"/>
                      </a:cubicBezTo>
                      <a:cubicBezTo>
                        <a:pt x="17" y="0"/>
                        <a:pt x="17" y="0"/>
                        <a:pt x="17" y="0"/>
                      </a:cubicBezTo>
                      <a:cubicBezTo>
                        <a:pt x="6" y="0"/>
                        <a:pt x="6" y="0"/>
                        <a:pt x="6" y="0"/>
                      </a:cubicBezTo>
                      <a:cubicBezTo>
                        <a:pt x="3" y="0"/>
                        <a:pt x="0" y="3"/>
                        <a:pt x="0" y="6"/>
                      </a:cubicBezTo>
                      <a:cubicBezTo>
                        <a:pt x="0" y="41"/>
                        <a:pt x="0" y="41"/>
                        <a:pt x="0" y="41"/>
                      </a:cubicBezTo>
                      <a:lnTo>
                        <a:pt x="79" y="4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6" name="Rectangle 153">
                  <a:extLst>
                    <a:ext uri="{FF2B5EF4-FFF2-40B4-BE49-F238E27FC236}">
                      <a16:creationId xmlns:a16="http://schemas.microsoft.com/office/drawing/2014/main" id="{78C14686-A269-4EE7-BCBA-1F5B297125CE}"/>
                    </a:ext>
                  </a:extLst>
                </p:cNvPr>
                <p:cNvSpPr>
                  <a:spLocks noChangeArrowheads="1"/>
                </p:cNvSpPr>
                <p:nvPr userDrawn="1"/>
              </p:nvSpPr>
              <p:spPr bwMode="auto">
                <a:xfrm>
                  <a:off x="634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7" name="Rectangle 154">
                  <a:extLst>
                    <a:ext uri="{FF2B5EF4-FFF2-40B4-BE49-F238E27FC236}">
                      <a16:creationId xmlns:a16="http://schemas.microsoft.com/office/drawing/2014/main" id="{61657171-6EC4-4C1D-9D94-3E84FF8EB235}"/>
                    </a:ext>
                  </a:extLst>
                </p:cNvPr>
                <p:cNvSpPr>
                  <a:spLocks noChangeArrowheads="1"/>
                </p:cNvSpPr>
                <p:nvPr userDrawn="1"/>
              </p:nvSpPr>
              <p:spPr bwMode="auto">
                <a:xfrm>
                  <a:off x="6348" y="851"/>
                  <a:ext cx="3"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8" name="Rectangle 155">
                  <a:extLst>
                    <a:ext uri="{FF2B5EF4-FFF2-40B4-BE49-F238E27FC236}">
                      <a16:creationId xmlns:a16="http://schemas.microsoft.com/office/drawing/2014/main" id="{80C043C6-1C27-4DFA-B82D-688E7C50B01B}"/>
                    </a:ext>
                  </a:extLst>
                </p:cNvPr>
                <p:cNvSpPr>
                  <a:spLocks noChangeArrowheads="1"/>
                </p:cNvSpPr>
                <p:nvPr userDrawn="1"/>
              </p:nvSpPr>
              <p:spPr bwMode="auto">
                <a:xfrm>
                  <a:off x="6354"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9" name="Rectangle 156">
                  <a:extLst>
                    <a:ext uri="{FF2B5EF4-FFF2-40B4-BE49-F238E27FC236}">
                      <a16:creationId xmlns:a16="http://schemas.microsoft.com/office/drawing/2014/main" id="{A7097C74-69A7-4F36-A7B9-49FB61D14B26}"/>
                    </a:ext>
                  </a:extLst>
                </p:cNvPr>
                <p:cNvSpPr>
                  <a:spLocks noChangeArrowheads="1"/>
                </p:cNvSpPr>
                <p:nvPr userDrawn="1"/>
              </p:nvSpPr>
              <p:spPr bwMode="auto">
                <a:xfrm>
                  <a:off x="636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0" name="Rectangle 157">
                  <a:extLst>
                    <a:ext uri="{FF2B5EF4-FFF2-40B4-BE49-F238E27FC236}">
                      <a16:creationId xmlns:a16="http://schemas.microsoft.com/office/drawing/2014/main" id="{A7040A78-E4B7-472F-8A23-6B60CCC6AA67}"/>
                    </a:ext>
                  </a:extLst>
                </p:cNvPr>
                <p:cNvSpPr>
                  <a:spLocks noChangeArrowheads="1"/>
                </p:cNvSpPr>
                <p:nvPr userDrawn="1"/>
              </p:nvSpPr>
              <p:spPr bwMode="auto">
                <a:xfrm>
                  <a:off x="6368"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1" name="Rectangle 158">
                  <a:extLst>
                    <a:ext uri="{FF2B5EF4-FFF2-40B4-BE49-F238E27FC236}">
                      <a16:creationId xmlns:a16="http://schemas.microsoft.com/office/drawing/2014/main" id="{4290B9EF-0B7B-45F6-97DE-1829C4D45471}"/>
                    </a:ext>
                  </a:extLst>
                </p:cNvPr>
                <p:cNvSpPr>
                  <a:spLocks noChangeArrowheads="1"/>
                </p:cNvSpPr>
                <p:nvPr userDrawn="1"/>
              </p:nvSpPr>
              <p:spPr bwMode="auto">
                <a:xfrm>
                  <a:off x="6375"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2" name="Rectangle 159">
                  <a:extLst>
                    <a:ext uri="{FF2B5EF4-FFF2-40B4-BE49-F238E27FC236}">
                      <a16:creationId xmlns:a16="http://schemas.microsoft.com/office/drawing/2014/main" id="{96132D21-A192-4806-8FDC-22EFC867F217}"/>
                    </a:ext>
                  </a:extLst>
                </p:cNvPr>
                <p:cNvSpPr>
                  <a:spLocks noChangeArrowheads="1"/>
                </p:cNvSpPr>
                <p:nvPr userDrawn="1"/>
              </p:nvSpPr>
              <p:spPr bwMode="auto">
                <a:xfrm>
                  <a:off x="6381" y="851"/>
                  <a:ext cx="4" cy="14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3" name="Freeform 160">
                  <a:extLst>
                    <a:ext uri="{FF2B5EF4-FFF2-40B4-BE49-F238E27FC236}">
                      <a16:creationId xmlns:a16="http://schemas.microsoft.com/office/drawing/2014/main" id="{47F46071-0D9A-4DE2-A75B-1FE6B164335F}"/>
                    </a:ext>
                  </a:extLst>
                </p:cNvPr>
                <p:cNvSpPr>
                  <a:spLocks noEditPoints="1"/>
                </p:cNvSpPr>
                <p:nvPr userDrawn="1"/>
              </p:nvSpPr>
              <p:spPr bwMode="auto">
                <a:xfrm>
                  <a:off x="6260" y="839"/>
                  <a:ext cx="73" cy="170"/>
                </a:xfrm>
                <a:custGeom>
                  <a:avLst/>
                  <a:gdLst>
                    <a:gd name="T0" fmla="*/ 67 w 73"/>
                    <a:gd name="T1" fmla="*/ 26 h 170"/>
                    <a:gd name="T2" fmla="*/ 38 w 73"/>
                    <a:gd name="T3" fmla="*/ 10 h 170"/>
                    <a:gd name="T4" fmla="*/ 35 w 73"/>
                    <a:gd name="T5" fmla="*/ 0 h 170"/>
                    <a:gd name="T6" fmla="*/ 6 w 73"/>
                    <a:gd name="T7" fmla="*/ 26 h 170"/>
                    <a:gd name="T8" fmla="*/ 73 w 73"/>
                    <a:gd name="T9" fmla="*/ 170 h 170"/>
                    <a:gd name="T10" fmla="*/ 54 w 73"/>
                    <a:gd name="T11" fmla="*/ 54 h 170"/>
                    <a:gd name="T12" fmla="*/ 54 w 73"/>
                    <a:gd name="T13" fmla="*/ 65 h 170"/>
                    <a:gd name="T14" fmla="*/ 46 w 73"/>
                    <a:gd name="T15" fmla="*/ 83 h 170"/>
                    <a:gd name="T16" fmla="*/ 46 w 73"/>
                    <a:gd name="T17" fmla="*/ 83 h 170"/>
                    <a:gd name="T18" fmla="*/ 46 w 73"/>
                    <a:gd name="T19" fmla="*/ 116 h 170"/>
                    <a:gd name="T20" fmla="*/ 14 w 73"/>
                    <a:gd name="T21" fmla="*/ 54 h 170"/>
                    <a:gd name="T22" fmla="*/ 14 w 73"/>
                    <a:gd name="T23" fmla="*/ 65 h 170"/>
                    <a:gd name="T24" fmla="*/ 6 w 73"/>
                    <a:gd name="T25" fmla="*/ 83 h 170"/>
                    <a:gd name="T26" fmla="*/ 6 w 73"/>
                    <a:gd name="T27" fmla="*/ 83 h 170"/>
                    <a:gd name="T28" fmla="*/ 6 w 73"/>
                    <a:gd name="T29" fmla="*/ 116 h 170"/>
                    <a:gd name="T30" fmla="*/ 14 w 73"/>
                    <a:gd name="T31" fmla="*/ 134 h 170"/>
                    <a:gd name="T32" fmla="*/ 6 w 73"/>
                    <a:gd name="T33" fmla="*/ 165 h 170"/>
                    <a:gd name="T34" fmla="*/ 15 w 73"/>
                    <a:gd name="T35" fmla="*/ 165 h 170"/>
                    <a:gd name="T36" fmla="*/ 15 w 73"/>
                    <a:gd name="T37" fmla="*/ 165 h 170"/>
                    <a:gd name="T38" fmla="*/ 21 w 73"/>
                    <a:gd name="T39" fmla="*/ 145 h 170"/>
                    <a:gd name="T40" fmla="*/ 24 w 73"/>
                    <a:gd name="T41" fmla="*/ 145 h 170"/>
                    <a:gd name="T42" fmla="*/ 20 w 73"/>
                    <a:gd name="T43" fmla="*/ 134 h 170"/>
                    <a:gd name="T44" fmla="*/ 27 w 73"/>
                    <a:gd name="T45" fmla="*/ 116 h 170"/>
                    <a:gd name="T46" fmla="*/ 27 w 73"/>
                    <a:gd name="T47" fmla="*/ 116 h 170"/>
                    <a:gd name="T48" fmla="*/ 27 w 73"/>
                    <a:gd name="T49" fmla="*/ 83 h 170"/>
                    <a:gd name="T50" fmla="*/ 20 w 73"/>
                    <a:gd name="T51" fmla="*/ 65 h 170"/>
                    <a:gd name="T52" fmla="*/ 20 w 73"/>
                    <a:gd name="T53" fmla="*/ 54 h 170"/>
                    <a:gd name="T54" fmla="*/ 32 w 73"/>
                    <a:gd name="T55" fmla="*/ 165 h 170"/>
                    <a:gd name="T56" fmla="*/ 32 w 73"/>
                    <a:gd name="T57" fmla="*/ 165 h 170"/>
                    <a:gd name="T58" fmla="*/ 38 w 73"/>
                    <a:gd name="T59" fmla="*/ 145 h 170"/>
                    <a:gd name="T60" fmla="*/ 33 w 73"/>
                    <a:gd name="T61" fmla="*/ 120 h 170"/>
                    <a:gd name="T62" fmla="*/ 33 w 73"/>
                    <a:gd name="T63" fmla="*/ 116 h 170"/>
                    <a:gd name="T64" fmla="*/ 41 w 73"/>
                    <a:gd name="T65" fmla="*/ 98 h 170"/>
                    <a:gd name="T66" fmla="*/ 41 w 73"/>
                    <a:gd name="T67" fmla="*/ 98 h 170"/>
                    <a:gd name="T68" fmla="*/ 41 w 73"/>
                    <a:gd name="T69" fmla="*/ 65 h 170"/>
                    <a:gd name="T70" fmla="*/ 33 w 73"/>
                    <a:gd name="T71" fmla="*/ 40 h 170"/>
                    <a:gd name="T72" fmla="*/ 41 w 73"/>
                    <a:gd name="T73" fmla="*/ 165 h 170"/>
                    <a:gd name="T74" fmla="*/ 46 w 73"/>
                    <a:gd name="T75" fmla="*/ 120 h 170"/>
                    <a:gd name="T76" fmla="*/ 46 w 73"/>
                    <a:gd name="T77" fmla="*/ 120 h 170"/>
                    <a:gd name="T78" fmla="*/ 50 w 73"/>
                    <a:gd name="T79" fmla="*/ 145 h 170"/>
                    <a:gd name="T80" fmla="*/ 52 w 73"/>
                    <a:gd name="T81" fmla="*/ 145 h 170"/>
                    <a:gd name="T82" fmla="*/ 58 w 73"/>
                    <a:gd name="T83" fmla="*/ 165 h 170"/>
                    <a:gd name="T84" fmla="*/ 67 w 73"/>
                    <a:gd name="T85" fmla="*/ 165 h 170"/>
                    <a:gd name="T86" fmla="*/ 67 w 73"/>
                    <a:gd name="T87" fmla="*/ 165 h 170"/>
                    <a:gd name="T88" fmla="*/ 67 w 73"/>
                    <a:gd name="T89" fmla="*/ 120 h 170"/>
                    <a:gd name="T90" fmla="*/ 59 w 73"/>
                    <a:gd name="T91" fmla="*/ 101 h 170"/>
                    <a:gd name="T92" fmla="*/ 59 w 73"/>
                    <a:gd name="T93" fmla="*/ 98 h 170"/>
                    <a:gd name="T94" fmla="*/ 67 w 73"/>
                    <a:gd name="T95" fmla="*/ 80 h 170"/>
                    <a:gd name="T96" fmla="*/ 67 w 73"/>
                    <a:gd name="T97" fmla="*/ 80 h 170"/>
                    <a:gd name="T98" fmla="*/ 67 w 73"/>
                    <a:gd name="T99" fmla="*/ 4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3" h="170">
                      <a:moveTo>
                        <a:pt x="73" y="37"/>
                      </a:moveTo>
                      <a:lnTo>
                        <a:pt x="73" y="32"/>
                      </a:lnTo>
                      <a:lnTo>
                        <a:pt x="67" y="32"/>
                      </a:lnTo>
                      <a:lnTo>
                        <a:pt x="67" y="26"/>
                      </a:lnTo>
                      <a:lnTo>
                        <a:pt x="61" y="26"/>
                      </a:lnTo>
                      <a:lnTo>
                        <a:pt x="61" y="20"/>
                      </a:lnTo>
                      <a:lnTo>
                        <a:pt x="38" y="20"/>
                      </a:lnTo>
                      <a:lnTo>
                        <a:pt x="38" y="10"/>
                      </a:lnTo>
                      <a:lnTo>
                        <a:pt x="49" y="10"/>
                      </a:lnTo>
                      <a:lnTo>
                        <a:pt x="38" y="2"/>
                      </a:lnTo>
                      <a:lnTo>
                        <a:pt x="38" y="0"/>
                      </a:lnTo>
                      <a:lnTo>
                        <a:pt x="35" y="0"/>
                      </a:lnTo>
                      <a:lnTo>
                        <a:pt x="35" y="20"/>
                      </a:lnTo>
                      <a:lnTo>
                        <a:pt x="12" y="20"/>
                      </a:lnTo>
                      <a:lnTo>
                        <a:pt x="12" y="26"/>
                      </a:lnTo>
                      <a:lnTo>
                        <a:pt x="6" y="26"/>
                      </a:lnTo>
                      <a:lnTo>
                        <a:pt x="6" y="32"/>
                      </a:lnTo>
                      <a:lnTo>
                        <a:pt x="0" y="32"/>
                      </a:lnTo>
                      <a:lnTo>
                        <a:pt x="0" y="170"/>
                      </a:lnTo>
                      <a:lnTo>
                        <a:pt x="73" y="170"/>
                      </a:lnTo>
                      <a:lnTo>
                        <a:pt x="73" y="37"/>
                      </a:lnTo>
                      <a:close/>
                      <a:moveTo>
                        <a:pt x="46" y="40"/>
                      </a:moveTo>
                      <a:lnTo>
                        <a:pt x="54" y="40"/>
                      </a:lnTo>
                      <a:lnTo>
                        <a:pt x="54" y="54"/>
                      </a:lnTo>
                      <a:lnTo>
                        <a:pt x="46" y="54"/>
                      </a:lnTo>
                      <a:lnTo>
                        <a:pt x="46" y="40"/>
                      </a:lnTo>
                      <a:close/>
                      <a:moveTo>
                        <a:pt x="46" y="65"/>
                      </a:moveTo>
                      <a:lnTo>
                        <a:pt x="54" y="65"/>
                      </a:lnTo>
                      <a:lnTo>
                        <a:pt x="54" y="80"/>
                      </a:lnTo>
                      <a:lnTo>
                        <a:pt x="46" y="80"/>
                      </a:lnTo>
                      <a:lnTo>
                        <a:pt x="46" y="65"/>
                      </a:lnTo>
                      <a:close/>
                      <a:moveTo>
                        <a:pt x="46" y="83"/>
                      </a:moveTo>
                      <a:lnTo>
                        <a:pt x="54" y="83"/>
                      </a:lnTo>
                      <a:lnTo>
                        <a:pt x="54" y="98"/>
                      </a:lnTo>
                      <a:lnTo>
                        <a:pt x="46" y="98"/>
                      </a:lnTo>
                      <a:lnTo>
                        <a:pt x="46" y="83"/>
                      </a:lnTo>
                      <a:close/>
                      <a:moveTo>
                        <a:pt x="46" y="101"/>
                      </a:moveTo>
                      <a:lnTo>
                        <a:pt x="54" y="101"/>
                      </a:lnTo>
                      <a:lnTo>
                        <a:pt x="54" y="116"/>
                      </a:lnTo>
                      <a:lnTo>
                        <a:pt x="46" y="116"/>
                      </a:lnTo>
                      <a:lnTo>
                        <a:pt x="46" y="101"/>
                      </a:lnTo>
                      <a:close/>
                      <a:moveTo>
                        <a:pt x="6" y="40"/>
                      </a:moveTo>
                      <a:lnTo>
                        <a:pt x="14" y="40"/>
                      </a:lnTo>
                      <a:lnTo>
                        <a:pt x="14" y="54"/>
                      </a:lnTo>
                      <a:lnTo>
                        <a:pt x="6" y="54"/>
                      </a:lnTo>
                      <a:lnTo>
                        <a:pt x="6" y="40"/>
                      </a:lnTo>
                      <a:close/>
                      <a:moveTo>
                        <a:pt x="6" y="65"/>
                      </a:moveTo>
                      <a:lnTo>
                        <a:pt x="14" y="65"/>
                      </a:lnTo>
                      <a:lnTo>
                        <a:pt x="14" y="80"/>
                      </a:lnTo>
                      <a:lnTo>
                        <a:pt x="6" y="80"/>
                      </a:lnTo>
                      <a:lnTo>
                        <a:pt x="6" y="65"/>
                      </a:lnTo>
                      <a:close/>
                      <a:moveTo>
                        <a:pt x="6" y="83"/>
                      </a:moveTo>
                      <a:lnTo>
                        <a:pt x="14" y="83"/>
                      </a:lnTo>
                      <a:lnTo>
                        <a:pt x="14" y="98"/>
                      </a:lnTo>
                      <a:lnTo>
                        <a:pt x="6" y="98"/>
                      </a:lnTo>
                      <a:lnTo>
                        <a:pt x="6" y="83"/>
                      </a:lnTo>
                      <a:close/>
                      <a:moveTo>
                        <a:pt x="6" y="101"/>
                      </a:moveTo>
                      <a:lnTo>
                        <a:pt x="14" y="101"/>
                      </a:lnTo>
                      <a:lnTo>
                        <a:pt x="14" y="116"/>
                      </a:lnTo>
                      <a:lnTo>
                        <a:pt x="6" y="116"/>
                      </a:lnTo>
                      <a:lnTo>
                        <a:pt x="6" y="101"/>
                      </a:lnTo>
                      <a:close/>
                      <a:moveTo>
                        <a:pt x="6" y="120"/>
                      </a:moveTo>
                      <a:lnTo>
                        <a:pt x="14" y="120"/>
                      </a:lnTo>
                      <a:lnTo>
                        <a:pt x="14" y="134"/>
                      </a:lnTo>
                      <a:lnTo>
                        <a:pt x="6" y="134"/>
                      </a:lnTo>
                      <a:lnTo>
                        <a:pt x="6" y="120"/>
                      </a:lnTo>
                      <a:close/>
                      <a:moveTo>
                        <a:pt x="9" y="165"/>
                      </a:moveTo>
                      <a:lnTo>
                        <a:pt x="6" y="165"/>
                      </a:lnTo>
                      <a:lnTo>
                        <a:pt x="6" y="145"/>
                      </a:lnTo>
                      <a:lnTo>
                        <a:pt x="9" y="145"/>
                      </a:lnTo>
                      <a:lnTo>
                        <a:pt x="9" y="165"/>
                      </a:lnTo>
                      <a:close/>
                      <a:moveTo>
                        <a:pt x="15" y="165"/>
                      </a:moveTo>
                      <a:lnTo>
                        <a:pt x="12" y="165"/>
                      </a:lnTo>
                      <a:lnTo>
                        <a:pt x="12" y="145"/>
                      </a:lnTo>
                      <a:lnTo>
                        <a:pt x="15" y="145"/>
                      </a:lnTo>
                      <a:lnTo>
                        <a:pt x="15" y="165"/>
                      </a:lnTo>
                      <a:close/>
                      <a:moveTo>
                        <a:pt x="21" y="165"/>
                      </a:moveTo>
                      <a:lnTo>
                        <a:pt x="18" y="165"/>
                      </a:lnTo>
                      <a:lnTo>
                        <a:pt x="18" y="145"/>
                      </a:lnTo>
                      <a:lnTo>
                        <a:pt x="21" y="145"/>
                      </a:lnTo>
                      <a:lnTo>
                        <a:pt x="21" y="165"/>
                      </a:lnTo>
                      <a:close/>
                      <a:moveTo>
                        <a:pt x="26" y="165"/>
                      </a:moveTo>
                      <a:lnTo>
                        <a:pt x="24" y="165"/>
                      </a:lnTo>
                      <a:lnTo>
                        <a:pt x="24" y="145"/>
                      </a:lnTo>
                      <a:lnTo>
                        <a:pt x="26" y="145"/>
                      </a:lnTo>
                      <a:lnTo>
                        <a:pt x="26" y="165"/>
                      </a:lnTo>
                      <a:close/>
                      <a:moveTo>
                        <a:pt x="27" y="134"/>
                      </a:moveTo>
                      <a:lnTo>
                        <a:pt x="20" y="134"/>
                      </a:lnTo>
                      <a:lnTo>
                        <a:pt x="20" y="120"/>
                      </a:lnTo>
                      <a:lnTo>
                        <a:pt x="27" y="120"/>
                      </a:lnTo>
                      <a:lnTo>
                        <a:pt x="27" y="134"/>
                      </a:lnTo>
                      <a:close/>
                      <a:moveTo>
                        <a:pt x="27" y="116"/>
                      </a:moveTo>
                      <a:lnTo>
                        <a:pt x="20" y="116"/>
                      </a:lnTo>
                      <a:lnTo>
                        <a:pt x="20" y="101"/>
                      </a:lnTo>
                      <a:lnTo>
                        <a:pt x="27" y="101"/>
                      </a:lnTo>
                      <a:lnTo>
                        <a:pt x="27" y="116"/>
                      </a:lnTo>
                      <a:close/>
                      <a:moveTo>
                        <a:pt x="27" y="98"/>
                      </a:moveTo>
                      <a:lnTo>
                        <a:pt x="20" y="98"/>
                      </a:lnTo>
                      <a:lnTo>
                        <a:pt x="20" y="83"/>
                      </a:lnTo>
                      <a:lnTo>
                        <a:pt x="27" y="83"/>
                      </a:lnTo>
                      <a:lnTo>
                        <a:pt x="27" y="98"/>
                      </a:lnTo>
                      <a:close/>
                      <a:moveTo>
                        <a:pt x="27" y="80"/>
                      </a:moveTo>
                      <a:lnTo>
                        <a:pt x="20" y="80"/>
                      </a:lnTo>
                      <a:lnTo>
                        <a:pt x="20" y="65"/>
                      </a:lnTo>
                      <a:lnTo>
                        <a:pt x="27" y="65"/>
                      </a:lnTo>
                      <a:lnTo>
                        <a:pt x="27" y="80"/>
                      </a:lnTo>
                      <a:close/>
                      <a:moveTo>
                        <a:pt x="27" y="54"/>
                      </a:moveTo>
                      <a:lnTo>
                        <a:pt x="20" y="54"/>
                      </a:lnTo>
                      <a:lnTo>
                        <a:pt x="20" y="40"/>
                      </a:lnTo>
                      <a:lnTo>
                        <a:pt x="27" y="40"/>
                      </a:lnTo>
                      <a:lnTo>
                        <a:pt x="27" y="54"/>
                      </a:lnTo>
                      <a:close/>
                      <a:moveTo>
                        <a:pt x="32" y="165"/>
                      </a:moveTo>
                      <a:lnTo>
                        <a:pt x="29" y="165"/>
                      </a:lnTo>
                      <a:lnTo>
                        <a:pt x="29" y="145"/>
                      </a:lnTo>
                      <a:lnTo>
                        <a:pt x="32" y="145"/>
                      </a:lnTo>
                      <a:lnTo>
                        <a:pt x="32" y="165"/>
                      </a:lnTo>
                      <a:close/>
                      <a:moveTo>
                        <a:pt x="38" y="165"/>
                      </a:moveTo>
                      <a:lnTo>
                        <a:pt x="35" y="165"/>
                      </a:lnTo>
                      <a:lnTo>
                        <a:pt x="35" y="145"/>
                      </a:lnTo>
                      <a:lnTo>
                        <a:pt x="38" y="145"/>
                      </a:lnTo>
                      <a:lnTo>
                        <a:pt x="38" y="165"/>
                      </a:lnTo>
                      <a:close/>
                      <a:moveTo>
                        <a:pt x="41" y="134"/>
                      </a:moveTo>
                      <a:lnTo>
                        <a:pt x="33" y="134"/>
                      </a:lnTo>
                      <a:lnTo>
                        <a:pt x="33" y="120"/>
                      </a:lnTo>
                      <a:lnTo>
                        <a:pt x="41" y="120"/>
                      </a:lnTo>
                      <a:lnTo>
                        <a:pt x="41" y="134"/>
                      </a:lnTo>
                      <a:close/>
                      <a:moveTo>
                        <a:pt x="41" y="116"/>
                      </a:moveTo>
                      <a:lnTo>
                        <a:pt x="33" y="116"/>
                      </a:lnTo>
                      <a:lnTo>
                        <a:pt x="33" y="101"/>
                      </a:lnTo>
                      <a:lnTo>
                        <a:pt x="41" y="101"/>
                      </a:lnTo>
                      <a:lnTo>
                        <a:pt x="41" y="116"/>
                      </a:lnTo>
                      <a:close/>
                      <a:moveTo>
                        <a:pt x="41" y="98"/>
                      </a:moveTo>
                      <a:lnTo>
                        <a:pt x="33" y="98"/>
                      </a:lnTo>
                      <a:lnTo>
                        <a:pt x="33" y="83"/>
                      </a:lnTo>
                      <a:lnTo>
                        <a:pt x="41" y="83"/>
                      </a:lnTo>
                      <a:lnTo>
                        <a:pt x="41" y="98"/>
                      </a:lnTo>
                      <a:close/>
                      <a:moveTo>
                        <a:pt x="41" y="80"/>
                      </a:moveTo>
                      <a:lnTo>
                        <a:pt x="33" y="80"/>
                      </a:lnTo>
                      <a:lnTo>
                        <a:pt x="33" y="65"/>
                      </a:lnTo>
                      <a:lnTo>
                        <a:pt x="41" y="65"/>
                      </a:lnTo>
                      <a:lnTo>
                        <a:pt x="41" y="80"/>
                      </a:lnTo>
                      <a:close/>
                      <a:moveTo>
                        <a:pt x="41" y="54"/>
                      </a:moveTo>
                      <a:lnTo>
                        <a:pt x="33" y="54"/>
                      </a:lnTo>
                      <a:lnTo>
                        <a:pt x="33" y="40"/>
                      </a:lnTo>
                      <a:lnTo>
                        <a:pt x="41" y="40"/>
                      </a:lnTo>
                      <a:lnTo>
                        <a:pt x="41" y="54"/>
                      </a:lnTo>
                      <a:close/>
                      <a:moveTo>
                        <a:pt x="44" y="165"/>
                      </a:moveTo>
                      <a:lnTo>
                        <a:pt x="41" y="165"/>
                      </a:lnTo>
                      <a:lnTo>
                        <a:pt x="41" y="145"/>
                      </a:lnTo>
                      <a:lnTo>
                        <a:pt x="44" y="145"/>
                      </a:lnTo>
                      <a:lnTo>
                        <a:pt x="44" y="165"/>
                      </a:lnTo>
                      <a:close/>
                      <a:moveTo>
                        <a:pt x="46" y="120"/>
                      </a:moveTo>
                      <a:lnTo>
                        <a:pt x="54" y="120"/>
                      </a:lnTo>
                      <a:lnTo>
                        <a:pt x="54" y="134"/>
                      </a:lnTo>
                      <a:lnTo>
                        <a:pt x="46" y="134"/>
                      </a:lnTo>
                      <a:lnTo>
                        <a:pt x="46" y="120"/>
                      </a:lnTo>
                      <a:close/>
                      <a:moveTo>
                        <a:pt x="50" y="165"/>
                      </a:moveTo>
                      <a:lnTo>
                        <a:pt x="47" y="165"/>
                      </a:lnTo>
                      <a:lnTo>
                        <a:pt x="47" y="145"/>
                      </a:lnTo>
                      <a:lnTo>
                        <a:pt x="50" y="145"/>
                      </a:lnTo>
                      <a:lnTo>
                        <a:pt x="50" y="165"/>
                      </a:lnTo>
                      <a:close/>
                      <a:moveTo>
                        <a:pt x="55" y="165"/>
                      </a:moveTo>
                      <a:lnTo>
                        <a:pt x="52" y="165"/>
                      </a:lnTo>
                      <a:lnTo>
                        <a:pt x="52" y="145"/>
                      </a:lnTo>
                      <a:lnTo>
                        <a:pt x="55" y="145"/>
                      </a:lnTo>
                      <a:lnTo>
                        <a:pt x="55" y="165"/>
                      </a:lnTo>
                      <a:close/>
                      <a:moveTo>
                        <a:pt x="61" y="165"/>
                      </a:moveTo>
                      <a:lnTo>
                        <a:pt x="58" y="165"/>
                      </a:lnTo>
                      <a:lnTo>
                        <a:pt x="58" y="145"/>
                      </a:lnTo>
                      <a:lnTo>
                        <a:pt x="61" y="145"/>
                      </a:lnTo>
                      <a:lnTo>
                        <a:pt x="61" y="165"/>
                      </a:lnTo>
                      <a:close/>
                      <a:moveTo>
                        <a:pt x="67" y="165"/>
                      </a:moveTo>
                      <a:lnTo>
                        <a:pt x="64" y="165"/>
                      </a:lnTo>
                      <a:lnTo>
                        <a:pt x="64" y="145"/>
                      </a:lnTo>
                      <a:lnTo>
                        <a:pt x="67" y="145"/>
                      </a:lnTo>
                      <a:lnTo>
                        <a:pt x="67" y="165"/>
                      </a:lnTo>
                      <a:close/>
                      <a:moveTo>
                        <a:pt x="67" y="134"/>
                      </a:moveTo>
                      <a:lnTo>
                        <a:pt x="59" y="134"/>
                      </a:lnTo>
                      <a:lnTo>
                        <a:pt x="59" y="120"/>
                      </a:lnTo>
                      <a:lnTo>
                        <a:pt x="67" y="120"/>
                      </a:lnTo>
                      <a:lnTo>
                        <a:pt x="67" y="134"/>
                      </a:lnTo>
                      <a:close/>
                      <a:moveTo>
                        <a:pt x="67" y="116"/>
                      </a:moveTo>
                      <a:lnTo>
                        <a:pt x="59" y="116"/>
                      </a:lnTo>
                      <a:lnTo>
                        <a:pt x="59" y="101"/>
                      </a:lnTo>
                      <a:lnTo>
                        <a:pt x="67" y="101"/>
                      </a:lnTo>
                      <a:lnTo>
                        <a:pt x="67" y="116"/>
                      </a:lnTo>
                      <a:close/>
                      <a:moveTo>
                        <a:pt x="67" y="98"/>
                      </a:moveTo>
                      <a:lnTo>
                        <a:pt x="59" y="98"/>
                      </a:lnTo>
                      <a:lnTo>
                        <a:pt x="59" y="83"/>
                      </a:lnTo>
                      <a:lnTo>
                        <a:pt x="67" y="83"/>
                      </a:lnTo>
                      <a:lnTo>
                        <a:pt x="67" y="98"/>
                      </a:lnTo>
                      <a:close/>
                      <a:moveTo>
                        <a:pt x="67" y="80"/>
                      </a:moveTo>
                      <a:lnTo>
                        <a:pt x="59" y="80"/>
                      </a:lnTo>
                      <a:lnTo>
                        <a:pt x="59" y="65"/>
                      </a:lnTo>
                      <a:lnTo>
                        <a:pt x="67" y="65"/>
                      </a:lnTo>
                      <a:lnTo>
                        <a:pt x="67" y="80"/>
                      </a:lnTo>
                      <a:close/>
                      <a:moveTo>
                        <a:pt x="67" y="54"/>
                      </a:moveTo>
                      <a:lnTo>
                        <a:pt x="59" y="54"/>
                      </a:lnTo>
                      <a:lnTo>
                        <a:pt x="59" y="40"/>
                      </a:lnTo>
                      <a:lnTo>
                        <a:pt x="67" y="40"/>
                      </a:lnTo>
                      <a:lnTo>
                        <a:pt x="67" y="54"/>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4" name="Rectangle 161">
                  <a:extLst>
                    <a:ext uri="{FF2B5EF4-FFF2-40B4-BE49-F238E27FC236}">
                      <a16:creationId xmlns:a16="http://schemas.microsoft.com/office/drawing/2014/main" id="{9D2C3F28-402A-448E-80E7-103F3B2E1851}"/>
                    </a:ext>
                  </a:extLst>
                </p:cNvPr>
                <p:cNvSpPr>
                  <a:spLocks noChangeArrowheads="1"/>
                </p:cNvSpPr>
                <p:nvPr userDrawn="1"/>
              </p:nvSpPr>
              <p:spPr bwMode="auto">
                <a:xfrm>
                  <a:off x="6394" y="869"/>
                  <a:ext cx="66" cy="14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5" name="Rectangle 162">
                  <a:extLst>
                    <a:ext uri="{FF2B5EF4-FFF2-40B4-BE49-F238E27FC236}">
                      <a16:creationId xmlns:a16="http://schemas.microsoft.com/office/drawing/2014/main" id="{23B4C09C-5FA1-4E00-A015-75900EC1CD86}"/>
                    </a:ext>
                  </a:extLst>
                </p:cNvPr>
                <p:cNvSpPr>
                  <a:spLocks noChangeArrowheads="1"/>
                </p:cNvSpPr>
                <p:nvPr userDrawn="1"/>
              </p:nvSpPr>
              <p:spPr bwMode="auto">
                <a:xfrm>
                  <a:off x="6400" y="863"/>
                  <a:ext cx="54"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6" name="Rectangle 163">
                  <a:extLst>
                    <a:ext uri="{FF2B5EF4-FFF2-40B4-BE49-F238E27FC236}">
                      <a16:creationId xmlns:a16="http://schemas.microsoft.com/office/drawing/2014/main" id="{2408A2FC-747F-4183-B8FA-59F0C3F9DAAC}"/>
                    </a:ext>
                  </a:extLst>
                </p:cNvPr>
                <p:cNvSpPr>
                  <a:spLocks noChangeArrowheads="1"/>
                </p:cNvSpPr>
                <p:nvPr userDrawn="1"/>
              </p:nvSpPr>
              <p:spPr bwMode="auto">
                <a:xfrm>
                  <a:off x="6405" y="857"/>
                  <a:ext cx="44" cy="6"/>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7" name="Freeform 164">
                  <a:extLst>
                    <a:ext uri="{FF2B5EF4-FFF2-40B4-BE49-F238E27FC236}">
                      <a16:creationId xmlns:a16="http://schemas.microsoft.com/office/drawing/2014/main" id="{679C7B11-CA11-4CB3-8597-65C9C1A5A7E4}"/>
                    </a:ext>
                  </a:extLst>
                </p:cNvPr>
                <p:cNvSpPr>
                  <a:spLocks/>
                </p:cNvSpPr>
                <p:nvPr userDrawn="1"/>
              </p:nvSpPr>
              <p:spPr bwMode="auto">
                <a:xfrm>
                  <a:off x="6399" y="906"/>
                  <a:ext cx="6" cy="9"/>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8" name="Freeform 165">
                  <a:extLst>
                    <a:ext uri="{FF2B5EF4-FFF2-40B4-BE49-F238E27FC236}">
                      <a16:creationId xmlns:a16="http://schemas.microsoft.com/office/drawing/2014/main" id="{1F1BBECA-9622-4EC7-86C9-72D6AE96312E}"/>
                    </a:ext>
                  </a:extLst>
                </p:cNvPr>
                <p:cNvSpPr>
                  <a:spLocks/>
                </p:cNvSpPr>
                <p:nvPr userDrawn="1"/>
              </p:nvSpPr>
              <p:spPr bwMode="auto">
                <a:xfrm>
                  <a:off x="640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9" name="Freeform 166">
                  <a:extLst>
                    <a:ext uri="{FF2B5EF4-FFF2-40B4-BE49-F238E27FC236}">
                      <a16:creationId xmlns:a16="http://schemas.microsoft.com/office/drawing/2014/main" id="{F99D4FA5-0E7E-48C4-9328-8B7351C6D884}"/>
                    </a:ext>
                  </a:extLst>
                </p:cNvPr>
                <p:cNvSpPr>
                  <a:spLocks/>
                </p:cNvSpPr>
                <p:nvPr userDrawn="1"/>
              </p:nvSpPr>
              <p:spPr bwMode="auto">
                <a:xfrm>
                  <a:off x="641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0" name="Freeform 167">
                  <a:extLst>
                    <a:ext uri="{FF2B5EF4-FFF2-40B4-BE49-F238E27FC236}">
                      <a16:creationId xmlns:a16="http://schemas.microsoft.com/office/drawing/2014/main" id="{A3A57459-B048-422D-A742-52FEE8DF0B09}"/>
                    </a:ext>
                  </a:extLst>
                </p:cNvPr>
                <p:cNvSpPr>
                  <a:spLocks/>
                </p:cNvSpPr>
                <p:nvPr userDrawn="1"/>
              </p:nvSpPr>
              <p:spPr bwMode="auto">
                <a:xfrm>
                  <a:off x="642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1" name="Freeform 168">
                  <a:extLst>
                    <a:ext uri="{FF2B5EF4-FFF2-40B4-BE49-F238E27FC236}">
                      <a16:creationId xmlns:a16="http://schemas.microsoft.com/office/drawing/2014/main" id="{28FCF87A-894E-4398-9607-D303D17440AD}"/>
                    </a:ext>
                  </a:extLst>
                </p:cNvPr>
                <p:cNvSpPr>
                  <a:spLocks/>
                </p:cNvSpPr>
                <p:nvPr userDrawn="1"/>
              </p:nvSpPr>
              <p:spPr bwMode="auto">
                <a:xfrm>
                  <a:off x="643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2" name="Freeform 169">
                  <a:extLst>
                    <a:ext uri="{FF2B5EF4-FFF2-40B4-BE49-F238E27FC236}">
                      <a16:creationId xmlns:a16="http://schemas.microsoft.com/office/drawing/2014/main" id="{0D4423C7-51D8-495C-B2BA-B7D86A58EFF5}"/>
                    </a:ext>
                  </a:extLst>
                </p:cNvPr>
                <p:cNvSpPr>
                  <a:spLocks/>
                </p:cNvSpPr>
                <p:nvPr userDrawn="1"/>
              </p:nvSpPr>
              <p:spPr bwMode="auto">
                <a:xfrm>
                  <a:off x="6449" y="906"/>
                  <a:ext cx="6" cy="9"/>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3" name="Freeform 170">
                  <a:extLst>
                    <a:ext uri="{FF2B5EF4-FFF2-40B4-BE49-F238E27FC236}">
                      <a16:creationId xmlns:a16="http://schemas.microsoft.com/office/drawing/2014/main" id="{FC0944EF-AFE5-4AE6-8DE1-0FB96683D619}"/>
                    </a:ext>
                  </a:extLst>
                </p:cNvPr>
                <p:cNvSpPr>
                  <a:spLocks/>
                </p:cNvSpPr>
                <p:nvPr userDrawn="1"/>
              </p:nvSpPr>
              <p:spPr bwMode="auto">
                <a:xfrm>
                  <a:off x="6399" y="918"/>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4" name="Freeform 171">
                  <a:extLst>
                    <a:ext uri="{FF2B5EF4-FFF2-40B4-BE49-F238E27FC236}">
                      <a16:creationId xmlns:a16="http://schemas.microsoft.com/office/drawing/2014/main" id="{CD6B0CAC-4685-4E7C-9356-B8E78F6C6B69}"/>
                    </a:ext>
                  </a:extLst>
                </p:cNvPr>
                <p:cNvSpPr>
                  <a:spLocks/>
                </p:cNvSpPr>
                <p:nvPr userDrawn="1"/>
              </p:nvSpPr>
              <p:spPr bwMode="auto">
                <a:xfrm>
                  <a:off x="640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5" name="Freeform 172">
                  <a:extLst>
                    <a:ext uri="{FF2B5EF4-FFF2-40B4-BE49-F238E27FC236}">
                      <a16:creationId xmlns:a16="http://schemas.microsoft.com/office/drawing/2014/main" id="{FAB0DDDF-5FE1-4047-99FC-3045CEEB168B}"/>
                    </a:ext>
                  </a:extLst>
                </p:cNvPr>
                <p:cNvSpPr>
                  <a:spLocks/>
                </p:cNvSpPr>
                <p:nvPr userDrawn="1"/>
              </p:nvSpPr>
              <p:spPr bwMode="auto">
                <a:xfrm>
                  <a:off x="641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6" name="Freeform 173">
                  <a:extLst>
                    <a:ext uri="{FF2B5EF4-FFF2-40B4-BE49-F238E27FC236}">
                      <a16:creationId xmlns:a16="http://schemas.microsoft.com/office/drawing/2014/main" id="{73DF7C07-AF51-4CAC-A687-BF497D7F3531}"/>
                    </a:ext>
                  </a:extLst>
                </p:cNvPr>
                <p:cNvSpPr>
                  <a:spLocks/>
                </p:cNvSpPr>
                <p:nvPr userDrawn="1"/>
              </p:nvSpPr>
              <p:spPr bwMode="auto">
                <a:xfrm>
                  <a:off x="642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7" name="Freeform 174">
                  <a:extLst>
                    <a:ext uri="{FF2B5EF4-FFF2-40B4-BE49-F238E27FC236}">
                      <a16:creationId xmlns:a16="http://schemas.microsoft.com/office/drawing/2014/main" id="{AB1C6424-84E5-48A3-9906-6F5E1EBFE3FB}"/>
                    </a:ext>
                  </a:extLst>
                </p:cNvPr>
                <p:cNvSpPr>
                  <a:spLocks/>
                </p:cNvSpPr>
                <p:nvPr userDrawn="1"/>
              </p:nvSpPr>
              <p:spPr bwMode="auto">
                <a:xfrm>
                  <a:off x="643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8" name="Freeform 175">
                  <a:extLst>
                    <a:ext uri="{FF2B5EF4-FFF2-40B4-BE49-F238E27FC236}">
                      <a16:creationId xmlns:a16="http://schemas.microsoft.com/office/drawing/2014/main" id="{218DD677-8A14-4222-90AB-57CCDD022934}"/>
                    </a:ext>
                  </a:extLst>
                </p:cNvPr>
                <p:cNvSpPr>
                  <a:spLocks/>
                </p:cNvSpPr>
                <p:nvPr userDrawn="1"/>
              </p:nvSpPr>
              <p:spPr bwMode="auto">
                <a:xfrm>
                  <a:off x="6449" y="918"/>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9" name="Freeform 176">
                  <a:extLst>
                    <a:ext uri="{FF2B5EF4-FFF2-40B4-BE49-F238E27FC236}">
                      <a16:creationId xmlns:a16="http://schemas.microsoft.com/office/drawing/2014/main" id="{D262A6D4-B8B1-4342-8A2F-E6425A819FD9}"/>
                    </a:ext>
                  </a:extLst>
                </p:cNvPr>
                <p:cNvSpPr>
                  <a:spLocks/>
                </p:cNvSpPr>
                <p:nvPr userDrawn="1"/>
              </p:nvSpPr>
              <p:spPr bwMode="auto">
                <a:xfrm>
                  <a:off x="6399" y="931"/>
                  <a:ext cx="6" cy="8"/>
                </a:xfrm>
                <a:custGeom>
                  <a:avLst/>
                  <a:gdLst>
                    <a:gd name="T0" fmla="*/ 6 w 13"/>
                    <a:gd name="T1" fmla="*/ 0 h 19"/>
                    <a:gd name="T2" fmla="*/ 0 w 13"/>
                    <a:gd name="T3" fmla="*/ 6 h 19"/>
                    <a:gd name="T4" fmla="*/ 0 w 13"/>
                    <a:gd name="T5" fmla="*/ 19 h 19"/>
                    <a:gd name="T6" fmla="*/ 13 w 13"/>
                    <a:gd name="T7" fmla="*/ 19 h 19"/>
                    <a:gd name="T8" fmla="*/ 13 w 13"/>
                    <a:gd name="T9" fmla="*/ 6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6"/>
                      </a:cubicBezTo>
                      <a:cubicBezTo>
                        <a:pt x="0" y="19"/>
                        <a:pt x="0" y="19"/>
                        <a:pt x="0" y="19"/>
                      </a:cubicBezTo>
                      <a:cubicBezTo>
                        <a:pt x="13" y="19"/>
                        <a:pt x="13" y="19"/>
                        <a:pt x="13" y="19"/>
                      </a:cubicBezTo>
                      <a:cubicBezTo>
                        <a:pt x="13" y="6"/>
                        <a:pt x="13" y="6"/>
                        <a:pt x="13" y="6"/>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0" name="Freeform 177">
                  <a:extLst>
                    <a:ext uri="{FF2B5EF4-FFF2-40B4-BE49-F238E27FC236}">
                      <a16:creationId xmlns:a16="http://schemas.microsoft.com/office/drawing/2014/main" id="{44942FD4-4F3C-4759-8484-7BA592A27A2B}"/>
                    </a:ext>
                  </a:extLst>
                </p:cNvPr>
                <p:cNvSpPr>
                  <a:spLocks/>
                </p:cNvSpPr>
                <p:nvPr userDrawn="1"/>
              </p:nvSpPr>
              <p:spPr bwMode="auto">
                <a:xfrm>
                  <a:off x="640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1" name="Freeform 178">
                  <a:extLst>
                    <a:ext uri="{FF2B5EF4-FFF2-40B4-BE49-F238E27FC236}">
                      <a16:creationId xmlns:a16="http://schemas.microsoft.com/office/drawing/2014/main" id="{E3D733AF-E2C8-4E8D-9EE8-C3576471BD16}"/>
                    </a:ext>
                  </a:extLst>
                </p:cNvPr>
                <p:cNvSpPr>
                  <a:spLocks/>
                </p:cNvSpPr>
                <p:nvPr userDrawn="1"/>
              </p:nvSpPr>
              <p:spPr bwMode="auto">
                <a:xfrm>
                  <a:off x="641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2" name="Freeform 179">
                  <a:extLst>
                    <a:ext uri="{FF2B5EF4-FFF2-40B4-BE49-F238E27FC236}">
                      <a16:creationId xmlns:a16="http://schemas.microsoft.com/office/drawing/2014/main" id="{80DC24C8-3F8F-4CDA-B2C4-40B72CA271EB}"/>
                    </a:ext>
                  </a:extLst>
                </p:cNvPr>
                <p:cNvSpPr>
                  <a:spLocks/>
                </p:cNvSpPr>
                <p:nvPr userDrawn="1"/>
              </p:nvSpPr>
              <p:spPr bwMode="auto">
                <a:xfrm>
                  <a:off x="642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3" name="Freeform 180">
                  <a:extLst>
                    <a:ext uri="{FF2B5EF4-FFF2-40B4-BE49-F238E27FC236}">
                      <a16:creationId xmlns:a16="http://schemas.microsoft.com/office/drawing/2014/main" id="{ABAF1B29-78E8-4607-A004-95890153B80E}"/>
                    </a:ext>
                  </a:extLst>
                </p:cNvPr>
                <p:cNvSpPr>
                  <a:spLocks/>
                </p:cNvSpPr>
                <p:nvPr userDrawn="1"/>
              </p:nvSpPr>
              <p:spPr bwMode="auto">
                <a:xfrm>
                  <a:off x="643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4" name="Freeform 181">
                  <a:extLst>
                    <a:ext uri="{FF2B5EF4-FFF2-40B4-BE49-F238E27FC236}">
                      <a16:creationId xmlns:a16="http://schemas.microsoft.com/office/drawing/2014/main" id="{E62D81F8-55F6-4951-927D-79A99F747824}"/>
                    </a:ext>
                  </a:extLst>
                </p:cNvPr>
                <p:cNvSpPr>
                  <a:spLocks/>
                </p:cNvSpPr>
                <p:nvPr userDrawn="1"/>
              </p:nvSpPr>
              <p:spPr bwMode="auto">
                <a:xfrm>
                  <a:off x="6449" y="931"/>
                  <a:ext cx="6" cy="8"/>
                </a:xfrm>
                <a:custGeom>
                  <a:avLst/>
                  <a:gdLst>
                    <a:gd name="T0" fmla="*/ 7 w 14"/>
                    <a:gd name="T1" fmla="*/ 0 h 19"/>
                    <a:gd name="T2" fmla="*/ 0 w 14"/>
                    <a:gd name="T3" fmla="*/ 6 h 19"/>
                    <a:gd name="T4" fmla="*/ 0 w 14"/>
                    <a:gd name="T5" fmla="*/ 19 h 19"/>
                    <a:gd name="T6" fmla="*/ 14 w 14"/>
                    <a:gd name="T7" fmla="*/ 19 h 19"/>
                    <a:gd name="T8" fmla="*/ 14 w 14"/>
                    <a:gd name="T9" fmla="*/ 6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6"/>
                      </a:cubicBezTo>
                      <a:cubicBezTo>
                        <a:pt x="0" y="19"/>
                        <a:pt x="0" y="19"/>
                        <a:pt x="0" y="19"/>
                      </a:cubicBezTo>
                      <a:cubicBezTo>
                        <a:pt x="14" y="19"/>
                        <a:pt x="14" y="19"/>
                        <a:pt x="14" y="19"/>
                      </a:cubicBezTo>
                      <a:cubicBezTo>
                        <a:pt x="14" y="6"/>
                        <a:pt x="14" y="6"/>
                        <a:pt x="14" y="6"/>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5" name="Freeform 182">
                  <a:extLst>
                    <a:ext uri="{FF2B5EF4-FFF2-40B4-BE49-F238E27FC236}">
                      <a16:creationId xmlns:a16="http://schemas.microsoft.com/office/drawing/2014/main" id="{94D26A18-2EC5-4410-B3F4-F4935EECD78D}"/>
                    </a:ext>
                  </a:extLst>
                </p:cNvPr>
                <p:cNvSpPr>
                  <a:spLocks/>
                </p:cNvSpPr>
                <p:nvPr userDrawn="1"/>
              </p:nvSpPr>
              <p:spPr bwMode="auto">
                <a:xfrm>
                  <a:off x="6399" y="943"/>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6" name="Freeform 183">
                  <a:extLst>
                    <a:ext uri="{FF2B5EF4-FFF2-40B4-BE49-F238E27FC236}">
                      <a16:creationId xmlns:a16="http://schemas.microsoft.com/office/drawing/2014/main" id="{5E418A97-2F14-4E14-AA4B-9689B06A0C78}"/>
                    </a:ext>
                  </a:extLst>
                </p:cNvPr>
                <p:cNvSpPr>
                  <a:spLocks/>
                </p:cNvSpPr>
                <p:nvPr userDrawn="1"/>
              </p:nvSpPr>
              <p:spPr bwMode="auto">
                <a:xfrm>
                  <a:off x="640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7" name="Freeform 184">
                  <a:extLst>
                    <a:ext uri="{FF2B5EF4-FFF2-40B4-BE49-F238E27FC236}">
                      <a16:creationId xmlns:a16="http://schemas.microsoft.com/office/drawing/2014/main" id="{7BF275DA-47FD-4E1E-AEC4-D5A35C7B718F}"/>
                    </a:ext>
                  </a:extLst>
                </p:cNvPr>
                <p:cNvSpPr>
                  <a:spLocks/>
                </p:cNvSpPr>
                <p:nvPr userDrawn="1"/>
              </p:nvSpPr>
              <p:spPr bwMode="auto">
                <a:xfrm>
                  <a:off x="641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8" name="Freeform 185">
                  <a:extLst>
                    <a:ext uri="{FF2B5EF4-FFF2-40B4-BE49-F238E27FC236}">
                      <a16:creationId xmlns:a16="http://schemas.microsoft.com/office/drawing/2014/main" id="{0806447E-FB2C-4132-AFC5-7710853F8B3E}"/>
                    </a:ext>
                  </a:extLst>
                </p:cNvPr>
                <p:cNvSpPr>
                  <a:spLocks/>
                </p:cNvSpPr>
                <p:nvPr userDrawn="1"/>
              </p:nvSpPr>
              <p:spPr bwMode="auto">
                <a:xfrm>
                  <a:off x="642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9" name="Freeform 186">
                  <a:extLst>
                    <a:ext uri="{FF2B5EF4-FFF2-40B4-BE49-F238E27FC236}">
                      <a16:creationId xmlns:a16="http://schemas.microsoft.com/office/drawing/2014/main" id="{5704FEE6-53A0-41F8-8E39-860816986856}"/>
                    </a:ext>
                  </a:extLst>
                </p:cNvPr>
                <p:cNvSpPr>
                  <a:spLocks/>
                </p:cNvSpPr>
                <p:nvPr userDrawn="1"/>
              </p:nvSpPr>
              <p:spPr bwMode="auto">
                <a:xfrm>
                  <a:off x="643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0" name="Freeform 187">
                  <a:extLst>
                    <a:ext uri="{FF2B5EF4-FFF2-40B4-BE49-F238E27FC236}">
                      <a16:creationId xmlns:a16="http://schemas.microsoft.com/office/drawing/2014/main" id="{2B2FCC14-0241-4326-8A71-17D952532204}"/>
                    </a:ext>
                  </a:extLst>
                </p:cNvPr>
                <p:cNvSpPr>
                  <a:spLocks/>
                </p:cNvSpPr>
                <p:nvPr userDrawn="1"/>
              </p:nvSpPr>
              <p:spPr bwMode="auto">
                <a:xfrm>
                  <a:off x="6449" y="943"/>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1" name="Freeform 188">
                  <a:extLst>
                    <a:ext uri="{FF2B5EF4-FFF2-40B4-BE49-F238E27FC236}">
                      <a16:creationId xmlns:a16="http://schemas.microsoft.com/office/drawing/2014/main" id="{1B462744-07BA-471E-997E-BC712489374D}"/>
                    </a:ext>
                  </a:extLst>
                </p:cNvPr>
                <p:cNvSpPr>
                  <a:spLocks/>
                </p:cNvSpPr>
                <p:nvPr userDrawn="1"/>
              </p:nvSpPr>
              <p:spPr bwMode="auto">
                <a:xfrm>
                  <a:off x="6399" y="956"/>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2" name="Freeform 189">
                  <a:extLst>
                    <a:ext uri="{FF2B5EF4-FFF2-40B4-BE49-F238E27FC236}">
                      <a16:creationId xmlns:a16="http://schemas.microsoft.com/office/drawing/2014/main" id="{CDBBFF47-AE9F-4523-BBEC-61E7013BA31E}"/>
                    </a:ext>
                  </a:extLst>
                </p:cNvPr>
                <p:cNvSpPr>
                  <a:spLocks/>
                </p:cNvSpPr>
                <p:nvPr userDrawn="1"/>
              </p:nvSpPr>
              <p:spPr bwMode="auto">
                <a:xfrm>
                  <a:off x="640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3" name="Freeform 190">
                  <a:extLst>
                    <a:ext uri="{FF2B5EF4-FFF2-40B4-BE49-F238E27FC236}">
                      <a16:creationId xmlns:a16="http://schemas.microsoft.com/office/drawing/2014/main" id="{E5DB62A5-30D7-4D49-8F71-BDAAB0405C6B}"/>
                    </a:ext>
                  </a:extLst>
                </p:cNvPr>
                <p:cNvSpPr>
                  <a:spLocks/>
                </p:cNvSpPr>
                <p:nvPr userDrawn="1"/>
              </p:nvSpPr>
              <p:spPr bwMode="auto">
                <a:xfrm>
                  <a:off x="641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4" name="Freeform 191">
                  <a:extLst>
                    <a:ext uri="{FF2B5EF4-FFF2-40B4-BE49-F238E27FC236}">
                      <a16:creationId xmlns:a16="http://schemas.microsoft.com/office/drawing/2014/main" id="{A2ECCF62-1BB5-4022-AD7D-62F9333D078C}"/>
                    </a:ext>
                  </a:extLst>
                </p:cNvPr>
                <p:cNvSpPr>
                  <a:spLocks/>
                </p:cNvSpPr>
                <p:nvPr userDrawn="1"/>
              </p:nvSpPr>
              <p:spPr bwMode="auto">
                <a:xfrm>
                  <a:off x="642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5" name="Freeform 192">
                  <a:extLst>
                    <a:ext uri="{FF2B5EF4-FFF2-40B4-BE49-F238E27FC236}">
                      <a16:creationId xmlns:a16="http://schemas.microsoft.com/office/drawing/2014/main" id="{20D848C9-9B4E-4805-8B7B-E8C6C0A60A3F}"/>
                    </a:ext>
                  </a:extLst>
                </p:cNvPr>
                <p:cNvSpPr>
                  <a:spLocks/>
                </p:cNvSpPr>
                <p:nvPr userDrawn="1"/>
              </p:nvSpPr>
              <p:spPr bwMode="auto">
                <a:xfrm>
                  <a:off x="643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6" name="Freeform 193">
                  <a:extLst>
                    <a:ext uri="{FF2B5EF4-FFF2-40B4-BE49-F238E27FC236}">
                      <a16:creationId xmlns:a16="http://schemas.microsoft.com/office/drawing/2014/main" id="{DF79A1B7-4C66-498E-8A20-5B12F1E0613C}"/>
                    </a:ext>
                  </a:extLst>
                </p:cNvPr>
                <p:cNvSpPr>
                  <a:spLocks/>
                </p:cNvSpPr>
                <p:nvPr userDrawn="1"/>
              </p:nvSpPr>
              <p:spPr bwMode="auto">
                <a:xfrm>
                  <a:off x="6449" y="956"/>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7" name="Freeform 194">
                  <a:extLst>
                    <a:ext uri="{FF2B5EF4-FFF2-40B4-BE49-F238E27FC236}">
                      <a16:creationId xmlns:a16="http://schemas.microsoft.com/office/drawing/2014/main" id="{E6A9F2C6-6DFF-4588-9C51-538264191B09}"/>
                    </a:ext>
                  </a:extLst>
                </p:cNvPr>
                <p:cNvSpPr>
                  <a:spLocks/>
                </p:cNvSpPr>
                <p:nvPr userDrawn="1"/>
              </p:nvSpPr>
              <p:spPr bwMode="auto">
                <a:xfrm>
                  <a:off x="6399" y="969"/>
                  <a:ext cx="6" cy="8"/>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8" name="Freeform 195">
                  <a:extLst>
                    <a:ext uri="{FF2B5EF4-FFF2-40B4-BE49-F238E27FC236}">
                      <a16:creationId xmlns:a16="http://schemas.microsoft.com/office/drawing/2014/main" id="{FB8FB081-7CAA-4EC9-9CFE-EC102F62BE77}"/>
                    </a:ext>
                  </a:extLst>
                </p:cNvPr>
                <p:cNvSpPr>
                  <a:spLocks/>
                </p:cNvSpPr>
                <p:nvPr userDrawn="1"/>
              </p:nvSpPr>
              <p:spPr bwMode="auto">
                <a:xfrm>
                  <a:off x="640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9" name="Freeform 196">
                  <a:extLst>
                    <a:ext uri="{FF2B5EF4-FFF2-40B4-BE49-F238E27FC236}">
                      <a16:creationId xmlns:a16="http://schemas.microsoft.com/office/drawing/2014/main" id="{265B30BE-498A-4548-BC77-26188F760DDC}"/>
                    </a:ext>
                  </a:extLst>
                </p:cNvPr>
                <p:cNvSpPr>
                  <a:spLocks/>
                </p:cNvSpPr>
                <p:nvPr userDrawn="1"/>
              </p:nvSpPr>
              <p:spPr bwMode="auto">
                <a:xfrm>
                  <a:off x="641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0" name="Freeform 197">
                  <a:extLst>
                    <a:ext uri="{FF2B5EF4-FFF2-40B4-BE49-F238E27FC236}">
                      <a16:creationId xmlns:a16="http://schemas.microsoft.com/office/drawing/2014/main" id="{0E73DC51-FA30-4D9B-B6D9-C32E6B3A257A}"/>
                    </a:ext>
                  </a:extLst>
                </p:cNvPr>
                <p:cNvSpPr>
                  <a:spLocks/>
                </p:cNvSpPr>
                <p:nvPr userDrawn="1"/>
              </p:nvSpPr>
              <p:spPr bwMode="auto">
                <a:xfrm>
                  <a:off x="642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1" name="Freeform 198">
                  <a:extLst>
                    <a:ext uri="{FF2B5EF4-FFF2-40B4-BE49-F238E27FC236}">
                      <a16:creationId xmlns:a16="http://schemas.microsoft.com/office/drawing/2014/main" id="{7F5C1F66-2DBD-4D18-BADA-580084E80B65}"/>
                    </a:ext>
                  </a:extLst>
                </p:cNvPr>
                <p:cNvSpPr>
                  <a:spLocks/>
                </p:cNvSpPr>
                <p:nvPr userDrawn="1"/>
              </p:nvSpPr>
              <p:spPr bwMode="auto">
                <a:xfrm>
                  <a:off x="643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2" name="Freeform 199">
                  <a:extLst>
                    <a:ext uri="{FF2B5EF4-FFF2-40B4-BE49-F238E27FC236}">
                      <a16:creationId xmlns:a16="http://schemas.microsoft.com/office/drawing/2014/main" id="{073880C2-946E-4FB5-858E-27D379660148}"/>
                    </a:ext>
                  </a:extLst>
                </p:cNvPr>
                <p:cNvSpPr>
                  <a:spLocks/>
                </p:cNvSpPr>
                <p:nvPr userDrawn="1"/>
              </p:nvSpPr>
              <p:spPr bwMode="auto">
                <a:xfrm>
                  <a:off x="6449" y="969"/>
                  <a:ext cx="6" cy="8"/>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3" name="Freeform 200">
                  <a:extLst>
                    <a:ext uri="{FF2B5EF4-FFF2-40B4-BE49-F238E27FC236}">
                      <a16:creationId xmlns:a16="http://schemas.microsoft.com/office/drawing/2014/main" id="{24836996-1F73-499D-AABF-99DCEE64E55E}"/>
                    </a:ext>
                  </a:extLst>
                </p:cNvPr>
                <p:cNvSpPr>
                  <a:spLocks/>
                </p:cNvSpPr>
                <p:nvPr userDrawn="1"/>
              </p:nvSpPr>
              <p:spPr bwMode="auto">
                <a:xfrm>
                  <a:off x="6399" y="981"/>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4" name="Freeform 201">
                  <a:extLst>
                    <a:ext uri="{FF2B5EF4-FFF2-40B4-BE49-F238E27FC236}">
                      <a16:creationId xmlns:a16="http://schemas.microsoft.com/office/drawing/2014/main" id="{33E19F03-DC55-48B6-909B-255F58C2FDDA}"/>
                    </a:ext>
                  </a:extLst>
                </p:cNvPr>
                <p:cNvSpPr>
                  <a:spLocks/>
                </p:cNvSpPr>
                <p:nvPr userDrawn="1"/>
              </p:nvSpPr>
              <p:spPr bwMode="auto">
                <a:xfrm>
                  <a:off x="640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5" name="Freeform 202">
                  <a:extLst>
                    <a:ext uri="{FF2B5EF4-FFF2-40B4-BE49-F238E27FC236}">
                      <a16:creationId xmlns:a16="http://schemas.microsoft.com/office/drawing/2014/main" id="{BA3D9E32-EFF6-470C-A5D3-47F0C4820E1A}"/>
                    </a:ext>
                  </a:extLst>
                </p:cNvPr>
                <p:cNvSpPr>
                  <a:spLocks/>
                </p:cNvSpPr>
                <p:nvPr userDrawn="1"/>
              </p:nvSpPr>
              <p:spPr bwMode="auto">
                <a:xfrm>
                  <a:off x="641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6" name="Freeform 203">
                  <a:extLst>
                    <a:ext uri="{FF2B5EF4-FFF2-40B4-BE49-F238E27FC236}">
                      <a16:creationId xmlns:a16="http://schemas.microsoft.com/office/drawing/2014/main" id="{BF734E77-C8D7-414B-9932-1BAF4398AFC3}"/>
                    </a:ext>
                  </a:extLst>
                </p:cNvPr>
                <p:cNvSpPr>
                  <a:spLocks/>
                </p:cNvSpPr>
                <p:nvPr userDrawn="1"/>
              </p:nvSpPr>
              <p:spPr bwMode="auto">
                <a:xfrm>
                  <a:off x="642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7" name="Freeform 204">
                  <a:extLst>
                    <a:ext uri="{FF2B5EF4-FFF2-40B4-BE49-F238E27FC236}">
                      <a16:creationId xmlns:a16="http://schemas.microsoft.com/office/drawing/2014/main" id="{EC59CC30-763E-45F8-8F0A-902F4E7B07BB}"/>
                    </a:ext>
                  </a:extLst>
                </p:cNvPr>
                <p:cNvSpPr>
                  <a:spLocks/>
                </p:cNvSpPr>
                <p:nvPr userDrawn="1"/>
              </p:nvSpPr>
              <p:spPr bwMode="auto">
                <a:xfrm>
                  <a:off x="643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8" name="Freeform 206">
                <a:extLst>
                  <a:ext uri="{FF2B5EF4-FFF2-40B4-BE49-F238E27FC236}">
                    <a16:creationId xmlns:a16="http://schemas.microsoft.com/office/drawing/2014/main" id="{3DC29407-1B2B-4EA1-9B7C-0361E7C95F0E}"/>
                  </a:ext>
                </a:extLst>
              </p:cNvPr>
              <p:cNvSpPr>
                <a:spLocks/>
              </p:cNvSpPr>
              <p:nvPr userDrawn="1"/>
            </p:nvSpPr>
            <p:spPr bwMode="auto">
              <a:xfrm>
                <a:off x="6449" y="981"/>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 name="Freeform 207">
                <a:extLst>
                  <a:ext uri="{FF2B5EF4-FFF2-40B4-BE49-F238E27FC236}">
                    <a16:creationId xmlns:a16="http://schemas.microsoft.com/office/drawing/2014/main" id="{34A5EEA8-273D-4DDE-AF4E-980CE389B441}"/>
                  </a:ext>
                </a:extLst>
              </p:cNvPr>
              <p:cNvSpPr>
                <a:spLocks/>
              </p:cNvSpPr>
              <p:nvPr userDrawn="1"/>
            </p:nvSpPr>
            <p:spPr bwMode="auto">
              <a:xfrm>
                <a:off x="6399" y="994"/>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 name="Freeform 208">
                <a:extLst>
                  <a:ext uri="{FF2B5EF4-FFF2-40B4-BE49-F238E27FC236}">
                    <a16:creationId xmlns:a16="http://schemas.microsoft.com/office/drawing/2014/main" id="{C6B5AAB3-1562-4CB3-A945-2B1D8E16C239}"/>
                  </a:ext>
                </a:extLst>
              </p:cNvPr>
              <p:cNvSpPr>
                <a:spLocks/>
              </p:cNvSpPr>
              <p:nvPr userDrawn="1"/>
            </p:nvSpPr>
            <p:spPr bwMode="auto">
              <a:xfrm>
                <a:off x="640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 name="Freeform 209">
                <a:extLst>
                  <a:ext uri="{FF2B5EF4-FFF2-40B4-BE49-F238E27FC236}">
                    <a16:creationId xmlns:a16="http://schemas.microsoft.com/office/drawing/2014/main" id="{ACD033BD-0BDB-4767-A4AD-F6A52EA47DFF}"/>
                  </a:ext>
                </a:extLst>
              </p:cNvPr>
              <p:cNvSpPr>
                <a:spLocks/>
              </p:cNvSpPr>
              <p:nvPr userDrawn="1"/>
            </p:nvSpPr>
            <p:spPr bwMode="auto">
              <a:xfrm>
                <a:off x="641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 name="Freeform 210">
                <a:extLst>
                  <a:ext uri="{FF2B5EF4-FFF2-40B4-BE49-F238E27FC236}">
                    <a16:creationId xmlns:a16="http://schemas.microsoft.com/office/drawing/2014/main" id="{8263A67C-5E43-41AA-83EF-2042051F9ECE}"/>
                  </a:ext>
                </a:extLst>
              </p:cNvPr>
              <p:cNvSpPr>
                <a:spLocks/>
              </p:cNvSpPr>
              <p:nvPr userDrawn="1"/>
            </p:nvSpPr>
            <p:spPr bwMode="auto">
              <a:xfrm>
                <a:off x="642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 name="Freeform 211">
                <a:extLst>
                  <a:ext uri="{FF2B5EF4-FFF2-40B4-BE49-F238E27FC236}">
                    <a16:creationId xmlns:a16="http://schemas.microsoft.com/office/drawing/2014/main" id="{A722E5B7-E7D7-4F98-8565-8637B05C6D57}"/>
                  </a:ext>
                </a:extLst>
              </p:cNvPr>
              <p:cNvSpPr>
                <a:spLocks/>
              </p:cNvSpPr>
              <p:nvPr userDrawn="1"/>
            </p:nvSpPr>
            <p:spPr bwMode="auto">
              <a:xfrm>
                <a:off x="643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 name="Freeform 212">
                <a:extLst>
                  <a:ext uri="{FF2B5EF4-FFF2-40B4-BE49-F238E27FC236}">
                    <a16:creationId xmlns:a16="http://schemas.microsoft.com/office/drawing/2014/main" id="{9B114B29-778E-4A03-87BC-69C1B9B1D57F}"/>
                  </a:ext>
                </a:extLst>
              </p:cNvPr>
              <p:cNvSpPr>
                <a:spLocks/>
              </p:cNvSpPr>
              <p:nvPr userDrawn="1"/>
            </p:nvSpPr>
            <p:spPr bwMode="auto">
              <a:xfrm>
                <a:off x="6449" y="994"/>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 name="Freeform 213">
                <a:extLst>
                  <a:ext uri="{FF2B5EF4-FFF2-40B4-BE49-F238E27FC236}">
                    <a16:creationId xmlns:a16="http://schemas.microsoft.com/office/drawing/2014/main" id="{AF49776E-1818-4148-BB56-20D88120F413}"/>
                  </a:ext>
                </a:extLst>
              </p:cNvPr>
              <p:cNvSpPr>
                <a:spLocks/>
              </p:cNvSpPr>
              <p:nvPr userDrawn="1"/>
            </p:nvSpPr>
            <p:spPr bwMode="auto">
              <a:xfrm>
                <a:off x="6399" y="880"/>
                <a:ext cx="6" cy="9"/>
              </a:xfrm>
              <a:custGeom>
                <a:avLst/>
                <a:gdLst>
                  <a:gd name="T0" fmla="*/ 6 w 13"/>
                  <a:gd name="T1" fmla="*/ 0 h 19"/>
                  <a:gd name="T2" fmla="*/ 0 w 13"/>
                  <a:gd name="T3" fmla="*/ 7 h 19"/>
                  <a:gd name="T4" fmla="*/ 0 w 13"/>
                  <a:gd name="T5" fmla="*/ 19 h 19"/>
                  <a:gd name="T6" fmla="*/ 13 w 13"/>
                  <a:gd name="T7" fmla="*/ 19 h 19"/>
                  <a:gd name="T8" fmla="*/ 13 w 13"/>
                  <a:gd name="T9" fmla="*/ 7 h 19"/>
                  <a:gd name="T10" fmla="*/ 6 w 13"/>
                  <a:gd name="T11" fmla="*/ 0 h 19"/>
                </a:gdLst>
                <a:ahLst/>
                <a:cxnLst>
                  <a:cxn ang="0">
                    <a:pos x="T0" y="T1"/>
                  </a:cxn>
                  <a:cxn ang="0">
                    <a:pos x="T2" y="T3"/>
                  </a:cxn>
                  <a:cxn ang="0">
                    <a:pos x="T4" y="T5"/>
                  </a:cxn>
                  <a:cxn ang="0">
                    <a:pos x="T6" y="T7"/>
                  </a:cxn>
                  <a:cxn ang="0">
                    <a:pos x="T8" y="T9"/>
                  </a:cxn>
                  <a:cxn ang="0">
                    <a:pos x="T10" y="T11"/>
                  </a:cxn>
                </a:cxnLst>
                <a:rect l="0" t="0" r="r" b="b"/>
                <a:pathLst>
                  <a:path w="13" h="19">
                    <a:moveTo>
                      <a:pt x="6" y="0"/>
                    </a:moveTo>
                    <a:cubicBezTo>
                      <a:pt x="3" y="0"/>
                      <a:pt x="0" y="3"/>
                      <a:pt x="0" y="7"/>
                    </a:cubicBezTo>
                    <a:cubicBezTo>
                      <a:pt x="0" y="19"/>
                      <a:pt x="0" y="19"/>
                      <a:pt x="0" y="19"/>
                    </a:cubicBezTo>
                    <a:cubicBezTo>
                      <a:pt x="13" y="19"/>
                      <a:pt x="13" y="19"/>
                      <a:pt x="13" y="19"/>
                    </a:cubicBezTo>
                    <a:cubicBezTo>
                      <a:pt x="13" y="7"/>
                      <a:pt x="13" y="7"/>
                      <a:pt x="13" y="7"/>
                    </a:cubicBezTo>
                    <a:cubicBezTo>
                      <a:pt x="13" y="3"/>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 name="Freeform 214">
                <a:extLst>
                  <a:ext uri="{FF2B5EF4-FFF2-40B4-BE49-F238E27FC236}">
                    <a16:creationId xmlns:a16="http://schemas.microsoft.com/office/drawing/2014/main" id="{56E40CF7-81FF-4AEF-A691-6972050B9A90}"/>
                  </a:ext>
                </a:extLst>
              </p:cNvPr>
              <p:cNvSpPr>
                <a:spLocks/>
              </p:cNvSpPr>
              <p:nvPr userDrawn="1"/>
            </p:nvSpPr>
            <p:spPr bwMode="auto">
              <a:xfrm>
                <a:off x="640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 name="Freeform 215">
                <a:extLst>
                  <a:ext uri="{FF2B5EF4-FFF2-40B4-BE49-F238E27FC236}">
                    <a16:creationId xmlns:a16="http://schemas.microsoft.com/office/drawing/2014/main" id="{FBAFE93B-0BA6-4911-999C-CD34138653E3}"/>
                  </a:ext>
                </a:extLst>
              </p:cNvPr>
              <p:cNvSpPr>
                <a:spLocks/>
              </p:cNvSpPr>
              <p:nvPr userDrawn="1"/>
            </p:nvSpPr>
            <p:spPr bwMode="auto">
              <a:xfrm>
                <a:off x="641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 name="Freeform 216">
                <a:extLst>
                  <a:ext uri="{FF2B5EF4-FFF2-40B4-BE49-F238E27FC236}">
                    <a16:creationId xmlns:a16="http://schemas.microsoft.com/office/drawing/2014/main" id="{8F093229-7736-4224-8D46-7609B017E144}"/>
                  </a:ext>
                </a:extLst>
              </p:cNvPr>
              <p:cNvSpPr>
                <a:spLocks/>
              </p:cNvSpPr>
              <p:nvPr userDrawn="1"/>
            </p:nvSpPr>
            <p:spPr bwMode="auto">
              <a:xfrm>
                <a:off x="642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 name="Freeform 217">
                <a:extLst>
                  <a:ext uri="{FF2B5EF4-FFF2-40B4-BE49-F238E27FC236}">
                    <a16:creationId xmlns:a16="http://schemas.microsoft.com/office/drawing/2014/main" id="{62B31CDA-AD40-44D0-A705-E8D7474D0ABE}"/>
                  </a:ext>
                </a:extLst>
              </p:cNvPr>
              <p:cNvSpPr>
                <a:spLocks/>
              </p:cNvSpPr>
              <p:nvPr userDrawn="1"/>
            </p:nvSpPr>
            <p:spPr bwMode="auto">
              <a:xfrm>
                <a:off x="643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3"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 name="Freeform 218">
                <a:extLst>
                  <a:ext uri="{FF2B5EF4-FFF2-40B4-BE49-F238E27FC236}">
                    <a16:creationId xmlns:a16="http://schemas.microsoft.com/office/drawing/2014/main" id="{76C13460-5895-48E4-8BA0-BC795AD1152D}"/>
                  </a:ext>
                </a:extLst>
              </p:cNvPr>
              <p:cNvSpPr>
                <a:spLocks/>
              </p:cNvSpPr>
              <p:nvPr userDrawn="1"/>
            </p:nvSpPr>
            <p:spPr bwMode="auto">
              <a:xfrm>
                <a:off x="6449" y="880"/>
                <a:ext cx="6" cy="9"/>
              </a:xfrm>
              <a:custGeom>
                <a:avLst/>
                <a:gdLst>
                  <a:gd name="T0" fmla="*/ 7 w 14"/>
                  <a:gd name="T1" fmla="*/ 0 h 19"/>
                  <a:gd name="T2" fmla="*/ 0 w 14"/>
                  <a:gd name="T3" fmla="*/ 7 h 19"/>
                  <a:gd name="T4" fmla="*/ 0 w 14"/>
                  <a:gd name="T5" fmla="*/ 19 h 19"/>
                  <a:gd name="T6" fmla="*/ 14 w 14"/>
                  <a:gd name="T7" fmla="*/ 19 h 19"/>
                  <a:gd name="T8" fmla="*/ 14 w 14"/>
                  <a:gd name="T9" fmla="*/ 7 h 19"/>
                  <a:gd name="T10" fmla="*/ 7 w 14"/>
                  <a:gd name="T11" fmla="*/ 0 h 19"/>
                </a:gdLst>
                <a:ahLst/>
                <a:cxnLst>
                  <a:cxn ang="0">
                    <a:pos x="T0" y="T1"/>
                  </a:cxn>
                  <a:cxn ang="0">
                    <a:pos x="T2" y="T3"/>
                  </a:cxn>
                  <a:cxn ang="0">
                    <a:pos x="T4" y="T5"/>
                  </a:cxn>
                  <a:cxn ang="0">
                    <a:pos x="T6" y="T7"/>
                  </a:cxn>
                  <a:cxn ang="0">
                    <a:pos x="T8" y="T9"/>
                  </a:cxn>
                  <a:cxn ang="0">
                    <a:pos x="T10" y="T11"/>
                  </a:cxn>
                </a:cxnLst>
                <a:rect l="0" t="0" r="r" b="b"/>
                <a:pathLst>
                  <a:path w="14" h="19">
                    <a:moveTo>
                      <a:pt x="7" y="0"/>
                    </a:moveTo>
                    <a:cubicBezTo>
                      <a:pt x="4" y="0"/>
                      <a:pt x="0" y="3"/>
                      <a:pt x="0" y="7"/>
                    </a:cubicBezTo>
                    <a:cubicBezTo>
                      <a:pt x="0" y="19"/>
                      <a:pt x="0" y="19"/>
                      <a:pt x="0" y="19"/>
                    </a:cubicBezTo>
                    <a:cubicBezTo>
                      <a:pt x="14" y="19"/>
                      <a:pt x="14" y="19"/>
                      <a:pt x="14" y="19"/>
                    </a:cubicBezTo>
                    <a:cubicBezTo>
                      <a:pt x="14" y="7"/>
                      <a:pt x="14" y="7"/>
                      <a:pt x="14" y="7"/>
                    </a:cubicBezTo>
                    <a:cubicBezTo>
                      <a:pt x="14" y="3"/>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 name="Freeform 219">
                <a:extLst>
                  <a:ext uri="{FF2B5EF4-FFF2-40B4-BE49-F238E27FC236}">
                    <a16:creationId xmlns:a16="http://schemas.microsoft.com/office/drawing/2014/main" id="{7E786016-D613-4516-AF0D-48603C33B7CA}"/>
                  </a:ext>
                </a:extLst>
              </p:cNvPr>
              <p:cNvSpPr>
                <a:spLocks/>
              </p:cNvSpPr>
              <p:nvPr userDrawn="1"/>
            </p:nvSpPr>
            <p:spPr bwMode="auto">
              <a:xfrm>
                <a:off x="6399" y="893"/>
                <a:ext cx="6" cy="9"/>
              </a:xfrm>
              <a:custGeom>
                <a:avLst/>
                <a:gdLst>
                  <a:gd name="T0" fmla="*/ 6 w 13"/>
                  <a:gd name="T1" fmla="*/ 0 h 20"/>
                  <a:gd name="T2" fmla="*/ 0 w 13"/>
                  <a:gd name="T3" fmla="*/ 7 h 20"/>
                  <a:gd name="T4" fmla="*/ 0 w 13"/>
                  <a:gd name="T5" fmla="*/ 20 h 20"/>
                  <a:gd name="T6" fmla="*/ 13 w 13"/>
                  <a:gd name="T7" fmla="*/ 20 h 20"/>
                  <a:gd name="T8" fmla="*/ 13 w 13"/>
                  <a:gd name="T9" fmla="*/ 7 h 20"/>
                  <a:gd name="T10" fmla="*/ 6 w 13"/>
                  <a:gd name="T11" fmla="*/ 0 h 20"/>
                </a:gdLst>
                <a:ahLst/>
                <a:cxnLst>
                  <a:cxn ang="0">
                    <a:pos x="T0" y="T1"/>
                  </a:cxn>
                  <a:cxn ang="0">
                    <a:pos x="T2" y="T3"/>
                  </a:cxn>
                  <a:cxn ang="0">
                    <a:pos x="T4" y="T5"/>
                  </a:cxn>
                  <a:cxn ang="0">
                    <a:pos x="T6" y="T7"/>
                  </a:cxn>
                  <a:cxn ang="0">
                    <a:pos x="T8" y="T9"/>
                  </a:cxn>
                  <a:cxn ang="0">
                    <a:pos x="T10" y="T11"/>
                  </a:cxn>
                </a:cxnLst>
                <a:rect l="0" t="0" r="r" b="b"/>
                <a:pathLst>
                  <a:path w="13" h="20">
                    <a:moveTo>
                      <a:pt x="6" y="0"/>
                    </a:moveTo>
                    <a:cubicBezTo>
                      <a:pt x="3" y="0"/>
                      <a:pt x="0" y="4"/>
                      <a:pt x="0" y="7"/>
                    </a:cubicBezTo>
                    <a:cubicBezTo>
                      <a:pt x="0" y="20"/>
                      <a:pt x="0" y="20"/>
                      <a:pt x="0" y="20"/>
                    </a:cubicBezTo>
                    <a:cubicBezTo>
                      <a:pt x="13" y="20"/>
                      <a:pt x="13" y="20"/>
                      <a:pt x="13" y="20"/>
                    </a:cubicBezTo>
                    <a:cubicBezTo>
                      <a:pt x="13" y="7"/>
                      <a:pt x="13" y="7"/>
                      <a:pt x="13" y="7"/>
                    </a:cubicBezTo>
                    <a:cubicBezTo>
                      <a:pt x="13" y="4"/>
                      <a:pt x="10" y="0"/>
                      <a:pt x="6"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 name="Freeform 220">
                <a:extLst>
                  <a:ext uri="{FF2B5EF4-FFF2-40B4-BE49-F238E27FC236}">
                    <a16:creationId xmlns:a16="http://schemas.microsoft.com/office/drawing/2014/main" id="{4897311A-FE1D-49DE-8D2A-CAE00B3CC095}"/>
                  </a:ext>
                </a:extLst>
              </p:cNvPr>
              <p:cNvSpPr>
                <a:spLocks/>
              </p:cNvSpPr>
              <p:nvPr userDrawn="1"/>
            </p:nvSpPr>
            <p:spPr bwMode="auto">
              <a:xfrm>
                <a:off x="640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 name="Freeform 221">
                <a:extLst>
                  <a:ext uri="{FF2B5EF4-FFF2-40B4-BE49-F238E27FC236}">
                    <a16:creationId xmlns:a16="http://schemas.microsoft.com/office/drawing/2014/main" id="{C293EE50-CDA7-4D9B-A1A4-D7398BE82EB1}"/>
                  </a:ext>
                </a:extLst>
              </p:cNvPr>
              <p:cNvSpPr>
                <a:spLocks/>
              </p:cNvSpPr>
              <p:nvPr userDrawn="1"/>
            </p:nvSpPr>
            <p:spPr bwMode="auto">
              <a:xfrm>
                <a:off x="641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 name="Freeform 222">
                <a:extLst>
                  <a:ext uri="{FF2B5EF4-FFF2-40B4-BE49-F238E27FC236}">
                    <a16:creationId xmlns:a16="http://schemas.microsoft.com/office/drawing/2014/main" id="{6E5D1E79-E226-4B2E-A02D-F11BD248B514}"/>
                  </a:ext>
                </a:extLst>
              </p:cNvPr>
              <p:cNvSpPr>
                <a:spLocks/>
              </p:cNvSpPr>
              <p:nvPr userDrawn="1"/>
            </p:nvSpPr>
            <p:spPr bwMode="auto">
              <a:xfrm>
                <a:off x="642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 name="Freeform 223">
                <a:extLst>
                  <a:ext uri="{FF2B5EF4-FFF2-40B4-BE49-F238E27FC236}">
                    <a16:creationId xmlns:a16="http://schemas.microsoft.com/office/drawing/2014/main" id="{43AEF585-9B7A-43C0-A886-880443CF6D9B}"/>
                  </a:ext>
                </a:extLst>
              </p:cNvPr>
              <p:cNvSpPr>
                <a:spLocks/>
              </p:cNvSpPr>
              <p:nvPr userDrawn="1"/>
            </p:nvSpPr>
            <p:spPr bwMode="auto">
              <a:xfrm>
                <a:off x="643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3"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 name="Freeform 224">
                <a:extLst>
                  <a:ext uri="{FF2B5EF4-FFF2-40B4-BE49-F238E27FC236}">
                    <a16:creationId xmlns:a16="http://schemas.microsoft.com/office/drawing/2014/main" id="{7A92C03C-C5EC-4E63-8424-244DAE73CB26}"/>
                  </a:ext>
                </a:extLst>
              </p:cNvPr>
              <p:cNvSpPr>
                <a:spLocks/>
              </p:cNvSpPr>
              <p:nvPr userDrawn="1"/>
            </p:nvSpPr>
            <p:spPr bwMode="auto">
              <a:xfrm>
                <a:off x="6449" y="893"/>
                <a:ext cx="6" cy="9"/>
              </a:xfrm>
              <a:custGeom>
                <a:avLst/>
                <a:gdLst>
                  <a:gd name="T0" fmla="*/ 7 w 14"/>
                  <a:gd name="T1" fmla="*/ 0 h 20"/>
                  <a:gd name="T2" fmla="*/ 0 w 14"/>
                  <a:gd name="T3" fmla="*/ 7 h 20"/>
                  <a:gd name="T4" fmla="*/ 0 w 14"/>
                  <a:gd name="T5" fmla="*/ 20 h 20"/>
                  <a:gd name="T6" fmla="*/ 14 w 14"/>
                  <a:gd name="T7" fmla="*/ 20 h 20"/>
                  <a:gd name="T8" fmla="*/ 14 w 14"/>
                  <a:gd name="T9" fmla="*/ 7 h 20"/>
                  <a:gd name="T10" fmla="*/ 7 w 14"/>
                  <a:gd name="T11" fmla="*/ 0 h 20"/>
                </a:gdLst>
                <a:ahLst/>
                <a:cxnLst>
                  <a:cxn ang="0">
                    <a:pos x="T0" y="T1"/>
                  </a:cxn>
                  <a:cxn ang="0">
                    <a:pos x="T2" y="T3"/>
                  </a:cxn>
                  <a:cxn ang="0">
                    <a:pos x="T4" y="T5"/>
                  </a:cxn>
                  <a:cxn ang="0">
                    <a:pos x="T6" y="T7"/>
                  </a:cxn>
                  <a:cxn ang="0">
                    <a:pos x="T8" y="T9"/>
                  </a:cxn>
                  <a:cxn ang="0">
                    <a:pos x="T10" y="T11"/>
                  </a:cxn>
                </a:cxnLst>
                <a:rect l="0" t="0" r="r" b="b"/>
                <a:pathLst>
                  <a:path w="14" h="20">
                    <a:moveTo>
                      <a:pt x="7" y="0"/>
                    </a:moveTo>
                    <a:cubicBezTo>
                      <a:pt x="4" y="0"/>
                      <a:pt x="0" y="4"/>
                      <a:pt x="0" y="7"/>
                    </a:cubicBezTo>
                    <a:cubicBezTo>
                      <a:pt x="0" y="20"/>
                      <a:pt x="0" y="20"/>
                      <a:pt x="0" y="20"/>
                    </a:cubicBezTo>
                    <a:cubicBezTo>
                      <a:pt x="14" y="20"/>
                      <a:pt x="14" y="20"/>
                      <a:pt x="14" y="20"/>
                    </a:cubicBezTo>
                    <a:cubicBezTo>
                      <a:pt x="14" y="7"/>
                      <a:pt x="14" y="7"/>
                      <a:pt x="14" y="7"/>
                    </a:cubicBezTo>
                    <a:cubicBezTo>
                      <a:pt x="14" y="4"/>
                      <a:pt x="11" y="0"/>
                      <a:pt x="7" y="0"/>
                    </a:cubicBez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 name="Rectangle 225">
                <a:extLst>
                  <a:ext uri="{FF2B5EF4-FFF2-40B4-BE49-F238E27FC236}">
                    <a16:creationId xmlns:a16="http://schemas.microsoft.com/office/drawing/2014/main" id="{905DE5E0-EA09-4D4C-9314-6E0BAE3E5AAA}"/>
                  </a:ext>
                </a:extLst>
              </p:cNvPr>
              <p:cNvSpPr>
                <a:spLocks noChangeArrowheads="1"/>
              </p:cNvSpPr>
              <p:nvPr userDrawn="1"/>
            </p:nvSpPr>
            <p:spPr bwMode="auto">
              <a:xfrm>
                <a:off x="6327" y="1129"/>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 name="Rectangle 226">
                <a:extLst>
                  <a:ext uri="{FF2B5EF4-FFF2-40B4-BE49-F238E27FC236}">
                    <a16:creationId xmlns:a16="http://schemas.microsoft.com/office/drawing/2014/main" id="{0EABE4B7-EE29-40A9-AAEC-D62F22F7745F}"/>
                  </a:ext>
                </a:extLst>
              </p:cNvPr>
              <p:cNvSpPr>
                <a:spLocks noChangeArrowheads="1"/>
              </p:cNvSpPr>
              <p:nvPr userDrawn="1"/>
            </p:nvSpPr>
            <p:spPr bwMode="auto">
              <a:xfrm>
                <a:off x="6327" y="1142"/>
                <a:ext cx="11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 name="Rectangle 227">
                <a:extLst>
                  <a:ext uri="{FF2B5EF4-FFF2-40B4-BE49-F238E27FC236}">
                    <a16:creationId xmlns:a16="http://schemas.microsoft.com/office/drawing/2014/main" id="{C35B4B54-C665-4E48-8744-BC8C27EA6CF0}"/>
                  </a:ext>
                </a:extLst>
              </p:cNvPr>
              <p:cNvSpPr>
                <a:spLocks noChangeArrowheads="1"/>
              </p:cNvSpPr>
              <p:nvPr userDrawn="1"/>
            </p:nvSpPr>
            <p:spPr bwMode="auto">
              <a:xfrm>
                <a:off x="6327" y="1136"/>
                <a:ext cx="110" cy="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 name="Rectangle 228">
                <a:extLst>
                  <a:ext uri="{FF2B5EF4-FFF2-40B4-BE49-F238E27FC236}">
                    <a16:creationId xmlns:a16="http://schemas.microsoft.com/office/drawing/2014/main" id="{2799DDFC-7890-477C-AE3F-9D2D397C1A31}"/>
                  </a:ext>
                </a:extLst>
              </p:cNvPr>
              <p:cNvSpPr>
                <a:spLocks noChangeArrowheads="1"/>
              </p:cNvSpPr>
              <p:nvPr userDrawn="1"/>
            </p:nvSpPr>
            <p:spPr bwMode="auto">
              <a:xfrm>
                <a:off x="6403" y="1075"/>
                <a:ext cx="21"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 name="Rectangle 229">
                <a:extLst>
                  <a:ext uri="{FF2B5EF4-FFF2-40B4-BE49-F238E27FC236}">
                    <a16:creationId xmlns:a16="http://schemas.microsoft.com/office/drawing/2014/main" id="{9DFA028E-0CC0-4325-8077-F3420E89B15E}"/>
                  </a:ext>
                </a:extLst>
              </p:cNvPr>
              <p:cNvSpPr>
                <a:spLocks noChangeArrowheads="1"/>
              </p:cNvSpPr>
              <p:nvPr userDrawn="1"/>
            </p:nvSpPr>
            <p:spPr bwMode="auto">
              <a:xfrm>
                <a:off x="6418"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 name="Rectangle 230">
                <a:extLst>
                  <a:ext uri="{FF2B5EF4-FFF2-40B4-BE49-F238E27FC236}">
                    <a16:creationId xmlns:a16="http://schemas.microsoft.com/office/drawing/2014/main" id="{C4A0E2E0-AFA2-49DA-9F5E-B5EA47A05466}"/>
                  </a:ext>
                </a:extLst>
              </p:cNvPr>
              <p:cNvSpPr>
                <a:spLocks noChangeArrowheads="1"/>
              </p:cNvSpPr>
              <p:nvPr userDrawn="1"/>
            </p:nvSpPr>
            <p:spPr bwMode="auto">
              <a:xfrm>
                <a:off x="6372"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 name="Rectangle 231">
                <a:extLst>
                  <a:ext uri="{FF2B5EF4-FFF2-40B4-BE49-F238E27FC236}">
                    <a16:creationId xmlns:a16="http://schemas.microsoft.com/office/drawing/2014/main" id="{AF2E8786-F9EE-4DF9-8CFD-713BCE5301AE}"/>
                  </a:ext>
                </a:extLst>
              </p:cNvPr>
              <p:cNvSpPr>
                <a:spLocks noChangeArrowheads="1"/>
              </p:cNvSpPr>
              <p:nvPr userDrawn="1"/>
            </p:nvSpPr>
            <p:spPr bwMode="auto">
              <a:xfrm>
                <a:off x="6386"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 name="Rectangle 232">
                <a:extLst>
                  <a:ext uri="{FF2B5EF4-FFF2-40B4-BE49-F238E27FC236}">
                    <a16:creationId xmlns:a16="http://schemas.microsoft.com/office/drawing/2014/main" id="{64DEEA46-F1BC-4FF6-88F6-BE5954DD0DAC}"/>
                  </a:ext>
                </a:extLst>
              </p:cNvPr>
              <p:cNvSpPr>
                <a:spLocks noChangeArrowheads="1"/>
              </p:cNvSpPr>
              <p:nvPr userDrawn="1"/>
            </p:nvSpPr>
            <p:spPr bwMode="auto">
              <a:xfrm>
                <a:off x="6341" y="1075"/>
                <a:ext cx="20" cy="5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 name="Rectangle 233">
                <a:extLst>
                  <a:ext uri="{FF2B5EF4-FFF2-40B4-BE49-F238E27FC236}">
                    <a16:creationId xmlns:a16="http://schemas.microsoft.com/office/drawing/2014/main" id="{46EF07B2-DC3D-4F4F-802E-A216B4C6E1AD}"/>
                  </a:ext>
                </a:extLst>
              </p:cNvPr>
              <p:cNvSpPr>
                <a:spLocks noChangeArrowheads="1"/>
              </p:cNvSpPr>
              <p:nvPr userDrawn="1"/>
            </p:nvSpPr>
            <p:spPr bwMode="auto">
              <a:xfrm>
                <a:off x="6355" y="1080"/>
                <a:ext cx="6" cy="49"/>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 name="Rectangle 234">
                <a:extLst>
                  <a:ext uri="{FF2B5EF4-FFF2-40B4-BE49-F238E27FC236}">
                    <a16:creationId xmlns:a16="http://schemas.microsoft.com/office/drawing/2014/main" id="{E99E1D74-FF85-4585-B3FC-1E3ED6B02898}"/>
                  </a:ext>
                </a:extLst>
              </p:cNvPr>
              <p:cNvSpPr>
                <a:spLocks noChangeArrowheads="1"/>
              </p:cNvSpPr>
              <p:nvPr userDrawn="1"/>
            </p:nvSpPr>
            <p:spPr bwMode="auto">
              <a:xfrm>
                <a:off x="6341"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 name="Rectangle 235">
                <a:extLst>
                  <a:ext uri="{FF2B5EF4-FFF2-40B4-BE49-F238E27FC236}">
                    <a16:creationId xmlns:a16="http://schemas.microsoft.com/office/drawing/2014/main" id="{45108875-5304-42B1-A994-7CBD40387FDB}"/>
                  </a:ext>
                </a:extLst>
              </p:cNvPr>
              <p:cNvSpPr>
                <a:spLocks noChangeArrowheads="1"/>
              </p:cNvSpPr>
              <p:nvPr userDrawn="1"/>
            </p:nvSpPr>
            <p:spPr bwMode="auto">
              <a:xfrm>
                <a:off x="6372" y="1081"/>
                <a:ext cx="14"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9" name="Rectangle 236">
                <a:extLst>
                  <a:ext uri="{FF2B5EF4-FFF2-40B4-BE49-F238E27FC236}">
                    <a16:creationId xmlns:a16="http://schemas.microsoft.com/office/drawing/2014/main" id="{2F2033C9-0F69-4265-AD2F-AC06896377A4}"/>
                  </a:ext>
                </a:extLst>
              </p:cNvPr>
              <p:cNvSpPr>
                <a:spLocks noChangeArrowheads="1"/>
              </p:cNvSpPr>
              <p:nvPr userDrawn="1"/>
            </p:nvSpPr>
            <p:spPr bwMode="auto">
              <a:xfrm>
                <a:off x="6403" y="1081"/>
                <a:ext cx="15" cy="6"/>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0" name="Freeform 237">
                <a:extLst>
                  <a:ext uri="{FF2B5EF4-FFF2-40B4-BE49-F238E27FC236}">
                    <a16:creationId xmlns:a16="http://schemas.microsoft.com/office/drawing/2014/main" id="{057E6B48-D98F-4418-8C14-62384D60FD9E}"/>
                  </a:ext>
                </a:extLst>
              </p:cNvPr>
              <p:cNvSpPr>
                <a:spLocks/>
              </p:cNvSpPr>
              <p:nvPr userDrawn="1"/>
            </p:nvSpPr>
            <p:spPr bwMode="auto">
              <a:xfrm>
                <a:off x="6327" y="1040"/>
                <a:ext cx="110" cy="41"/>
              </a:xfrm>
              <a:custGeom>
                <a:avLst/>
                <a:gdLst>
                  <a:gd name="T0" fmla="*/ 110 w 110"/>
                  <a:gd name="T1" fmla="*/ 41 h 41"/>
                  <a:gd name="T2" fmla="*/ 0 w 110"/>
                  <a:gd name="T3" fmla="*/ 41 h 41"/>
                  <a:gd name="T4" fmla="*/ 55 w 110"/>
                  <a:gd name="T5" fmla="*/ 0 h 41"/>
                  <a:gd name="T6" fmla="*/ 110 w 110"/>
                  <a:gd name="T7" fmla="*/ 41 h 41"/>
                </a:gdLst>
                <a:ahLst/>
                <a:cxnLst>
                  <a:cxn ang="0">
                    <a:pos x="T0" y="T1"/>
                  </a:cxn>
                  <a:cxn ang="0">
                    <a:pos x="T2" y="T3"/>
                  </a:cxn>
                  <a:cxn ang="0">
                    <a:pos x="T4" y="T5"/>
                  </a:cxn>
                  <a:cxn ang="0">
                    <a:pos x="T6" y="T7"/>
                  </a:cxn>
                </a:cxnLst>
                <a:rect l="0" t="0" r="r" b="b"/>
                <a:pathLst>
                  <a:path w="110" h="41">
                    <a:moveTo>
                      <a:pt x="110" y="41"/>
                    </a:moveTo>
                    <a:lnTo>
                      <a:pt x="0" y="41"/>
                    </a:lnTo>
                    <a:lnTo>
                      <a:pt x="55" y="0"/>
                    </a:lnTo>
                    <a:lnTo>
                      <a:pt x="110" y="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1" name="Freeform 238">
                <a:extLst>
                  <a:ext uri="{FF2B5EF4-FFF2-40B4-BE49-F238E27FC236}">
                    <a16:creationId xmlns:a16="http://schemas.microsoft.com/office/drawing/2014/main" id="{E3C0E190-D3D8-4436-A38E-7956FBB901E1}"/>
                  </a:ext>
                </a:extLst>
              </p:cNvPr>
              <p:cNvSpPr>
                <a:spLocks/>
              </p:cNvSpPr>
              <p:nvPr userDrawn="1"/>
            </p:nvSpPr>
            <p:spPr bwMode="auto">
              <a:xfrm>
                <a:off x="6377" y="1040"/>
                <a:ext cx="60" cy="41"/>
              </a:xfrm>
              <a:custGeom>
                <a:avLst/>
                <a:gdLst>
                  <a:gd name="T0" fmla="*/ 5 w 60"/>
                  <a:gd name="T1" fmla="*/ 0 h 41"/>
                  <a:gd name="T2" fmla="*/ 0 w 60"/>
                  <a:gd name="T3" fmla="*/ 4 h 41"/>
                  <a:gd name="T4" fmla="*/ 32 w 60"/>
                  <a:gd name="T5" fmla="*/ 41 h 41"/>
                  <a:gd name="T6" fmla="*/ 60 w 60"/>
                  <a:gd name="T7" fmla="*/ 41 h 41"/>
                  <a:gd name="T8" fmla="*/ 5 w 60"/>
                  <a:gd name="T9" fmla="*/ 0 h 41"/>
                </a:gdLst>
                <a:ahLst/>
                <a:cxnLst>
                  <a:cxn ang="0">
                    <a:pos x="T0" y="T1"/>
                  </a:cxn>
                  <a:cxn ang="0">
                    <a:pos x="T2" y="T3"/>
                  </a:cxn>
                  <a:cxn ang="0">
                    <a:pos x="T4" y="T5"/>
                  </a:cxn>
                  <a:cxn ang="0">
                    <a:pos x="T6" y="T7"/>
                  </a:cxn>
                  <a:cxn ang="0">
                    <a:pos x="T8" y="T9"/>
                  </a:cxn>
                </a:cxnLst>
                <a:rect l="0" t="0" r="r" b="b"/>
                <a:pathLst>
                  <a:path w="60" h="41">
                    <a:moveTo>
                      <a:pt x="5" y="0"/>
                    </a:moveTo>
                    <a:lnTo>
                      <a:pt x="0" y="4"/>
                    </a:lnTo>
                    <a:lnTo>
                      <a:pt x="32" y="41"/>
                    </a:lnTo>
                    <a:lnTo>
                      <a:pt x="60" y="41"/>
                    </a:lnTo>
                    <a:lnTo>
                      <a:pt x="5"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2" name="Freeform 239">
                <a:extLst>
                  <a:ext uri="{FF2B5EF4-FFF2-40B4-BE49-F238E27FC236}">
                    <a16:creationId xmlns:a16="http://schemas.microsoft.com/office/drawing/2014/main" id="{4D1C808F-C1DB-4940-B28B-D3C1659955E3}"/>
                  </a:ext>
                </a:extLst>
              </p:cNvPr>
              <p:cNvSpPr>
                <a:spLocks/>
              </p:cNvSpPr>
              <p:nvPr userDrawn="1"/>
            </p:nvSpPr>
            <p:spPr bwMode="auto">
              <a:xfrm>
                <a:off x="6453" y="1043"/>
                <a:ext cx="142" cy="40"/>
              </a:xfrm>
              <a:custGeom>
                <a:avLst/>
                <a:gdLst>
                  <a:gd name="T0" fmla="*/ 274 w 311"/>
                  <a:gd name="T1" fmla="*/ 0 h 89"/>
                  <a:gd name="T2" fmla="*/ 281 w 311"/>
                  <a:gd name="T3" fmla="*/ 24 h 89"/>
                  <a:gd name="T4" fmla="*/ 261 w 311"/>
                  <a:gd name="T5" fmla="*/ 62 h 89"/>
                  <a:gd name="T6" fmla="*/ 236 w 311"/>
                  <a:gd name="T7" fmla="*/ 69 h 89"/>
                  <a:gd name="T8" fmla="*/ 15 w 311"/>
                  <a:gd name="T9" fmla="*/ 69 h 89"/>
                  <a:gd name="T10" fmla="*/ 0 w 311"/>
                  <a:gd name="T11" fmla="*/ 67 h 89"/>
                  <a:gd name="T12" fmla="*/ 45 w 311"/>
                  <a:gd name="T13" fmla="*/ 89 h 89"/>
                  <a:gd name="T14" fmla="*/ 266 w 311"/>
                  <a:gd name="T15" fmla="*/ 89 h 89"/>
                  <a:gd name="T16" fmla="*/ 290 w 311"/>
                  <a:gd name="T17" fmla="*/ 82 h 89"/>
                  <a:gd name="T18" fmla="*/ 311 w 311"/>
                  <a:gd name="T19" fmla="*/ 44 h 89"/>
                  <a:gd name="T20" fmla="*/ 274 w 311"/>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1" h="89">
                    <a:moveTo>
                      <a:pt x="274" y="0"/>
                    </a:moveTo>
                    <a:cubicBezTo>
                      <a:pt x="279" y="7"/>
                      <a:pt x="281" y="15"/>
                      <a:pt x="281" y="24"/>
                    </a:cubicBezTo>
                    <a:cubicBezTo>
                      <a:pt x="281" y="40"/>
                      <a:pt x="273" y="54"/>
                      <a:pt x="261" y="62"/>
                    </a:cubicBezTo>
                    <a:cubicBezTo>
                      <a:pt x="253" y="66"/>
                      <a:pt x="245" y="69"/>
                      <a:pt x="236" y="69"/>
                    </a:cubicBezTo>
                    <a:cubicBezTo>
                      <a:pt x="15" y="69"/>
                      <a:pt x="15" y="69"/>
                      <a:pt x="15" y="69"/>
                    </a:cubicBezTo>
                    <a:cubicBezTo>
                      <a:pt x="10" y="69"/>
                      <a:pt x="4" y="68"/>
                      <a:pt x="0" y="67"/>
                    </a:cubicBezTo>
                    <a:cubicBezTo>
                      <a:pt x="10" y="81"/>
                      <a:pt x="26" y="89"/>
                      <a:pt x="45" y="89"/>
                    </a:cubicBezTo>
                    <a:cubicBezTo>
                      <a:pt x="266" y="89"/>
                      <a:pt x="266" y="89"/>
                      <a:pt x="266" y="89"/>
                    </a:cubicBezTo>
                    <a:cubicBezTo>
                      <a:pt x="275" y="89"/>
                      <a:pt x="283" y="87"/>
                      <a:pt x="290" y="82"/>
                    </a:cubicBezTo>
                    <a:cubicBezTo>
                      <a:pt x="303" y="74"/>
                      <a:pt x="311" y="60"/>
                      <a:pt x="311" y="44"/>
                    </a:cubicBezTo>
                    <a:cubicBezTo>
                      <a:pt x="311" y="22"/>
                      <a:pt x="295" y="4"/>
                      <a:pt x="274"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3" name="Freeform 240">
                <a:extLst>
                  <a:ext uri="{FF2B5EF4-FFF2-40B4-BE49-F238E27FC236}">
                    <a16:creationId xmlns:a16="http://schemas.microsoft.com/office/drawing/2014/main" id="{AB12E6C6-C2F7-4E0E-B229-7A35BAB8165B}"/>
                  </a:ext>
                </a:extLst>
              </p:cNvPr>
              <p:cNvSpPr>
                <a:spLocks/>
              </p:cNvSpPr>
              <p:nvPr userDrawn="1"/>
            </p:nvSpPr>
            <p:spPr bwMode="auto">
              <a:xfrm>
                <a:off x="6448" y="1001"/>
                <a:ext cx="134" cy="73"/>
              </a:xfrm>
              <a:custGeom>
                <a:avLst/>
                <a:gdLst>
                  <a:gd name="T0" fmla="*/ 286 w 293"/>
                  <a:gd name="T1" fmla="*/ 93 h 162"/>
                  <a:gd name="T2" fmla="*/ 280 w 293"/>
                  <a:gd name="T3" fmla="*/ 85 h 162"/>
                  <a:gd name="T4" fmla="*/ 280 w 293"/>
                  <a:gd name="T5" fmla="*/ 81 h 162"/>
                  <a:gd name="T6" fmla="*/ 239 w 293"/>
                  <a:gd name="T7" fmla="*/ 26 h 162"/>
                  <a:gd name="T8" fmla="*/ 223 w 293"/>
                  <a:gd name="T9" fmla="*/ 24 h 162"/>
                  <a:gd name="T10" fmla="*/ 190 w 293"/>
                  <a:gd name="T11" fmla="*/ 35 h 162"/>
                  <a:gd name="T12" fmla="*/ 166 w 293"/>
                  <a:gd name="T13" fmla="*/ 11 h 162"/>
                  <a:gd name="T14" fmla="*/ 152 w 293"/>
                  <a:gd name="T15" fmla="*/ 4 h 162"/>
                  <a:gd name="T16" fmla="*/ 128 w 293"/>
                  <a:gd name="T17" fmla="*/ 0 h 162"/>
                  <a:gd name="T18" fmla="*/ 57 w 293"/>
                  <a:gd name="T19" fmla="*/ 68 h 162"/>
                  <a:gd name="T20" fmla="*/ 57 w 293"/>
                  <a:gd name="T21" fmla="*/ 69 h 162"/>
                  <a:gd name="T22" fmla="*/ 57 w 293"/>
                  <a:gd name="T23" fmla="*/ 69 h 162"/>
                  <a:gd name="T24" fmla="*/ 0 w 293"/>
                  <a:gd name="T25" fmla="*/ 126 h 162"/>
                  <a:gd name="T26" fmla="*/ 12 w 293"/>
                  <a:gd name="T27" fmla="*/ 160 h 162"/>
                  <a:gd name="T28" fmla="*/ 27 w 293"/>
                  <a:gd name="T29" fmla="*/ 162 h 162"/>
                  <a:gd name="T30" fmla="*/ 248 w 293"/>
                  <a:gd name="T31" fmla="*/ 162 h 162"/>
                  <a:gd name="T32" fmla="*/ 273 w 293"/>
                  <a:gd name="T33" fmla="*/ 155 h 162"/>
                  <a:gd name="T34" fmla="*/ 293 w 293"/>
                  <a:gd name="T35" fmla="*/ 117 h 162"/>
                  <a:gd name="T36" fmla="*/ 286 w 293"/>
                  <a:gd name="T37" fmla="*/ 9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3" h="162">
                    <a:moveTo>
                      <a:pt x="286" y="93"/>
                    </a:moveTo>
                    <a:cubicBezTo>
                      <a:pt x="284" y="90"/>
                      <a:pt x="282" y="87"/>
                      <a:pt x="280" y="85"/>
                    </a:cubicBezTo>
                    <a:cubicBezTo>
                      <a:pt x="280" y="84"/>
                      <a:pt x="280" y="82"/>
                      <a:pt x="280" y="81"/>
                    </a:cubicBezTo>
                    <a:cubicBezTo>
                      <a:pt x="280" y="55"/>
                      <a:pt x="262" y="33"/>
                      <a:pt x="239" y="26"/>
                    </a:cubicBezTo>
                    <a:cubicBezTo>
                      <a:pt x="234" y="25"/>
                      <a:pt x="229" y="24"/>
                      <a:pt x="223" y="24"/>
                    </a:cubicBezTo>
                    <a:cubicBezTo>
                      <a:pt x="211" y="24"/>
                      <a:pt x="199" y="28"/>
                      <a:pt x="190" y="35"/>
                    </a:cubicBezTo>
                    <a:cubicBezTo>
                      <a:pt x="184" y="25"/>
                      <a:pt x="176" y="17"/>
                      <a:pt x="166" y="11"/>
                    </a:cubicBezTo>
                    <a:cubicBezTo>
                      <a:pt x="162" y="8"/>
                      <a:pt x="157" y="6"/>
                      <a:pt x="152" y="4"/>
                    </a:cubicBezTo>
                    <a:cubicBezTo>
                      <a:pt x="144" y="1"/>
                      <a:pt x="137" y="0"/>
                      <a:pt x="128" y="0"/>
                    </a:cubicBezTo>
                    <a:cubicBezTo>
                      <a:pt x="90" y="0"/>
                      <a:pt x="59" y="30"/>
                      <a:pt x="57" y="68"/>
                    </a:cubicBezTo>
                    <a:cubicBezTo>
                      <a:pt x="57" y="68"/>
                      <a:pt x="57" y="69"/>
                      <a:pt x="57" y="69"/>
                    </a:cubicBezTo>
                    <a:cubicBezTo>
                      <a:pt x="57" y="69"/>
                      <a:pt x="57" y="69"/>
                      <a:pt x="57" y="69"/>
                    </a:cubicBezTo>
                    <a:cubicBezTo>
                      <a:pt x="25" y="69"/>
                      <a:pt x="0" y="95"/>
                      <a:pt x="0" y="126"/>
                    </a:cubicBezTo>
                    <a:cubicBezTo>
                      <a:pt x="0" y="139"/>
                      <a:pt x="4" y="151"/>
                      <a:pt x="12" y="160"/>
                    </a:cubicBezTo>
                    <a:cubicBezTo>
                      <a:pt x="16" y="161"/>
                      <a:pt x="22" y="162"/>
                      <a:pt x="27" y="162"/>
                    </a:cubicBezTo>
                    <a:cubicBezTo>
                      <a:pt x="248" y="162"/>
                      <a:pt x="248" y="162"/>
                      <a:pt x="248" y="162"/>
                    </a:cubicBezTo>
                    <a:cubicBezTo>
                      <a:pt x="257" y="162"/>
                      <a:pt x="265" y="159"/>
                      <a:pt x="273" y="155"/>
                    </a:cubicBezTo>
                    <a:cubicBezTo>
                      <a:pt x="285" y="147"/>
                      <a:pt x="293" y="133"/>
                      <a:pt x="293" y="117"/>
                    </a:cubicBezTo>
                    <a:cubicBezTo>
                      <a:pt x="293" y="108"/>
                      <a:pt x="291" y="100"/>
                      <a:pt x="286"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4" name="Freeform 241">
                <a:extLst>
                  <a:ext uri="{FF2B5EF4-FFF2-40B4-BE49-F238E27FC236}">
                    <a16:creationId xmlns:a16="http://schemas.microsoft.com/office/drawing/2014/main" id="{9D524DDA-6DBC-435E-A3BB-499C403C02D3}"/>
                  </a:ext>
                </a:extLst>
              </p:cNvPr>
              <p:cNvSpPr>
                <a:spLocks/>
              </p:cNvSpPr>
              <p:nvPr userDrawn="1"/>
            </p:nvSpPr>
            <p:spPr bwMode="auto">
              <a:xfrm>
                <a:off x="5808" y="1121"/>
                <a:ext cx="104" cy="30"/>
              </a:xfrm>
              <a:custGeom>
                <a:avLst/>
                <a:gdLst>
                  <a:gd name="T0" fmla="*/ 201 w 228"/>
                  <a:gd name="T1" fmla="*/ 0 h 66"/>
                  <a:gd name="T2" fmla="*/ 206 w 228"/>
                  <a:gd name="T3" fmla="*/ 18 h 66"/>
                  <a:gd name="T4" fmla="*/ 191 w 228"/>
                  <a:gd name="T5" fmla="*/ 46 h 66"/>
                  <a:gd name="T6" fmla="*/ 173 w 228"/>
                  <a:gd name="T7" fmla="*/ 51 h 66"/>
                  <a:gd name="T8" fmla="*/ 11 w 228"/>
                  <a:gd name="T9" fmla="*/ 51 h 66"/>
                  <a:gd name="T10" fmla="*/ 0 w 228"/>
                  <a:gd name="T11" fmla="*/ 49 h 66"/>
                  <a:gd name="T12" fmla="*/ 33 w 228"/>
                  <a:gd name="T13" fmla="*/ 66 h 66"/>
                  <a:gd name="T14" fmla="*/ 195 w 228"/>
                  <a:gd name="T15" fmla="*/ 66 h 66"/>
                  <a:gd name="T16" fmla="*/ 213 w 228"/>
                  <a:gd name="T17" fmla="*/ 60 h 66"/>
                  <a:gd name="T18" fmla="*/ 228 w 228"/>
                  <a:gd name="T19" fmla="*/ 33 h 66"/>
                  <a:gd name="T20" fmla="*/ 201 w 228"/>
                  <a:gd name="T2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8" h="66">
                    <a:moveTo>
                      <a:pt x="201" y="0"/>
                    </a:moveTo>
                    <a:cubicBezTo>
                      <a:pt x="204" y="5"/>
                      <a:pt x="206" y="11"/>
                      <a:pt x="206" y="18"/>
                    </a:cubicBezTo>
                    <a:cubicBezTo>
                      <a:pt x="206" y="29"/>
                      <a:pt x="200" y="40"/>
                      <a:pt x="191" y="46"/>
                    </a:cubicBezTo>
                    <a:cubicBezTo>
                      <a:pt x="186" y="49"/>
                      <a:pt x="180" y="51"/>
                      <a:pt x="173" y="51"/>
                    </a:cubicBezTo>
                    <a:cubicBezTo>
                      <a:pt x="11" y="51"/>
                      <a:pt x="11" y="51"/>
                      <a:pt x="11" y="51"/>
                    </a:cubicBezTo>
                    <a:cubicBezTo>
                      <a:pt x="7" y="51"/>
                      <a:pt x="3" y="50"/>
                      <a:pt x="0" y="49"/>
                    </a:cubicBezTo>
                    <a:cubicBezTo>
                      <a:pt x="7" y="59"/>
                      <a:pt x="19" y="66"/>
                      <a:pt x="33" y="66"/>
                    </a:cubicBezTo>
                    <a:cubicBezTo>
                      <a:pt x="195" y="66"/>
                      <a:pt x="195" y="66"/>
                      <a:pt x="195" y="66"/>
                    </a:cubicBezTo>
                    <a:cubicBezTo>
                      <a:pt x="202" y="66"/>
                      <a:pt x="208" y="64"/>
                      <a:pt x="213" y="60"/>
                    </a:cubicBezTo>
                    <a:cubicBezTo>
                      <a:pt x="222" y="55"/>
                      <a:pt x="228" y="44"/>
                      <a:pt x="228" y="33"/>
                    </a:cubicBezTo>
                    <a:cubicBezTo>
                      <a:pt x="228" y="16"/>
                      <a:pt x="216" y="3"/>
                      <a:pt x="20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5" name="Freeform 242">
                <a:extLst>
                  <a:ext uri="{FF2B5EF4-FFF2-40B4-BE49-F238E27FC236}">
                    <a16:creationId xmlns:a16="http://schemas.microsoft.com/office/drawing/2014/main" id="{DB28202D-099F-4221-B93C-A1D1AA2ABE06}"/>
                  </a:ext>
                </a:extLst>
              </p:cNvPr>
              <p:cNvSpPr>
                <a:spLocks/>
              </p:cNvSpPr>
              <p:nvPr userDrawn="1"/>
            </p:nvSpPr>
            <p:spPr bwMode="auto">
              <a:xfrm>
                <a:off x="5804" y="1090"/>
                <a:ext cx="98" cy="54"/>
              </a:xfrm>
              <a:custGeom>
                <a:avLst/>
                <a:gdLst>
                  <a:gd name="T0" fmla="*/ 210 w 215"/>
                  <a:gd name="T1" fmla="*/ 68 h 119"/>
                  <a:gd name="T2" fmla="*/ 205 w 215"/>
                  <a:gd name="T3" fmla="*/ 62 h 119"/>
                  <a:gd name="T4" fmla="*/ 205 w 215"/>
                  <a:gd name="T5" fmla="*/ 59 h 119"/>
                  <a:gd name="T6" fmla="*/ 175 w 215"/>
                  <a:gd name="T7" fmla="*/ 19 h 119"/>
                  <a:gd name="T8" fmla="*/ 164 w 215"/>
                  <a:gd name="T9" fmla="*/ 18 h 119"/>
                  <a:gd name="T10" fmla="*/ 139 w 215"/>
                  <a:gd name="T11" fmla="*/ 26 h 119"/>
                  <a:gd name="T12" fmla="*/ 122 w 215"/>
                  <a:gd name="T13" fmla="*/ 8 h 119"/>
                  <a:gd name="T14" fmla="*/ 111 w 215"/>
                  <a:gd name="T15" fmla="*/ 3 h 119"/>
                  <a:gd name="T16" fmla="*/ 94 w 215"/>
                  <a:gd name="T17" fmla="*/ 0 h 119"/>
                  <a:gd name="T18" fmla="*/ 42 w 215"/>
                  <a:gd name="T19" fmla="*/ 50 h 119"/>
                  <a:gd name="T20" fmla="*/ 42 w 215"/>
                  <a:gd name="T21" fmla="*/ 51 h 119"/>
                  <a:gd name="T22" fmla="*/ 42 w 215"/>
                  <a:gd name="T23" fmla="*/ 51 h 119"/>
                  <a:gd name="T24" fmla="*/ 0 w 215"/>
                  <a:gd name="T25" fmla="*/ 92 h 119"/>
                  <a:gd name="T26" fmla="*/ 9 w 215"/>
                  <a:gd name="T27" fmla="*/ 117 h 119"/>
                  <a:gd name="T28" fmla="*/ 20 w 215"/>
                  <a:gd name="T29" fmla="*/ 119 h 119"/>
                  <a:gd name="T30" fmla="*/ 182 w 215"/>
                  <a:gd name="T31" fmla="*/ 119 h 119"/>
                  <a:gd name="T32" fmla="*/ 200 w 215"/>
                  <a:gd name="T33" fmla="*/ 114 h 119"/>
                  <a:gd name="T34" fmla="*/ 215 w 215"/>
                  <a:gd name="T35" fmla="*/ 86 h 119"/>
                  <a:gd name="T36" fmla="*/ 210 w 215"/>
                  <a:gd name="T37" fmla="*/ 68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5" h="119">
                    <a:moveTo>
                      <a:pt x="210" y="68"/>
                    </a:moveTo>
                    <a:cubicBezTo>
                      <a:pt x="209" y="66"/>
                      <a:pt x="207" y="64"/>
                      <a:pt x="205" y="62"/>
                    </a:cubicBezTo>
                    <a:cubicBezTo>
                      <a:pt x="205" y="61"/>
                      <a:pt x="205" y="60"/>
                      <a:pt x="205" y="59"/>
                    </a:cubicBezTo>
                    <a:cubicBezTo>
                      <a:pt x="205" y="40"/>
                      <a:pt x="193" y="24"/>
                      <a:pt x="175" y="19"/>
                    </a:cubicBezTo>
                    <a:cubicBezTo>
                      <a:pt x="172" y="18"/>
                      <a:pt x="168" y="18"/>
                      <a:pt x="164" y="18"/>
                    </a:cubicBezTo>
                    <a:cubicBezTo>
                      <a:pt x="155" y="18"/>
                      <a:pt x="146" y="21"/>
                      <a:pt x="139" y="26"/>
                    </a:cubicBezTo>
                    <a:cubicBezTo>
                      <a:pt x="135" y="19"/>
                      <a:pt x="129" y="12"/>
                      <a:pt x="122" y="8"/>
                    </a:cubicBezTo>
                    <a:cubicBezTo>
                      <a:pt x="119" y="6"/>
                      <a:pt x="115" y="4"/>
                      <a:pt x="111" y="3"/>
                    </a:cubicBezTo>
                    <a:cubicBezTo>
                      <a:pt x="106" y="1"/>
                      <a:pt x="100" y="0"/>
                      <a:pt x="94" y="0"/>
                    </a:cubicBezTo>
                    <a:cubicBezTo>
                      <a:pt x="66" y="0"/>
                      <a:pt x="43" y="22"/>
                      <a:pt x="42" y="50"/>
                    </a:cubicBezTo>
                    <a:cubicBezTo>
                      <a:pt x="42" y="50"/>
                      <a:pt x="42" y="51"/>
                      <a:pt x="42" y="51"/>
                    </a:cubicBezTo>
                    <a:cubicBezTo>
                      <a:pt x="42" y="51"/>
                      <a:pt x="42" y="51"/>
                      <a:pt x="42" y="51"/>
                    </a:cubicBezTo>
                    <a:cubicBezTo>
                      <a:pt x="19" y="51"/>
                      <a:pt x="0" y="69"/>
                      <a:pt x="0" y="92"/>
                    </a:cubicBezTo>
                    <a:cubicBezTo>
                      <a:pt x="0" y="102"/>
                      <a:pt x="3" y="110"/>
                      <a:pt x="9" y="117"/>
                    </a:cubicBezTo>
                    <a:cubicBezTo>
                      <a:pt x="12" y="118"/>
                      <a:pt x="16" y="119"/>
                      <a:pt x="20" y="119"/>
                    </a:cubicBezTo>
                    <a:cubicBezTo>
                      <a:pt x="182" y="119"/>
                      <a:pt x="182" y="119"/>
                      <a:pt x="182" y="119"/>
                    </a:cubicBezTo>
                    <a:cubicBezTo>
                      <a:pt x="189" y="119"/>
                      <a:pt x="195" y="117"/>
                      <a:pt x="200" y="114"/>
                    </a:cubicBezTo>
                    <a:cubicBezTo>
                      <a:pt x="209" y="108"/>
                      <a:pt x="215" y="97"/>
                      <a:pt x="215" y="86"/>
                    </a:cubicBezTo>
                    <a:cubicBezTo>
                      <a:pt x="215" y="79"/>
                      <a:pt x="213" y="73"/>
                      <a:pt x="210"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6" name="Freeform 243">
                <a:extLst>
                  <a:ext uri="{FF2B5EF4-FFF2-40B4-BE49-F238E27FC236}">
                    <a16:creationId xmlns:a16="http://schemas.microsoft.com/office/drawing/2014/main" id="{641A4A6A-901C-4B88-9B91-777E7B1D5D38}"/>
                  </a:ext>
                </a:extLst>
              </p:cNvPr>
              <p:cNvSpPr>
                <a:spLocks/>
              </p:cNvSpPr>
              <p:nvPr userDrawn="1"/>
            </p:nvSpPr>
            <p:spPr bwMode="auto">
              <a:xfrm>
                <a:off x="5928" y="688"/>
                <a:ext cx="83" cy="23"/>
              </a:xfrm>
              <a:custGeom>
                <a:avLst/>
                <a:gdLst>
                  <a:gd name="T0" fmla="*/ 161 w 183"/>
                  <a:gd name="T1" fmla="*/ 0 h 52"/>
                  <a:gd name="T2" fmla="*/ 165 w 183"/>
                  <a:gd name="T3" fmla="*/ 14 h 52"/>
                  <a:gd name="T4" fmla="*/ 153 w 183"/>
                  <a:gd name="T5" fmla="*/ 36 h 52"/>
                  <a:gd name="T6" fmla="*/ 139 w 183"/>
                  <a:gd name="T7" fmla="*/ 41 h 52"/>
                  <a:gd name="T8" fmla="*/ 9 w 183"/>
                  <a:gd name="T9" fmla="*/ 41 h 52"/>
                  <a:gd name="T10" fmla="*/ 0 w 183"/>
                  <a:gd name="T11" fmla="*/ 39 h 52"/>
                  <a:gd name="T12" fmla="*/ 27 w 183"/>
                  <a:gd name="T13" fmla="*/ 52 h 52"/>
                  <a:gd name="T14" fmla="*/ 156 w 183"/>
                  <a:gd name="T15" fmla="*/ 52 h 52"/>
                  <a:gd name="T16" fmla="*/ 171 w 183"/>
                  <a:gd name="T17" fmla="*/ 48 h 52"/>
                  <a:gd name="T18" fmla="*/ 183 w 183"/>
                  <a:gd name="T19" fmla="*/ 26 h 52"/>
                  <a:gd name="T20" fmla="*/ 161 w 183"/>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52">
                    <a:moveTo>
                      <a:pt x="161" y="0"/>
                    </a:moveTo>
                    <a:cubicBezTo>
                      <a:pt x="164" y="4"/>
                      <a:pt x="165" y="9"/>
                      <a:pt x="165" y="14"/>
                    </a:cubicBezTo>
                    <a:cubicBezTo>
                      <a:pt x="165" y="23"/>
                      <a:pt x="161" y="31"/>
                      <a:pt x="153" y="36"/>
                    </a:cubicBezTo>
                    <a:cubicBezTo>
                      <a:pt x="149" y="39"/>
                      <a:pt x="144" y="41"/>
                      <a:pt x="139" y="41"/>
                    </a:cubicBezTo>
                    <a:cubicBezTo>
                      <a:pt x="9" y="41"/>
                      <a:pt x="9" y="41"/>
                      <a:pt x="9" y="41"/>
                    </a:cubicBezTo>
                    <a:cubicBezTo>
                      <a:pt x="6" y="41"/>
                      <a:pt x="3" y="40"/>
                      <a:pt x="0" y="39"/>
                    </a:cubicBezTo>
                    <a:cubicBezTo>
                      <a:pt x="6" y="47"/>
                      <a:pt x="16" y="52"/>
                      <a:pt x="27" y="52"/>
                    </a:cubicBezTo>
                    <a:cubicBezTo>
                      <a:pt x="156" y="52"/>
                      <a:pt x="156" y="52"/>
                      <a:pt x="156" y="52"/>
                    </a:cubicBezTo>
                    <a:cubicBezTo>
                      <a:pt x="162" y="52"/>
                      <a:pt x="167" y="51"/>
                      <a:pt x="171" y="48"/>
                    </a:cubicBezTo>
                    <a:cubicBezTo>
                      <a:pt x="178" y="43"/>
                      <a:pt x="183" y="35"/>
                      <a:pt x="183" y="26"/>
                    </a:cubicBezTo>
                    <a:cubicBezTo>
                      <a:pt x="183" y="13"/>
                      <a:pt x="174" y="2"/>
                      <a:pt x="161"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7" name="Freeform 244">
                <a:extLst>
                  <a:ext uri="{FF2B5EF4-FFF2-40B4-BE49-F238E27FC236}">
                    <a16:creationId xmlns:a16="http://schemas.microsoft.com/office/drawing/2014/main" id="{8759466C-6C58-486D-BF35-615BC5380F68}"/>
                  </a:ext>
                </a:extLst>
              </p:cNvPr>
              <p:cNvSpPr>
                <a:spLocks/>
              </p:cNvSpPr>
              <p:nvPr userDrawn="1"/>
            </p:nvSpPr>
            <p:spPr bwMode="auto">
              <a:xfrm>
                <a:off x="5925" y="663"/>
                <a:ext cx="78" cy="43"/>
              </a:xfrm>
              <a:custGeom>
                <a:avLst/>
                <a:gdLst>
                  <a:gd name="T0" fmla="*/ 167 w 171"/>
                  <a:gd name="T1" fmla="*/ 55 h 96"/>
                  <a:gd name="T2" fmla="*/ 163 w 171"/>
                  <a:gd name="T3" fmla="*/ 50 h 96"/>
                  <a:gd name="T4" fmla="*/ 164 w 171"/>
                  <a:gd name="T5" fmla="*/ 48 h 96"/>
                  <a:gd name="T6" fmla="*/ 139 w 171"/>
                  <a:gd name="T7" fmla="*/ 16 h 96"/>
                  <a:gd name="T8" fmla="*/ 130 w 171"/>
                  <a:gd name="T9" fmla="*/ 15 h 96"/>
                  <a:gd name="T10" fmla="*/ 111 w 171"/>
                  <a:gd name="T11" fmla="*/ 21 h 96"/>
                  <a:gd name="T12" fmla="*/ 97 w 171"/>
                  <a:gd name="T13" fmla="*/ 7 h 96"/>
                  <a:gd name="T14" fmla="*/ 89 w 171"/>
                  <a:gd name="T15" fmla="*/ 3 h 96"/>
                  <a:gd name="T16" fmla="*/ 75 w 171"/>
                  <a:gd name="T17" fmla="*/ 0 h 96"/>
                  <a:gd name="T18" fmla="*/ 33 w 171"/>
                  <a:gd name="T19" fmla="*/ 40 h 96"/>
                  <a:gd name="T20" fmla="*/ 33 w 171"/>
                  <a:gd name="T21" fmla="*/ 41 h 96"/>
                  <a:gd name="T22" fmla="*/ 33 w 171"/>
                  <a:gd name="T23" fmla="*/ 41 h 96"/>
                  <a:gd name="T24" fmla="*/ 0 w 171"/>
                  <a:gd name="T25" fmla="*/ 74 h 96"/>
                  <a:gd name="T26" fmla="*/ 6 w 171"/>
                  <a:gd name="T27" fmla="*/ 94 h 96"/>
                  <a:gd name="T28" fmla="*/ 15 w 171"/>
                  <a:gd name="T29" fmla="*/ 96 h 96"/>
                  <a:gd name="T30" fmla="*/ 145 w 171"/>
                  <a:gd name="T31" fmla="*/ 96 h 96"/>
                  <a:gd name="T32" fmla="*/ 159 w 171"/>
                  <a:gd name="T33" fmla="*/ 91 h 96"/>
                  <a:gd name="T34" fmla="*/ 171 w 171"/>
                  <a:gd name="T35" fmla="*/ 69 h 96"/>
                  <a:gd name="T36" fmla="*/ 167 w 171"/>
                  <a:gd name="T37"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1" h="96">
                    <a:moveTo>
                      <a:pt x="167" y="55"/>
                    </a:moveTo>
                    <a:cubicBezTo>
                      <a:pt x="166" y="53"/>
                      <a:pt x="165" y="52"/>
                      <a:pt x="163" y="50"/>
                    </a:cubicBezTo>
                    <a:cubicBezTo>
                      <a:pt x="164" y="49"/>
                      <a:pt x="164" y="49"/>
                      <a:pt x="164" y="48"/>
                    </a:cubicBezTo>
                    <a:cubicBezTo>
                      <a:pt x="164" y="33"/>
                      <a:pt x="153" y="20"/>
                      <a:pt x="139" y="16"/>
                    </a:cubicBezTo>
                    <a:cubicBezTo>
                      <a:pt x="136" y="15"/>
                      <a:pt x="134" y="15"/>
                      <a:pt x="130" y="15"/>
                    </a:cubicBezTo>
                    <a:cubicBezTo>
                      <a:pt x="123" y="15"/>
                      <a:pt x="116" y="17"/>
                      <a:pt x="111" y="21"/>
                    </a:cubicBezTo>
                    <a:cubicBezTo>
                      <a:pt x="107" y="15"/>
                      <a:pt x="103" y="10"/>
                      <a:pt x="97" y="7"/>
                    </a:cubicBezTo>
                    <a:cubicBezTo>
                      <a:pt x="94" y="5"/>
                      <a:pt x="92" y="4"/>
                      <a:pt x="89" y="3"/>
                    </a:cubicBezTo>
                    <a:cubicBezTo>
                      <a:pt x="84" y="1"/>
                      <a:pt x="80" y="0"/>
                      <a:pt x="75" y="0"/>
                    </a:cubicBezTo>
                    <a:cubicBezTo>
                      <a:pt x="52" y="0"/>
                      <a:pt x="34" y="18"/>
                      <a:pt x="33" y="40"/>
                    </a:cubicBezTo>
                    <a:cubicBezTo>
                      <a:pt x="33" y="41"/>
                      <a:pt x="33" y="41"/>
                      <a:pt x="33" y="41"/>
                    </a:cubicBezTo>
                    <a:cubicBezTo>
                      <a:pt x="33" y="41"/>
                      <a:pt x="33" y="41"/>
                      <a:pt x="33" y="41"/>
                    </a:cubicBezTo>
                    <a:cubicBezTo>
                      <a:pt x="14" y="41"/>
                      <a:pt x="0" y="56"/>
                      <a:pt x="0" y="74"/>
                    </a:cubicBezTo>
                    <a:cubicBezTo>
                      <a:pt x="0" y="82"/>
                      <a:pt x="2" y="89"/>
                      <a:pt x="6" y="94"/>
                    </a:cubicBezTo>
                    <a:cubicBezTo>
                      <a:pt x="9" y="95"/>
                      <a:pt x="12" y="96"/>
                      <a:pt x="15" y="96"/>
                    </a:cubicBezTo>
                    <a:cubicBezTo>
                      <a:pt x="145" y="96"/>
                      <a:pt x="145" y="96"/>
                      <a:pt x="145" y="96"/>
                    </a:cubicBezTo>
                    <a:cubicBezTo>
                      <a:pt x="150" y="96"/>
                      <a:pt x="155" y="94"/>
                      <a:pt x="159" y="91"/>
                    </a:cubicBezTo>
                    <a:cubicBezTo>
                      <a:pt x="167" y="86"/>
                      <a:pt x="171" y="78"/>
                      <a:pt x="171" y="69"/>
                    </a:cubicBezTo>
                    <a:cubicBezTo>
                      <a:pt x="171" y="64"/>
                      <a:pt x="170" y="59"/>
                      <a:pt x="167"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grpSp>
    </p:spTree>
    <p:extLst>
      <p:ext uri="{BB962C8B-B14F-4D97-AF65-F5344CB8AC3E}">
        <p14:creationId xmlns:p14="http://schemas.microsoft.com/office/powerpoint/2010/main" val="34260021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89648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3569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0853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139740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4217874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Square Right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6857650" cy="6858000"/>
          </a:xfrm>
          <a:prstGeom prst="rect">
            <a:avLst/>
          </a:prstGeom>
        </p:spPr>
      </p:pic>
      <p:sp>
        <p:nvSpPr>
          <p:cNvPr id="4" name="Title 3"/>
          <p:cNvSpPr>
            <a:spLocks noGrp="1"/>
          </p:cNvSpPr>
          <p:nvPr>
            <p:ph type="title"/>
          </p:nvPr>
        </p:nvSpPr>
        <p:spPr>
          <a:xfrm>
            <a:off x="7232748" y="1944297"/>
            <a:ext cx="4499708" cy="1484704"/>
          </a:xfrm>
        </p:spPr>
        <p:txBody>
          <a:bodyPr anchor="b" anchorCtr="0">
            <a:spAutoFit/>
          </a:bodyPr>
          <a:lstStyle/>
          <a:p>
            <a:r>
              <a:rPr lang="en-US"/>
              <a:t>Click to edit Master title style</a:t>
            </a:r>
          </a:p>
        </p:txBody>
      </p:sp>
      <p:sp>
        <p:nvSpPr>
          <p:cNvPr id="6" name="Text Placeholder 5"/>
          <p:cNvSpPr>
            <a:spLocks noGrp="1"/>
          </p:cNvSpPr>
          <p:nvPr>
            <p:ph type="body" sz="quarter" idx="10"/>
          </p:nvPr>
        </p:nvSpPr>
        <p:spPr>
          <a:xfrm>
            <a:off x="7232749" y="3429001"/>
            <a:ext cx="4499708" cy="1668149"/>
          </a:xfrm>
        </p:spPr>
        <p:txBody>
          <a:bodyPr>
            <a:spAutoFit/>
          </a:bodyPr>
          <a:lstStyle>
            <a:lvl1pPr marL="0" indent="0">
              <a:buNone/>
              <a:defRPr sz="2400">
                <a:gradFill>
                  <a:gsLst>
                    <a:gs pos="1250">
                      <a:srgbClr val="737373"/>
                    </a:gs>
                    <a:gs pos="100000">
                      <a:srgbClr val="737373"/>
                    </a:gs>
                  </a:gsLst>
                  <a:lin ang="5400000" scaled="0"/>
                </a:gradFill>
                <a:latin typeface="Segoe UI Semilight" panose="020B0402040204020203" pitchFamily="34" charset="0"/>
                <a:cs typeface="Segoe UI Semilight" panose="020B0402040204020203" pitchFamily="34" charset="0"/>
              </a:defRPr>
            </a:lvl1pPr>
            <a:lvl2pPr marL="224053" indent="0">
              <a:buNone/>
              <a:defRPr sz="1800">
                <a:gradFill>
                  <a:gsLst>
                    <a:gs pos="1250">
                      <a:srgbClr val="737373"/>
                    </a:gs>
                    <a:gs pos="100000">
                      <a:srgbClr val="737373"/>
                    </a:gs>
                  </a:gsLst>
                  <a:lin ang="5400000" scaled="0"/>
                </a:gradFill>
                <a:latin typeface="Segoe UI Semilight" panose="020B0402040204020203" pitchFamily="34" charset="0"/>
                <a:cs typeface="Segoe UI Semilight" panose="020B0402040204020203" pitchFamily="34" charset="0"/>
              </a:defRPr>
            </a:lvl2pPr>
            <a:lvl3pPr marL="448107" indent="0">
              <a:buNone/>
              <a:defRPr sz="1600">
                <a:gradFill>
                  <a:gsLst>
                    <a:gs pos="1250">
                      <a:srgbClr val="737373"/>
                    </a:gs>
                    <a:gs pos="100000">
                      <a:srgbClr val="737373"/>
                    </a:gs>
                  </a:gsLst>
                  <a:lin ang="5400000" scaled="0"/>
                </a:gradFill>
                <a:latin typeface="Segoe UI Semilight" panose="020B0402040204020203" pitchFamily="34" charset="0"/>
                <a:cs typeface="Segoe UI Semilight" panose="020B0402040204020203" pitchFamily="34" charset="0"/>
              </a:defRPr>
            </a:lvl3pPr>
            <a:lvl4pPr marL="672160" indent="0">
              <a:buNone/>
              <a:defRPr sz="1600">
                <a:gradFill>
                  <a:gsLst>
                    <a:gs pos="1250">
                      <a:srgbClr val="737373"/>
                    </a:gs>
                    <a:gs pos="100000">
                      <a:srgbClr val="737373"/>
                    </a:gs>
                  </a:gsLst>
                  <a:lin ang="5400000" scaled="0"/>
                </a:gradFill>
                <a:latin typeface="Segoe UI Semilight" panose="020B0402040204020203" pitchFamily="34" charset="0"/>
                <a:cs typeface="Segoe UI Semilight" panose="020B0402040204020203" pitchFamily="34" charset="0"/>
              </a:defRPr>
            </a:lvl4pPr>
            <a:lvl5pPr marL="896214" indent="0">
              <a:buNone/>
              <a:defRPr sz="1600">
                <a:gradFill>
                  <a:gsLst>
                    <a:gs pos="1250">
                      <a:srgbClr val="737373"/>
                    </a:gs>
                    <a:gs pos="100000">
                      <a:srgbClr val="737373"/>
                    </a:gs>
                  </a:gsLst>
                  <a:lin ang="5400000" scaled="0"/>
                </a:gradFill>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01085" y="6233391"/>
            <a:ext cx="4637224" cy="464743"/>
          </a:xfrm>
          <a:prstGeom prst="rect">
            <a:avLst/>
          </a:prstGeom>
          <a:noFill/>
        </p:spPr>
        <p:txBody>
          <a:bodyPr wrap="square" lIns="182854" tIns="146284" rIns="182854" bIns="146284" rtlCol="0">
            <a:spAutoFit/>
          </a:bodyPr>
          <a:lstStyle/>
          <a:p>
            <a:pPr marL="0" marR="0" lvl="0" indent="0" algn="l" defTabSz="9139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1250">
                      <a:srgbClr val="FFFFFF"/>
                    </a:gs>
                    <a:gs pos="100000">
                      <a:srgbClr val="D2D2D2"/>
                    </a:gs>
                  </a:gsLst>
                  <a:lin ang="5400000" scaled="0"/>
                </a:gradFill>
                <a:effectLst/>
                <a:uLnTx/>
                <a:uFillTx/>
                <a:latin typeface="Segoe UI Semilight"/>
                <a:ea typeface="+mn-ea"/>
                <a:cs typeface="+mn-cs"/>
              </a:rPr>
              <a:t>Microsoft Confidential. Shared under NDA.</a:t>
            </a:r>
          </a:p>
        </p:txBody>
      </p:sp>
    </p:spTree>
    <p:extLst>
      <p:ext uri="{BB962C8B-B14F-4D97-AF65-F5344CB8AC3E}">
        <p14:creationId xmlns:p14="http://schemas.microsoft.com/office/powerpoint/2010/main" val="215347713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1" y="1"/>
            <a:ext cx="11925080" cy="756465"/>
          </a:xfrm>
        </p:spPr>
        <p:txBody>
          <a:bodyPr lIns="91440" tIns="91440" rIns="0"/>
          <a:lstStyle>
            <a:lvl1pPr>
              <a:defRPr sz="2157">
                <a:solidFill>
                  <a:schemeClr val="bg2"/>
                </a:solidFill>
                <a:latin typeface="+mn-lt"/>
              </a:defRPr>
            </a:lvl1pPr>
          </a:lstStyle>
          <a:p>
            <a:r>
              <a:rPr lang="en-US"/>
              <a:t>Click to edit Master title style</a:t>
            </a:r>
          </a:p>
        </p:txBody>
      </p:sp>
    </p:spTree>
    <p:extLst>
      <p:ext uri="{BB962C8B-B14F-4D97-AF65-F5344CB8AC3E}">
        <p14:creationId xmlns:p14="http://schemas.microsoft.com/office/powerpoint/2010/main" val="150411196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40" y="179310"/>
            <a:ext cx="5737837" cy="756465"/>
          </a:xfrm>
        </p:spPr>
        <p:txBody>
          <a:bodyPr lIns="0" tIns="91440" rIns="0" bIns="0"/>
          <a:lstStyle>
            <a:lvl1pPr>
              <a:lnSpc>
                <a:spcPct val="110000"/>
              </a:lnSpc>
              <a:spcBef>
                <a:spcPts val="1176"/>
              </a:spcBef>
              <a:spcAft>
                <a:spcPts val="1176"/>
              </a:spcAft>
              <a:defRPr sz="2157">
                <a:solidFill>
                  <a:schemeClr val="bg2"/>
                </a:solidFill>
                <a:latin typeface="+mn-lt"/>
              </a:defRPr>
            </a:lvl1pPr>
          </a:lstStyle>
          <a:p>
            <a:r>
              <a:rPr lang="en-US"/>
              <a:t>Click to edit Master title style</a:t>
            </a:r>
          </a:p>
        </p:txBody>
      </p:sp>
      <p:sp>
        <p:nvSpPr>
          <p:cNvPr id="4" name="Rectangle 3">
            <a:extLst>
              <a:ext uri="{FF2B5EF4-FFF2-40B4-BE49-F238E27FC236}">
                <a16:creationId xmlns:a16="http://schemas.microsoft.com/office/drawing/2014/main" id="{FF57A33A-3D8F-4CA0-9CBC-4D552F0603A6}"/>
              </a:ext>
            </a:extLst>
          </p:cNvPr>
          <p:cNvSpPr/>
          <p:nvPr userDrawn="1"/>
        </p:nvSpPr>
        <p:spPr>
          <a:xfrm>
            <a:off x="10665090" y="6597848"/>
            <a:ext cx="1353368" cy="233871"/>
          </a:xfrm>
          <a:prstGeom prst="rect">
            <a:avLst/>
          </a:prstGeom>
        </p:spPr>
        <p:txBody>
          <a:bodyPr wrap="none">
            <a:spAutoFit/>
          </a:bodyPr>
          <a:lstStyle/>
          <a:p>
            <a:pPr algn="r"/>
            <a:r>
              <a:rPr lang="en-US" sz="931">
                <a:solidFill>
                  <a:srgbClr val="505050"/>
                </a:solidFill>
                <a:ea typeface="PMingLiU" panose="02020500000000000000" pitchFamily="18" charset="-120"/>
                <a:cs typeface="Segoe UI" panose="020B0502040204020203" pitchFamily="34" charset="0"/>
              </a:rPr>
              <a:t>Microsoft Confidential</a:t>
            </a:r>
            <a:endParaRPr lang="en-US" sz="931">
              <a:solidFill>
                <a:srgbClr val="505050"/>
              </a:solidFill>
              <a:cs typeface="Segoe UI" panose="020B0502040204020203" pitchFamily="34" charset="0"/>
            </a:endParaRPr>
          </a:p>
        </p:txBody>
      </p:sp>
      <p:sp>
        <p:nvSpPr>
          <p:cNvPr id="5" name="Text Placeholder 4">
            <a:extLst>
              <a:ext uri="{FF2B5EF4-FFF2-40B4-BE49-F238E27FC236}">
                <a16:creationId xmlns:a16="http://schemas.microsoft.com/office/drawing/2014/main" id="{01F61F92-46EF-4AD5-B4FC-1EFA03DD2C5D}"/>
              </a:ext>
            </a:extLst>
          </p:cNvPr>
          <p:cNvSpPr>
            <a:spLocks noGrp="1"/>
          </p:cNvSpPr>
          <p:nvPr>
            <p:ph type="body" sz="quarter" idx="10"/>
          </p:nvPr>
        </p:nvSpPr>
        <p:spPr>
          <a:xfrm>
            <a:off x="6096001" y="179310"/>
            <a:ext cx="5826761" cy="546203"/>
          </a:xfrm>
        </p:spPr>
        <p:txBody>
          <a:bodyPr tIns="91440"/>
          <a:lstStyle>
            <a:lvl1pPr marL="0" indent="0">
              <a:lnSpc>
                <a:spcPct val="110000"/>
              </a:lnSpc>
              <a:spcBef>
                <a:spcPts val="1176"/>
              </a:spcBef>
              <a:spcAft>
                <a:spcPts val="1176"/>
              </a:spcAft>
              <a:buNone/>
              <a:defRPr sz="2157">
                <a:solidFill>
                  <a:schemeClr val="bg2"/>
                </a:solidFill>
                <a:latin typeface="+mn-lt"/>
              </a:defRPr>
            </a:lvl1pPr>
          </a:lstStyle>
          <a:p>
            <a:pPr lvl="0"/>
            <a:endParaRPr lang="en-US"/>
          </a:p>
        </p:txBody>
      </p:sp>
    </p:spTree>
    <p:extLst>
      <p:ext uri="{BB962C8B-B14F-4D97-AF65-F5344CB8AC3E}">
        <p14:creationId xmlns:p14="http://schemas.microsoft.com/office/powerpoint/2010/main" val="183319226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Tree>
    <p:extLst>
      <p:ext uri="{BB962C8B-B14F-4D97-AF65-F5344CB8AC3E}">
        <p14:creationId xmlns:p14="http://schemas.microsoft.com/office/powerpoint/2010/main" val="257862656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69239" y="179310"/>
            <a:ext cx="9539915" cy="756465"/>
          </a:xfrm>
        </p:spPr>
        <p:txBody>
          <a:bodyPr lIns="0" tIns="91440" rIns="0" bIns="0"/>
          <a:lstStyle>
            <a:lvl1pPr>
              <a:lnSpc>
                <a:spcPct val="100000"/>
              </a:lnSpc>
              <a:spcBef>
                <a:spcPts val="588"/>
              </a:spcBef>
              <a:spcAft>
                <a:spcPts val="588"/>
              </a:spcAft>
              <a:defRPr sz="4705">
                <a:solidFill>
                  <a:schemeClr val="bg2"/>
                </a:solidFill>
                <a:latin typeface="+mj-lt"/>
              </a:defRPr>
            </a:lvl1pPr>
          </a:lstStyle>
          <a:p>
            <a:r>
              <a:rPr lang="en-US"/>
              <a:t>Click to edit Master title style</a:t>
            </a:r>
          </a:p>
        </p:txBody>
      </p:sp>
      <p:sp>
        <p:nvSpPr>
          <p:cNvPr id="6" name="Text Placeholder 3">
            <a:extLst>
              <a:ext uri="{FF2B5EF4-FFF2-40B4-BE49-F238E27FC236}">
                <a16:creationId xmlns:a16="http://schemas.microsoft.com/office/drawing/2014/main" id="{A2348ECF-26C5-46F7-AB4A-94957FAB561F}"/>
              </a:ext>
            </a:extLst>
          </p:cNvPr>
          <p:cNvSpPr>
            <a:spLocks noGrp="1"/>
          </p:cNvSpPr>
          <p:nvPr>
            <p:ph type="body" sz="quarter" idx="10"/>
          </p:nvPr>
        </p:nvSpPr>
        <p:spPr>
          <a:xfrm>
            <a:off x="269240" y="1189178"/>
            <a:ext cx="11653523" cy="2356691"/>
          </a:xfrm>
        </p:spPr>
        <p:txBody>
          <a:bodyPr>
            <a:spAutoFit/>
          </a:bodyPr>
          <a:lstStyle>
            <a:lvl1pPr>
              <a:lnSpc>
                <a:spcPct val="95000"/>
              </a:lnSpc>
              <a:spcBef>
                <a:spcPts val="588"/>
              </a:spcBef>
              <a:spcAft>
                <a:spcPts val="588"/>
              </a:spcAft>
              <a:defRPr sz="3528">
                <a:solidFill>
                  <a:schemeClr val="bg1"/>
                </a:solidFill>
              </a:defRPr>
            </a:lvl1pPr>
            <a:lvl2pPr>
              <a:lnSpc>
                <a:spcPct val="95000"/>
              </a:lnSpc>
              <a:spcBef>
                <a:spcPts val="588"/>
              </a:spcBef>
              <a:spcAft>
                <a:spcPts val="588"/>
              </a:spcAft>
              <a:defRPr>
                <a:solidFill>
                  <a:schemeClr val="bg1"/>
                </a:solidFill>
              </a:defRPr>
            </a:lvl2pPr>
            <a:lvl3pPr>
              <a:lnSpc>
                <a:spcPct val="95000"/>
              </a:lnSpc>
              <a:spcBef>
                <a:spcPts val="588"/>
              </a:spcBef>
              <a:spcAft>
                <a:spcPts val="588"/>
              </a:spcAft>
              <a:defRPr>
                <a:solidFill>
                  <a:schemeClr val="bg1"/>
                </a:solidFill>
              </a:defRPr>
            </a:lvl3pPr>
            <a:lvl4pPr>
              <a:lnSpc>
                <a:spcPct val="95000"/>
              </a:lnSpc>
              <a:spcBef>
                <a:spcPts val="588"/>
              </a:spcBef>
              <a:spcAft>
                <a:spcPts val="588"/>
              </a:spcAft>
              <a:defRPr>
                <a:solidFill>
                  <a:schemeClr val="bg1"/>
                </a:solidFill>
              </a:defRPr>
            </a:lvl4pPr>
            <a:lvl5pPr>
              <a:lnSpc>
                <a:spcPct val="95000"/>
              </a:lnSpc>
              <a:spcBef>
                <a:spcPts val="588"/>
              </a:spcBef>
              <a:spcAft>
                <a:spcPts val="588"/>
              </a:spcAf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457571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9509B-61B4-40F9-875D-A93F57416A85}"/>
              </a:ext>
            </a:extLst>
          </p:cNvPr>
          <p:cNvSpPr>
            <a:spLocks noGrp="1"/>
          </p:cNvSpPr>
          <p:nvPr>
            <p:ph type="title"/>
          </p:nvPr>
        </p:nvSpPr>
        <p:spPr>
          <a:xfrm>
            <a:off x="2418479" y="175188"/>
            <a:ext cx="9506601" cy="581277"/>
          </a:xfrm>
        </p:spPr>
        <p:txBody>
          <a:bodyPr lIns="91440" tIns="91440" rIns="0"/>
          <a:lstStyle>
            <a:lvl1pPr>
              <a:lnSpc>
                <a:spcPct val="110000"/>
              </a:lnSpc>
              <a:spcBef>
                <a:spcPts val="1176"/>
              </a:spcBef>
              <a:spcAft>
                <a:spcPts val="1176"/>
              </a:spcAft>
              <a:defRPr sz="2157">
                <a:solidFill>
                  <a:schemeClr val="bg2"/>
                </a:solidFill>
                <a:latin typeface="+mn-lt"/>
              </a:defRPr>
            </a:lvl1pPr>
          </a:lstStyle>
          <a:p>
            <a:r>
              <a:rPr lang="en-US"/>
              <a:t>Click to edit Master title style</a:t>
            </a:r>
          </a:p>
        </p:txBody>
      </p:sp>
      <p:sp>
        <p:nvSpPr>
          <p:cNvPr id="3" name="Rectangle 2">
            <a:extLst>
              <a:ext uri="{FF2B5EF4-FFF2-40B4-BE49-F238E27FC236}">
                <a16:creationId xmlns:a16="http://schemas.microsoft.com/office/drawing/2014/main" id="{4F243B09-5841-4563-9530-811E07832996}"/>
              </a:ext>
            </a:extLst>
          </p:cNvPr>
          <p:cNvSpPr/>
          <p:nvPr userDrawn="1"/>
        </p:nvSpPr>
        <p:spPr bwMode="auto">
          <a:xfrm>
            <a:off x="0" y="0"/>
            <a:ext cx="2241062" cy="685800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998673CB-7580-4B9B-8920-DC15219E923C}"/>
              </a:ext>
            </a:extLst>
          </p:cNvPr>
          <p:cNvSpPr/>
          <p:nvPr userDrawn="1"/>
        </p:nvSpPr>
        <p:spPr>
          <a:xfrm>
            <a:off x="10665090" y="6597848"/>
            <a:ext cx="1353368" cy="233871"/>
          </a:xfrm>
          <a:prstGeom prst="rect">
            <a:avLst/>
          </a:prstGeom>
        </p:spPr>
        <p:txBody>
          <a:bodyPr wrap="none">
            <a:spAutoFit/>
          </a:bodyPr>
          <a:lstStyle/>
          <a:p>
            <a:pPr algn="r"/>
            <a:r>
              <a:rPr lang="en-US" sz="931">
                <a:solidFill>
                  <a:srgbClr val="505050"/>
                </a:solidFill>
                <a:ea typeface="PMingLiU" panose="02020500000000000000" pitchFamily="18" charset="-120"/>
                <a:cs typeface="Segoe UI" panose="020B0502040204020203" pitchFamily="34" charset="0"/>
              </a:rPr>
              <a:t>Microsoft Confidential</a:t>
            </a:r>
            <a:endParaRPr lang="en-US" sz="931">
              <a:solidFill>
                <a:srgbClr val="505050"/>
              </a:solidFill>
              <a:cs typeface="Segoe UI" panose="020B0502040204020203" pitchFamily="34" charset="0"/>
            </a:endParaRPr>
          </a:p>
        </p:txBody>
      </p:sp>
    </p:spTree>
    <p:extLst>
      <p:ext uri="{BB962C8B-B14F-4D97-AF65-F5344CB8AC3E}">
        <p14:creationId xmlns:p14="http://schemas.microsoft.com/office/powerpoint/2010/main" val="2554706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2521552"/>
            <a:ext cx="9423291" cy="3595546"/>
          </a:xfrm>
          <a:noFill/>
        </p:spPr>
        <p:txBody>
          <a:bodyPr lIns="146304" tIns="0" rIns="0"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426975772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860206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264364"/>
            <a:ext cx="11653522" cy="440459"/>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defRPr/>
            </a:pPr>
            <a:r>
              <a:rPr lang="en-US" sz="980">
                <a:gradFill>
                  <a:gsLst>
                    <a:gs pos="0">
                      <a:srgbClr val="FFFFFF"/>
                    </a:gs>
                    <a:gs pos="100000">
                      <a:srgbClr val="FFFFFF"/>
                    </a:gs>
                  </a:gsLst>
                  <a:lin ang="5400000" scaled="0"/>
                </a:gradFill>
                <a:cs typeface="Segoe UI" pitchFamily="34" charset="0"/>
              </a:rPr>
              <a:t>© 2017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6"/>
            <a:ext cx="3223861" cy="690695"/>
          </a:xfrm>
          <a:prstGeom prst="rect">
            <a:avLst/>
          </a:prstGeom>
        </p:spPr>
      </p:pic>
    </p:spTree>
    <p:extLst>
      <p:ext uri="{BB962C8B-B14F-4D97-AF65-F5344CB8AC3E}">
        <p14:creationId xmlns:p14="http://schemas.microsoft.com/office/powerpoint/2010/main" val="2349547862"/>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98278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940300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389">
                      <a:schemeClr val="tx2"/>
                    </a:gs>
                    <a:gs pos="31000">
                      <a:schemeClr val="tx2"/>
                    </a:gs>
                  </a:gsLst>
                  <a:lin ang="5400000" scaled="0"/>
                </a:gradFill>
              </a:defRPr>
            </a:lvl1pPr>
            <a:lvl2pPr marL="0" indent="0">
              <a:buNone/>
              <a:defRPr sz="1961"/>
            </a:lvl2pPr>
            <a:lvl3pPr marL="227147" indent="0">
              <a:buNone/>
              <a:tabLst/>
              <a:defRPr sz="1961"/>
            </a:lvl3pPr>
            <a:lvl4pPr marL="451182" indent="0">
              <a:buNone/>
              <a:defRPr/>
            </a:lvl4pPr>
            <a:lvl5pPr marL="67210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213900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7" y="1869066"/>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8" y="-1752530"/>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3" y="4651949"/>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0200"/>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1"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7"/>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48530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976481" y="4923760"/>
            <a:ext cx="8239048" cy="1647487"/>
          </a:xfrm>
          <a:prstGeom prst="rect">
            <a:avLst/>
          </a:prstGeom>
          <a:noFill/>
        </p:spPr>
        <p:txBody>
          <a:bodyPr wrap="none" lIns="179259" tIns="143407" rIns="179259" bIns="143407" rtlCol="0" anchor="ctr">
            <a:spAutoFit/>
          </a:bodyPr>
          <a:lstStyle/>
          <a:p>
            <a:pPr algn="ctr">
              <a:lnSpc>
                <a:spcPct val="90000"/>
              </a:lnSpc>
              <a:spcBef>
                <a:spcPts val="1175"/>
              </a:spcBef>
              <a:spcAft>
                <a:spcPts val="588"/>
              </a:spcAft>
            </a:pPr>
            <a:r>
              <a:rPr lang="en-US" sz="2157" dirty="0">
                <a:gradFill>
                  <a:gsLst>
                    <a:gs pos="2917">
                      <a:schemeClr val="tx1"/>
                    </a:gs>
                    <a:gs pos="30000">
                      <a:schemeClr val="tx1"/>
                    </a:gs>
                  </a:gsLst>
                  <a:lin ang="5400000" scaled="0"/>
                </a:gradFill>
              </a:rPr>
              <a:t>Microsoft Intelligent Cloud Architect Boot Camp </a:t>
            </a:r>
            <a:r>
              <a:rPr lang="en-US" sz="2157" kern="1200" dirty="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75"/>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Intelligent Cloud Architect Boot Camp </a:t>
            </a:r>
          </a:p>
          <a:p>
            <a:pPr algn="ctr">
              <a:lnSpc>
                <a:spcPct val="90000"/>
              </a:lnSpc>
              <a:spcBef>
                <a:spcPts val="1175"/>
              </a:spcBef>
              <a:spcAft>
                <a:spcPts val="588"/>
              </a:spcAft>
            </a:pPr>
            <a:r>
              <a:rPr lang="en-US" sz="2157" dirty="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1689869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59615"/>
            <a:ext cx="4795873" cy="1538771"/>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1"/>
            <a:ext cx="6857650" cy="6858623"/>
          </a:xfrm>
          <a:prstGeom prst="rect">
            <a:avLst/>
          </a:prstGeom>
        </p:spPr>
      </p:pic>
    </p:spTree>
    <p:extLst>
      <p:ext uri="{BB962C8B-B14F-4D97-AF65-F5344CB8AC3E}">
        <p14:creationId xmlns:p14="http://schemas.microsoft.com/office/powerpoint/2010/main" val="295344802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6376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7"/>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88" name="Freeform 17"/>
          <p:cNvSpPr>
            <a:spLocks/>
          </p:cNvSpPr>
          <p:nvPr userDrawn="1"/>
        </p:nvSpPr>
        <p:spPr bwMode="auto">
          <a:xfrm>
            <a:off x="5395670"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6"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30" tIns="44814" rIns="89630" bIns="44814"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8"/>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30" tIns="44814" rIns="89630" bIns="44814"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4"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4"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90" name="Freeform 19"/>
          <p:cNvSpPr>
            <a:spLocks/>
          </p:cNvSpPr>
          <p:nvPr userDrawn="1"/>
        </p:nvSpPr>
        <p:spPr bwMode="auto">
          <a:xfrm>
            <a:off x="8402429" y="5626800"/>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grpSp>
        <p:nvGrpSpPr>
          <p:cNvPr id="103" name="Group 102"/>
          <p:cNvGrpSpPr/>
          <p:nvPr userDrawn="1"/>
        </p:nvGrpSpPr>
        <p:grpSpPr>
          <a:xfrm>
            <a:off x="0" y="4244615"/>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7"/>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7" err="1">
                  <a:solidFill>
                    <a:schemeClr val="tx1"/>
                  </a:solidFill>
                </a:endParaRPr>
              </a:p>
            </p:txBody>
          </p:sp>
        </p:grpSp>
      </p:grpSp>
      <p:sp>
        <p:nvSpPr>
          <p:cNvPr id="3" name="TextBox 2"/>
          <p:cNvSpPr txBox="1"/>
          <p:nvPr userDrawn="1"/>
        </p:nvSpPr>
        <p:spPr>
          <a:xfrm>
            <a:off x="10395243" y="5944038"/>
            <a:ext cx="1527455" cy="622056"/>
          </a:xfrm>
          <a:prstGeom prst="rect">
            <a:avLst/>
          </a:prstGeom>
          <a:noFill/>
        </p:spPr>
        <p:txBody>
          <a:bodyPr wrap="none" lIns="179259" tIns="143407" rIns="179259" bIns="143407" rtlCol="0" anchor="b">
            <a:spAutoFit/>
          </a:bodyPr>
          <a:lstStyle/>
          <a:p>
            <a:pPr algn="r">
              <a:lnSpc>
                <a:spcPct val="90000"/>
              </a:lnSpc>
              <a:spcAft>
                <a:spcPts val="588"/>
              </a:spcAft>
            </a:pPr>
            <a:r>
              <a:rPr lang="en-US" sz="2353">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244137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3"/>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#hashtag</a:t>
            </a:r>
          </a:p>
        </p:txBody>
      </p:sp>
      <p:sp>
        <p:nvSpPr>
          <p:cNvPr id="15" name="Text Placeholder 4"/>
          <p:cNvSpPr>
            <a:spLocks noGrp="1"/>
          </p:cNvSpPr>
          <p:nvPr>
            <p:ph type="body" sz="quarter" idx="16" hasCustomPrompt="1"/>
          </p:nvPr>
        </p:nvSpPr>
        <p:spPr>
          <a:xfrm>
            <a:off x="8785246" y="299808"/>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080" indent="0">
              <a:buNone/>
              <a:defRPr/>
            </a:lvl2pPr>
            <a:lvl3pPr marL="560134" indent="0">
              <a:buNone/>
              <a:defRPr/>
            </a:lvl3pPr>
            <a:lvl4pPr marL="784187" indent="0">
              <a:buNone/>
              <a:defRPr/>
            </a:lvl4pPr>
            <a:lvl5pPr marL="1008241" indent="0">
              <a:buNone/>
              <a:defRPr/>
            </a:lvl5pPr>
          </a:lstStyle>
          <a:p>
            <a:pPr lvl="0"/>
            <a:r>
              <a:rPr lang="en-US"/>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30"/>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74836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31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282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9583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5046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72622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4658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03070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069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70688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693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6"/>
          <a:stretch/>
        </p:blipFill>
        <p:spPr>
          <a:xfrm>
            <a:off x="5198877" y="438"/>
            <a:ext cx="6991565" cy="6863349"/>
          </a:xfrm>
          <a:prstGeom prst="rect">
            <a:avLst/>
          </a:prstGeom>
        </p:spPr>
      </p:pic>
    </p:spTree>
    <p:extLst>
      <p:ext uri="{BB962C8B-B14F-4D97-AF65-F5344CB8AC3E}">
        <p14:creationId xmlns:p14="http://schemas.microsoft.com/office/powerpoint/2010/main" val="3302809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4481416"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199586" y="0"/>
            <a:ext cx="6993968" cy="6863348"/>
          </a:xfrm>
          <a:prstGeom prst="rect">
            <a:avLst/>
          </a:prstGeom>
        </p:spPr>
      </p:pic>
    </p:spTree>
    <p:extLst>
      <p:ext uri="{BB962C8B-B14F-4D97-AF65-F5344CB8AC3E}">
        <p14:creationId xmlns:p14="http://schemas.microsoft.com/office/powerpoint/2010/main" val="3434415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84777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26133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423605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stretch>
            <a:fillRect/>
          </a:stretch>
        </p:blipFill>
        <p:spPr>
          <a:xfrm>
            <a:off x="457273" y="6087890"/>
            <a:ext cx="1419627" cy="304828"/>
          </a:xfrm>
          <a:prstGeom prst="rect">
            <a:avLst/>
          </a:prstGeom>
        </p:spPr>
      </p:pic>
      <p:pic>
        <p:nvPicPr>
          <p:cNvPr id="16" name="Picture 15"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07545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657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551119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632134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1716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450957"/>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996"/>
            </a:lvl1pPr>
          </a:lstStyle>
          <a:p>
            <a:r>
              <a:rPr lang="en-US"/>
              <a:t>Click to edit Master title style</a:t>
            </a:r>
          </a:p>
        </p:txBody>
      </p:sp>
      <p:sp>
        <p:nvSpPr>
          <p:cNvPr id="3" name="Subtitle 2"/>
          <p:cNvSpPr>
            <a:spLocks noGrp="1"/>
          </p:cNvSpPr>
          <p:nvPr>
            <p:ph type="subTitle" idx="1"/>
          </p:nvPr>
        </p:nvSpPr>
        <p:spPr>
          <a:xfrm>
            <a:off x="1524001" y="3602038"/>
            <a:ext cx="9144000" cy="1655762"/>
          </a:xfrm>
        </p:spPr>
        <p:txBody>
          <a:bodyPr/>
          <a:lstStyle>
            <a:lvl1pPr marL="0" indent="0" algn="ctr">
              <a:buNone/>
              <a:defRPr sz="2399"/>
            </a:lvl1pPr>
            <a:lvl2pPr marL="456976" indent="0" algn="ctr">
              <a:buNone/>
              <a:defRPr sz="1999"/>
            </a:lvl2pPr>
            <a:lvl3pPr marL="913950" indent="0" algn="ctr">
              <a:buNone/>
              <a:defRPr sz="1799"/>
            </a:lvl3pPr>
            <a:lvl4pPr marL="1370926" indent="0" algn="ctr">
              <a:buNone/>
              <a:defRPr sz="1600"/>
            </a:lvl4pPr>
            <a:lvl5pPr marL="1827900" indent="0" algn="ctr">
              <a:buNone/>
              <a:defRPr sz="1600"/>
            </a:lvl5pPr>
            <a:lvl6pPr marL="2284875" indent="0" algn="ctr">
              <a:buNone/>
              <a:defRPr sz="1600"/>
            </a:lvl6pPr>
            <a:lvl7pPr marL="2741850" indent="0" algn="ctr">
              <a:buNone/>
              <a:defRPr sz="1600"/>
            </a:lvl7pPr>
            <a:lvl8pPr marL="3198826" indent="0" algn="ctr">
              <a:buNone/>
              <a:defRPr sz="1600"/>
            </a:lvl8pPr>
            <a:lvl9pPr marL="36558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290752236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3203534443"/>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268504511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1"/>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6"/>
            <a:ext cx="10515600" cy="1500187"/>
          </a:xfrm>
        </p:spPr>
        <p:txBody>
          <a:bodyPr/>
          <a:lstStyle>
            <a:lvl1pPr marL="0" indent="0">
              <a:buNone/>
              <a:defRPr sz="2399">
                <a:solidFill>
                  <a:schemeClr val="tx1">
                    <a:tint val="75000"/>
                  </a:schemeClr>
                </a:solidFill>
              </a:defRPr>
            </a:lvl1pPr>
            <a:lvl2pPr marL="456976" indent="0">
              <a:buNone/>
              <a:defRPr sz="1999">
                <a:solidFill>
                  <a:schemeClr val="tx1">
                    <a:tint val="75000"/>
                  </a:schemeClr>
                </a:solidFill>
              </a:defRPr>
            </a:lvl2pPr>
            <a:lvl3pPr marL="913950" indent="0">
              <a:buNone/>
              <a:defRPr sz="1799">
                <a:solidFill>
                  <a:schemeClr val="tx1">
                    <a:tint val="75000"/>
                  </a:schemeClr>
                </a:solidFill>
              </a:defRPr>
            </a:lvl3pPr>
            <a:lvl4pPr marL="1370926" indent="0">
              <a:buNone/>
              <a:defRPr sz="1600">
                <a:solidFill>
                  <a:schemeClr val="tx1">
                    <a:tint val="75000"/>
                  </a:schemeClr>
                </a:solidFill>
              </a:defRPr>
            </a:lvl4pPr>
            <a:lvl5pPr marL="1827900" indent="0">
              <a:buNone/>
              <a:defRPr sz="1600">
                <a:solidFill>
                  <a:schemeClr val="tx1">
                    <a:tint val="75000"/>
                  </a:schemeClr>
                </a:solidFill>
              </a:defRPr>
            </a:lvl5pPr>
            <a:lvl6pPr marL="2284875" indent="0">
              <a:buNone/>
              <a:defRPr sz="1600">
                <a:solidFill>
                  <a:schemeClr val="tx1">
                    <a:tint val="75000"/>
                  </a:schemeClr>
                </a:solidFill>
              </a:defRPr>
            </a:lvl6pPr>
            <a:lvl7pPr marL="2741850" indent="0">
              <a:buNone/>
              <a:defRPr sz="1600">
                <a:solidFill>
                  <a:schemeClr val="tx1">
                    <a:tint val="75000"/>
                  </a:schemeClr>
                </a:solidFill>
              </a:defRPr>
            </a:lvl7pPr>
            <a:lvl8pPr marL="3198826" indent="0">
              <a:buNone/>
              <a:defRPr sz="1600">
                <a:solidFill>
                  <a:schemeClr val="tx1">
                    <a:tint val="75000"/>
                  </a:schemeClr>
                </a:solidFill>
              </a:defRPr>
            </a:lvl8pPr>
            <a:lvl9pPr marL="36558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8941372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34589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1157535684"/>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99" b="1"/>
            </a:lvl1pPr>
            <a:lvl2pPr marL="456976" indent="0">
              <a:buNone/>
              <a:defRPr sz="1999" b="1"/>
            </a:lvl2pPr>
            <a:lvl3pPr marL="913950" indent="0">
              <a:buNone/>
              <a:defRPr sz="1799" b="1"/>
            </a:lvl3pPr>
            <a:lvl4pPr marL="1370926" indent="0">
              <a:buNone/>
              <a:defRPr sz="1600" b="1"/>
            </a:lvl4pPr>
            <a:lvl5pPr marL="1827900" indent="0">
              <a:buNone/>
              <a:defRPr sz="1600" b="1"/>
            </a:lvl5pPr>
            <a:lvl6pPr marL="2284875" indent="0">
              <a:buNone/>
              <a:defRPr sz="1600" b="1"/>
            </a:lvl6pPr>
            <a:lvl7pPr marL="2741850" indent="0">
              <a:buNone/>
              <a:defRPr sz="1600" b="1"/>
            </a:lvl7pPr>
            <a:lvl8pPr marL="3198826" indent="0">
              <a:buNone/>
              <a:defRPr sz="1600" b="1"/>
            </a:lvl8pPr>
            <a:lvl9pPr marL="36558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Microsoft Confidential</a:t>
            </a:r>
          </a:p>
        </p:txBody>
      </p:sp>
      <p:sp>
        <p:nvSpPr>
          <p:cNvPr id="9" name="Slide Number Placeholder 8"/>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204274650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Microsoft Confidential</a:t>
            </a:r>
          </a:p>
        </p:txBody>
      </p:sp>
      <p:sp>
        <p:nvSpPr>
          <p:cNvPr id="5" name="Slide Number Placeholder 4"/>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164167509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411566693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3199"/>
            </a:lvl1pPr>
          </a:lstStyle>
          <a:p>
            <a:r>
              <a:rPr lang="en-US"/>
              <a:t>Click to edit Master title style</a:t>
            </a:r>
          </a:p>
        </p:txBody>
      </p:sp>
      <p:sp>
        <p:nvSpPr>
          <p:cNvPr id="3" name="Content Placeholder 2"/>
          <p:cNvSpPr>
            <a:spLocks noGrp="1"/>
          </p:cNvSpPr>
          <p:nvPr>
            <p:ph idx="1"/>
          </p:nvPr>
        </p:nvSpPr>
        <p:spPr>
          <a:xfrm>
            <a:off x="5183189" y="987428"/>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3544787803"/>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3199"/>
            </a:lvl1pPr>
          </a:lstStyle>
          <a:p>
            <a:r>
              <a:rPr lang="en-US"/>
              <a:t>Click to edit Master title style</a:t>
            </a:r>
          </a:p>
        </p:txBody>
      </p:sp>
      <p:sp>
        <p:nvSpPr>
          <p:cNvPr id="3" name="Picture Placeholder 2"/>
          <p:cNvSpPr>
            <a:spLocks noGrp="1"/>
          </p:cNvSpPr>
          <p:nvPr>
            <p:ph type="pic" idx="1"/>
          </p:nvPr>
        </p:nvSpPr>
        <p:spPr>
          <a:xfrm>
            <a:off x="5183189" y="987428"/>
            <a:ext cx="6172200" cy="4873625"/>
          </a:xfrm>
        </p:spPr>
        <p:txBody>
          <a:bodyPr/>
          <a:lstStyle>
            <a:lvl1pPr marL="0" indent="0">
              <a:buNone/>
              <a:defRPr sz="3199"/>
            </a:lvl1pPr>
            <a:lvl2pPr marL="456976" indent="0">
              <a:buNone/>
              <a:defRPr sz="2799"/>
            </a:lvl2pPr>
            <a:lvl3pPr marL="913950" indent="0">
              <a:buNone/>
              <a:defRPr sz="2399"/>
            </a:lvl3pPr>
            <a:lvl4pPr marL="1370926" indent="0">
              <a:buNone/>
              <a:defRPr sz="1999"/>
            </a:lvl4pPr>
            <a:lvl5pPr marL="1827900" indent="0">
              <a:buNone/>
              <a:defRPr sz="1999"/>
            </a:lvl5pPr>
            <a:lvl6pPr marL="2284875" indent="0">
              <a:buNone/>
              <a:defRPr sz="1999"/>
            </a:lvl6pPr>
            <a:lvl7pPr marL="2741850" indent="0">
              <a:buNone/>
              <a:defRPr sz="1999"/>
            </a:lvl7pPr>
            <a:lvl8pPr marL="3198826" indent="0">
              <a:buNone/>
              <a:defRPr sz="1999"/>
            </a:lvl8pPr>
            <a:lvl9pPr marL="3655800" indent="0">
              <a:buNone/>
              <a:defRPr sz="1999"/>
            </a:lvl9pPr>
          </a:lstStyle>
          <a:p>
            <a:endParaRPr lang="en-US"/>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vl1pPr>
            <a:lvl2pPr marL="456976" indent="0">
              <a:buNone/>
              <a:defRPr sz="1400"/>
            </a:lvl2pPr>
            <a:lvl3pPr marL="913950" indent="0">
              <a:buNone/>
              <a:defRPr sz="1200"/>
            </a:lvl3pPr>
            <a:lvl4pPr marL="1370926" indent="0">
              <a:buNone/>
              <a:defRPr sz="1000"/>
            </a:lvl4pPr>
            <a:lvl5pPr marL="1827900" indent="0">
              <a:buNone/>
              <a:defRPr sz="1000"/>
            </a:lvl5pPr>
            <a:lvl6pPr marL="2284875" indent="0">
              <a:buNone/>
              <a:defRPr sz="1000"/>
            </a:lvl6pPr>
            <a:lvl7pPr marL="2741850" indent="0">
              <a:buNone/>
              <a:defRPr sz="1000"/>
            </a:lvl7pPr>
            <a:lvl8pPr marL="3198826" indent="0">
              <a:buNone/>
              <a:defRPr sz="1000"/>
            </a:lvl8pPr>
            <a:lvl9pPr marL="36558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Microsoft Confidential</a:t>
            </a:r>
          </a:p>
        </p:txBody>
      </p:sp>
      <p:sp>
        <p:nvSpPr>
          <p:cNvPr id="7" name="Slide Number Placeholder 6"/>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1128921535"/>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402075704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417773929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3" y="228605"/>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53" y="1447799"/>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162198"/>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5"/>
            <a:ext cx="9859116" cy="1568966"/>
          </a:xfrm>
          <a:noFill/>
        </p:spPr>
        <p:txBody>
          <a:bodyPr tIns="91440" bIns="91440" anchor="b" anchorCtr="0">
            <a:noAutofit/>
          </a:bodyPr>
          <a:lstStyle>
            <a:lvl1pPr>
              <a:defRPr sz="4703"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02955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9742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1"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2777839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923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1879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6169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30" indent="0">
              <a:buNone/>
              <a:defRPr/>
            </a:lvl3pPr>
            <a:lvl4pPr marL="448060" indent="0">
              <a:buNone/>
              <a:defRPr/>
            </a:lvl4pPr>
            <a:lvl5pPr marL="6720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060542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2214110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dirty="0"/>
              <a:t>Click to edit Master title style</a:t>
            </a:r>
          </a:p>
        </p:txBody>
      </p:sp>
      <p:sp>
        <p:nvSpPr>
          <p:cNvPr id="3" name="Content Placeholder 2"/>
          <p:cNvSpPr>
            <a:spLocks noGrp="1"/>
          </p:cNvSpPr>
          <p:nvPr>
            <p:ph idx="1"/>
          </p:nvPr>
        </p:nvSpPr>
        <p:spPr/>
        <p:txBody>
          <a:bodyPr/>
          <a:lstStyle>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defTabSz="914049"/>
            <a:fld id="{B8C8C8CB-A8AF-42E7-BDF9-141761D06385}" type="datetimeFigureOut">
              <a:rPr lang="en-US" smtClean="0">
                <a:solidFill>
                  <a:prstClr val="black">
                    <a:tint val="75000"/>
                  </a:prstClr>
                </a:solidFill>
              </a:rPr>
              <a:pPr defTabSz="914049"/>
              <a:t>6/5/2018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04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049"/>
            <a:fld id="{2697C2E9-2193-4F34-B741-93E0D24B4F87}" type="slidenum">
              <a:rPr lang="en-US" smtClean="0">
                <a:solidFill>
                  <a:prstClr val="black">
                    <a:tint val="75000"/>
                  </a:prstClr>
                </a:solidFill>
              </a:rPr>
              <a:pPr defTabSz="914049"/>
              <a:t>‹#›</a:t>
            </a:fld>
            <a:endParaRPr lang="en-US">
              <a:solidFill>
                <a:prstClr val="black">
                  <a:tint val="75000"/>
                </a:prstClr>
              </a:solidFill>
            </a:endParaRPr>
          </a:p>
        </p:txBody>
      </p:sp>
    </p:spTree>
    <p:extLst>
      <p:ext uri="{BB962C8B-B14F-4D97-AF65-F5344CB8AC3E}">
        <p14:creationId xmlns:p14="http://schemas.microsoft.com/office/powerpoint/2010/main" val="361394598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390474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84932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084172"/>
            <a:ext cx="11653523" cy="1158793"/>
          </a:xfrm>
          <a:noFill/>
        </p:spPr>
        <p:txBody>
          <a:bodyPr tIns="91440" bIns="91440" anchor="t" anchorCtr="0">
            <a:spAutoFit/>
          </a:bodyPr>
          <a:lstStyle>
            <a:lvl1pPr>
              <a:defRPr sz="6921" spc="-96"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75069064"/>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5582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46143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dirty="0"/>
              <a:t>Optional (City, State or venue)</a:t>
            </a:r>
          </a:p>
        </p:txBody>
      </p:sp>
    </p:spTree>
    <p:extLst>
      <p:ext uri="{BB962C8B-B14F-4D97-AF65-F5344CB8AC3E}">
        <p14:creationId xmlns:p14="http://schemas.microsoft.com/office/powerpoint/2010/main" val="375559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rgbClr val="353535"/>
                    </a:gs>
                    <a:gs pos="34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rgbClr val="353535"/>
                    </a:gs>
                    <a:gs pos="34000">
                      <a:srgbClr val="353535"/>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8640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6274911"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3" name="Group 22">
            <a:extLst>
              <a:ext uri="{FF2B5EF4-FFF2-40B4-BE49-F238E27FC236}">
                <a16:creationId xmlns:a16="http://schemas.microsoft.com/office/drawing/2014/main" id="{8457DAD4-9BAE-4782-8615-6572178DFB63}"/>
              </a:ext>
            </a:extLst>
          </p:cNvPr>
          <p:cNvGrpSpPr/>
          <p:nvPr userDrawn="1"/>
        </p:nvGrpSpPr>
        <p:grpSpPr>
          <a:xfrm>
            <a:off x="6917723" y="1934746"/>
            <a:ext cx="4334487" cy="3039035"/>
            <a:chOff x="7056437" y="1973262"/>
            <a:chExt cx="4421403" cy="3099534"/>
          </a:xfrm>
        </p:grpSpPr>
        <p:sp>
          <p:nvSpPr>
            <p:cNvPr id="24" name="Freeform: Shape 23">
              <a:extLst>
                <a:ext uri="{FF2B5EF4-FFF2-40B4-BE49-F238E27FC236}">
                  <a16:creationId xmlns:a16="http://schemas.microsoft.com/office/drawing/2014/main" id="{336BC686-C816-4B7D-AE11-24C8A70132ED}"/>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505A2F5D-BF39-4C69-A859-E986C1605AC5}"/>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building_1">
              <a:extLst>
                <a:ext uri="{FF2B5EF4-FFF2-40B4-BE49-F238E27FC236}">
                  <a16:creationId xmlns:a16="http://schemas.microsoft.com/office/drawing/2014/main" id="{EDF3A4D0-82FD-4583-A344-D04DBFF9BD14}"/>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spTree>
    <p:extLst>
      <p:ext uri="{BB962C8B-B14F-4D97-AF65-F5344CB8AC3E}">
        <p14:creationId xmlns:p14="http://schemas.microsoft.com/office/powerpoint/2010/main" val="3744040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spc="0" baseline="0">
                <a:gradFill>
                  <a:gsLst>
                    <a:gs pos="91000">
                      <a:schemeClr val="tx1"/>
                    </a:gs>
                    <a:gs pos="0">
                      <a:schemeClr val="tx1"/>
                    </a:gs>
                  </a:gsLst>
                  <a:lin ang="5400000" scaled="0"/>
                </a:gradFill>
                <a:latin typeface="+mj-lt"/>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defRPr/>
            </a:pPr>
            <a:r>
              <a:rPr lang="en-US" dirty="0"/>
              <a:t>for your hybrid environment</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Freeform: Shape 10">
            <a:extLst>
              <a:ext uri="{FF2B5EF4-FFF2-40B4-BE49-F238E27FC236}">
                <a16:creationId xmlns:a16="http://schemas.microsoft.com/office/drawing/2014/main" id="{D7D7B48D-3C1F-41E7-A427-37D52367AB57}"/>
              </a:ext>
            </a:extLst>
          </p:cNvPr>
          <p:cNvSpPr/>
          <p:nvPr userDrawn="1"/>
        </p:nvSpPr>
        <p:spPr bwMode="auto">
          <a:xfrm>
            <a:off x="6917723" y="1934746"/>
            <a:ext cx="4334487" cy="239265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DE862598-50B9-495D-9ECA-EDD8D521BCA8}"/>
              </a:ext>
            </a:extLst>
          </p:cNvPr>
          <p:cNvGrpSpPr/>
          <p:nvPr userDrawn="1"/>
        </p:nvGrpSpPr>
        <p:grpSpPr>
          <a:xfrm>
            <a:off x="8787818" y="4105298"/>
            <a:ext cx="594295" cy="444205"/>
            <a:chOff x="8964032" y="4187024"/>
            <a:chExt cx="606212" cy="453048"/>
          </a:xfrm>
        </p:grpSpPr>
        <p:sp>
          <p:nvSpPr>
            <p:cNvPr id="25" name="Rectangle 24">
              <a:extLst>
                <a:ext uri="{FF2B5EF4-FFF2-40B4-BE49-F238E27FC236}">
                  <a16:creationId xmlns:a16="http://schemas.microsoft.com/office/drawing/2014/main" id="{324A94E2-B103-449B-B0C1-ED95FE871D6F}"/>
                </a:ext>
              </a:extLst>
            </p:cNvPr>
            <p:cNvSpPr/>
            <p:nvPr userDrawn="1"/>
          </p:nvSpPr>
          <p:spPr bwMode="auto">
            <a:xfrm>
              <a:off x="8964032" y="4296397"/>
              <a:ext cx="606212" cy="19146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A67A96-1D32-4B35-B6B5-4F4231C128F4}"/>
                </a:ext>
              </a:extLst>
            </p:cNvPr>
            <p:cNvGrpSpPr/>
            <p:nvPr userDrawn="1"/>
          </p:nvGrpSpPr>
          <p:grpSpPr>
            <a:xfrm>
              <a:off x="9054373" y="4187024"/>
              <a:ext cx="425530" cy="453048"/>
              <a:chOff x="8984607" y="2564610"/>
              <a:chExt cx="524518" cy="558438"/>
            </a:xfrm>
          </p:grpSpPr>
          <p:sp>
            <p:nvSpPr>
              <p:cNvPr id="27" name="Shield_EA18">
                <a:extLst>
                  <a:ext uri="{FF2B5EF4-FFF2-40B4-BE49-F238E27FC236}">
                    <a16:creationId xmlns:a16="http://schemas.microsoft.com/office/drawing/2014/main" id="{D11CA314-4F53-45DB-A0BB-995627796C42}"/>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8" name="Lock">
                <a:extLst>
                  <a:ext uri="{FF2B5EF4-FFF2-40B4-BE49-F238E27FC236}">
                    <a16:creationId xmlns:a16="http://schemas.microsoft.com/office/drawing/2014/main" id="{FE2E54D1-8833-44BF-89E3-3AEFC08747DF}"/>
                  </a:ext>
                </a:extLst>
              </p:cNvPr>
              <p:cNvSpPr>
                <a:spLocks noChangeAspect="1" noEditPoints="1"/>
              </p:cNvSpPr>
              <p:nvPr/>
            </p:nvSpPr>
            <p:spPr bwMode="auto">
              <a:xfrm>
                <a:off x="9170807" y="2699426"/>
                <a:ext cx="152118" cy="212607"/>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p>
            </p:txBody>
          </p:sp>
        </p:grpSp>
      </p:grpSp>
      <p:sp>
        <p:nvSpPr>
          <p:cNvPr id="29" name="MS cloud text">
            <a:extLst>
              <a:ext uri="{FF2B5EF4-FFF2-40B4-BE49-F238E27FC236}">
                <a16:creationId xmlns:a16="http://schemas.microsoft.com/office/drawing/2014/main" id="{FA4188AC-C68C-4795-BCCB-9F99499FA178}"/>
              </a:ext>
            </a:extLst>
          </p:cNvPr>
          <p:cNvSpPr txBox="1">
            <a:spLocks/>
          </p:cNvSpPr>
          <p:nvPr userDrawn="1"/>
        </p:nvSpPr>
        <p:spPr>
          <a:xfrm>
            <a:off x="6693616" y="3030781"/>
            <a:ext cx="5078638" cy="866059"/>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333" b="0" i="0" u="none" strike="noStrike" kern="0" cap="none" spc="-100" normalizeH="0" baseline="0" noProof="0" dirty="0">
                <a:ln w="3175">
                  <a:noFill/>
                </a:ln>
                <a:gradFill>
                  <a:gsLst>
                    <a:gs pos="86726">
                      <a:schemeClr val="tx1"/>
                    </a:gs>
                    <a:gs pos="59000">
                      <a:schemeClr val="tx1"/>
                    </a:gs>
                  </a:gsLst>
                  <a:lin ang="5400000" scaled="0"/>
                </a:gradFill>
                <a:effectLst/>
                <a:uLnTx/>
                <a:uFillTx/>
                <a:latin typeface="Segoe UI Semilight"/>
                <a:ea typeface="+mn-ea"/>
                <a:cs typeface="Segoe UI Semilight" panose="020B0402040204020203" pitchFamily="34" charset="0"/>
              </a:rPr>
              <a:t>Microsoft Azure</a:t>
            </a:r>
            <a:endParaRPr kumimoji="0" lang="en-US" sz="3333" b="0" i="0" u="none" strike="noStrike" kern="0" cap="none" spc="-100" normalizeH="0" baseline="0" noProof="0" dirty="0">
              <a:ln w="3175">
                <a:noFill/>
              </a:ln>
              <a:gradFill>
                <a:gsLst>
                  <a:gs pos="86726">
                    <a:schemeClr val="tx1"/>
                  </a:gs>
                  <a:gs pos="59000">
                    <a:schemeClr val="tx1"/>
                  </a:gs>
                </a:gsLst>
                <a:lin ang="5400000" scaled="0"/>
              </a:gradFill>
              <a:effectLst/>
              <a:uLnTx/>
              <a:uFillTx/>
              <a:latin typeface="Segoe UI Light"/>
              <a:ea typeface="+mn-ea"/>
              <a:cs typeface="Segoe UI Semilight" panose="020B0402040204020203" pitchFamily="34" charset="0"/>
            </a:endParaRPr>
          </a:p>
        </p:txBody>
      </p:sp>
    </p:spTree>
    <p:extLst>
      <p:ext uri="{BB962C8B-B14F-4D97-AF65-F5344CB8AC3E}">
        <p14:creationId xmlns:p14="http://schemas.microsoft.com/office/powerpoint/2010/main" val="2520273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400"/>
                                        <p:tgtEl>
                                          <p:spTgt spid="29"/>
                                        </p:tgtEl>
                                      </p:cBhvr>
                                    </p:animEffect>
                                  </p:childTnLst>
                                </p:cTn>
                              </p:par>
                              <p:par>
                                <p:cTn id="8" presetID="42" presetClass="path" presetSubtype="0" decel="100000" fill="hold" grpId="1" nodeType="withEffect">
                                  <p:stCondLst>
                                    <p:cond delay="300"/>
                                  </p:stCondLst>
                                  <p:childTnLst>
                                    <p:animMotion origin="layout" path="M -2.15216E-6 -3.1911E-6 L -2.15216E-6 0.09624 " pathEditMode="relative" rAng="0" ptsTypes="AA">
                                      <p:cBhvr>
                                        <p:cTn id="9" dur="700" spd="-100000" fill="hold"/>
                                        <p:tgtEl>
                                          <p:spTgt spid="29"/>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for your hybrid environment</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5" name="Group 24">
            <a:extLst>
              <a:ext uri="{FF2B5EF4-FFF2-40B4-BE49-F238E27FC236}">
                <a16:creationId xmlns:a16="http://schemas.microsoft.com/office/drawing/2014/main" id="{35223D86-D2A0-45D5-B343-90B241E5EEF7}"/>
              </a:ext>
            </a:extLst>
          </p:cNvPr>
          <p:cNvGrpSpPr/>
          <p:nvPr userDrawn="1"/>
        </p:nvGrpSpPr>
        <p:grpSpPr>
          <a:xfrm>
            <a:off x="6917723" y="1934746"/>
            <a:ext cx="4334487" cy="3039035"/>
            <a:chOff x="7056437" y="1973262"/>
            <a:chExt cx="4421403" cy="3099534"/>
          </a:xfrm>
        </p:grpSpPr>
        <p:sp>
          <p:nvSpPr>
            <p:cNvPr id="26" name="Freeform: Shape 25">
              <a:extLst>
                <a:ext uri="{FF2B5EF4-FFF2-40B4-BE49-F238E27FC236}">
                  <a16:creationId xmlns:a16="http://schemas.microsoft.com/office/drawing/2014/main" id="{B1C114C3-84A8-44DA-8EC3-B84252A1250B}"/>
                </a:ext>
              </a:extLst>
            </p:cNvPr>
            <p:cNvSpPr/>
            <p:nvPr/>
          </p:nvSpPr>
          <p:spPr bwMode="auto">
            <a:xfrm>
              <a:off x="7056437" y="1973262"/>
              <a:ext cx="4421403" cy="244028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A10CB532-F2D3-4AFD-A822-7A684C408101}"/>
                </a:ext>
              </a:extLst>
            </p:cNvPr>
            <p:cNvSpPr/>
            <p:nvPr/>
          </p:nvSpPr>
          <p:spPr bwMode="auto">
            <a:xfrm>
              <a:off x="8113047" y="4030664"/>
              <a:ext cx="2308181" cy="70790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building_1">
              <a:extLst>
                <a:ext uri="{FF2B5EF4-FFF2-40B4-BE49-F238E27FC236}">
                  <a16:creationId xmlns:a16="http://schemas.microsoft.com/office/drawing/2014/main" id="{77757B5F-9D57-403E-B694-A612E7F943CA}"/>
                </a:ext>
              </a:extLst>
            </p:cNvPr>
            <p:cNvSpPr>
              <a:spLocks noChangeAspect="1" noEditPoints="1"/>
            </p:cNvSpPr>
            <p:nvPr/>
          </p:nvSpPr>
          <p:spPr bwMode="auto">
            <a:xfrm flipH="1">
              <a:off x="8395582" y="3351722"/>
              <a:ext cx="1714082" cy="1721074"/>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grpSp>
      <p:grpSp>
        <p:nvGrpSpPr>
          <p:cNvPr id="29" name="Group 28">
            <a:extLst>
              <a:ext uri="{FF2B5EF4-FFF2-40B4-BE49-F238E27FC236}">
                <a16:creationId xmlns:a16="http://schemas.microsoft.com/office/drawing/2014/main" id="{87D254CC-C5B0-42D6-8A2A-46BC4265C82E}"/>
              </a:ext>
            </a:extLst>
          </p:cNvPr>
          <p:cNvGrpSpPr/>
          <p:nvPr userDrawn="1"/>
        </p:nvGrpSpPr>
        <p:grpSpPr>
          <a:xfrm>
            <a:off x="9313490" y="3091498"/>
            <a:ext cx="425792" cy="453392"/>
            <a:chOff x="8984607" y="2564610"/>
            <a:chExt cx="524518" cy="558438"/>
          </a:xfrm>
        </p:grpSpPr>
        <p:sp>
          <p:nvSpPr>
            <p:cNvPr id="30" name="Shield_EA18">
              <a:extLst>
                <a:ext uri="{FF2B5EF4-FFF2-40B4-BE49-F238E27FC236}">
                  <a16:creationId xmlns:a16="http://schemas.microsoft.com/office/drawing/2014/main" id="{2AA1D0F9-DFB9-4760-ADD1-96E816A6ECF7}"/>
                </a:ext>
              </a:extLst>
            </p:cNvPr>
            <p:cNvSpPr>
              <a:spLocks noChangeAspect="1"/>
            </p:cNvSpPr>
            <p:nvPr/>
          </p:nvSpPr>
          <p:spPr bwMode="auto">
            <a:xfrm>
              <a:off x="8984607" y="2564610"/>
              <a:ext cx="524518" cy="5584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31" name="Lock">
              <a:extLst>
                <a:ext uri="{FF2B5EF4-FFF2-40B4-BE49-F238E27FC236}">
                  <a16:creationId xmlns:a16="http://schemas.microsoft.com/office/drawing/2014/main" id="{C8BAF4D6-3415-4587-A9FF-7A5ACF968542}"/>
                </a:ext>
              </a:extLst>
            </p:cNvPr>
            <p:cNvSpPr>
              <a:spLocks noChangeAspect="1" noEditPoints="1"/>
            </p:cNvSpPr>
            <p:nvPr/>
          </p:nvSpPr>
          <p:spPr bwMode="auto">
            <a:xfrm>
              <a:off x="9177280" y="2708472"/>
              <a:ext cx="139172" cy="1945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10586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88"/>
            <a:ext cx="12191136" cy="6857029"/>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191135" cy="6858000"/>
          </a:xfrm>
          <a:prstGeom prst="rect">
            <a:avLst/>
          </a:prstGeom>
          <a:gradFill flip="none" rotWithShape="1">
            <a:gsLst>
              <a:gs pos="49000">
                <a:schemeClr val="bg2">
                  <a:alpha val="40000"/>
                </a:schemeClr>
              </a:gs>
              <a:gs pos="85000">
                <a:schemeClr val="bg2">
                  <a:alpha val="0"/>
                </a:schemeClr>
              </a:gs>
              <a:gs pos="0">
                <a:schemeClr val="bg2">
                  <a:alpha val="70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89381">
                      <a:schemeClr val="tx1"/>
                    </a:gs>
                    <a:gs pos="64000">
                      <a:schemeClr val="tx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89381">
                      <a:schemeClr val="tx1"/>
                    </a:gs>
                    <a:gs pos="64000">
                      <a:schemeClr val="tx1"/>
                    </a:gs>
                  </a:gsLst>
                  <a:lin ang="5400000" scaled="0"/>
                </a:gradFill>
                <a:latin typeface="+mj-lt"/>
              </a:defRPr>
            </a:lvl1pPr>
          </a:lstStyle>
          <a:p>
            <a:pPr lvl="0"/>
            <a:r>
              <a:rPr lang="en-US" dirty="0"/>
              <a:t>for your hybrid environment</a:t>
            </a:r>
          </a:p>
        </p:txBody>
      </p:sp>
      <p:grpSp>
        <p:nvGrpSpPr>
          <p:cNvPr id="25" name="Group 24">
            <a:extLst>
              <a:ext uri="{FF2B5EF4-FFF2-40B4-BE49-F238E27FC236}">
                <a16:creationId xmlns:a16="http://schemas.microsoft.com/office/drawing/2014/main" id="{BA7CAD2D-A523-49D0-BFE5-36D87090CC80}"/>
              </a:ext>
            </a:extLst>
          </p:cNvPr>
          <p:cNvGrpSpPr>
            <a:grpSpLocks noChangeAspect="1"/>
          </p:cNvGrpSpPr>
          <p:nvPr userDrawn="1"/>
        </p:nvGrpSpPr>
        <p:grpSpPr bwMode="black">
          <a:xfrm>
            <a:off x="459102" y="470067"/>
            <a:ext cx="1419662" cy="304828"/>
            <a:chOff x="457200" y="1643393"/>
            <a:chExt cx="4492753" cy="964540"/>
          </a:xfrm>
        </p:grpSpPr>
        <p:pic>
          <p:nvPicPr>
            <p:cNvPr id="26" name="Picture 25">
              <a:extLst>
                <a:ext uri="{FF2B5EF4-FFF2-40B4-BE49-F238E27FC236}">
                  <a16:creationId xmlns:a16="http://schemas.microsoft.com/office/drawing/2014/main" id="{A9056999-B9F1-4B54-AC0B-2E30B71879D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27" name="Freeform 12">
              <a:extLst>
                <a:ext uri="{FF2B5EF4-FFF2-40B4-BE49-F238E27FC236}">
                  <a16:creationId xmlns:a16="http://schemas.microsoft.com/office/drawing/2014/main" id="{0D968956-170E-40B1-9729-5DF0A40E647E}"/>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09447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accent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378AAD3-B342-4E97-B140-1A54F181B434}"/>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88"/>
            <a:ext cx="12191136" cy="6857029"/>
          </a:xfrm>
          <a:prstGeom prst="rect">
            <a:avLst/>
          </a:prstGeom>
        </p:spPr>
      </p:pic>
      <p:sp>
        <p:nvSpPr>
          <p:cNvPr id="2" name="Rectangle 1">
            <a:extLst>
              <a:ext uri="{FF2B5EF4-FFF2-40B4-BE49-F238E27FC236}">
                <a16:creationId xmlns:a16="http://schemas.microsoft.com/office/drawing/2014/main" id="{BC28AAEF-CE36-4DCE-AEF9-0CA2B12A27F6}"/>
              </a:ext>
            </a:extLst>
          </p:cNvPr>
          <p:cNvSpPr/>
          <p:nvPr userDrawn="1"/>
        </p:nvSpPr>
        <p:spPr bwMode="auto">
          <a:xfrm>
            <a:off x="1" y="0"/>
            <a:ext cx="12191135" cy="6858000"/>
          </a:xfrm>
          <a:prstGeom prst="rect">
            <a:avLst/>
          </a:prstGeom>
          <a:gradFill flip="none" rotWithShape="1">
            <a:gsLst>
              <a:gs pos="53000">
                <a:schemeClr val="tx1">
                  <a:alpha val="59000"/>
                </a:schemeClr>
              </a:gs>
              <a:gs pos="85000">
                <a:schemeClr val="tx1">
                  <a:alpha val="0"/>
                </a:schemeClr>
              </a:gs>
              <a:gs pos="22000">
                <a:schemeClr val="tx1">
                  <a:alpha val="84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89381">
                      <a:schemeClr val="bg1"/>
                    </a:gs>
                    <a:gs pos="64000">
                      <a:schemeClr val="bg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69301" y="3878574"/>
            <a:ext cx="6274912" cy="1792326"/>
          </a:xfrm>
          <a:noFill/>
        </p:spPr>
        <p:txBody>
          <a:bodyPr lIns="164592" tIns="109728" rIns="164592" bIns="109728">
            <a:noAutofit/>
          </a:bodyPr>
          <a:lstStyle>
            <a:lvl1pPr marL="0" indent="0">
              <a:spcBef>
                <a:spcPts val="0"/>
              </a:spcBef>
              <a:buNone/>
              <a:defRPr sz="3137" spc="0" baseline="0">
                <a:gradFill>
                  <a:gsLst>
                    <a:gs pos="89381">
                      <a:schemeClr val="bg1"/>
                    </a:gs>
                    <a:gs pos="64000">
                      <a:schemeClr val="bg1"/>
                    </a:gs>
                  </a:gsLst>
                  <a:lin ang="5400000" scaled="0"/>
                </a:gradFill>
                <a:latin typeface="+mj-lt"/>
              </a:defRPr>
            </a:lvl1pPr>
          </a:lstStyle>
          <a:p>
            <a:pPr lvl="0"/>
            <a:r>
              <a:rPr lang="en-US" dirty="0"/>
              <a:t>for your hybrid environment</a:t>
            </a:r>
          </a:p>
        </p:txBody>
      </p:sp>
      <p:grpSp>
        <p:nvGrpSpPr>
          <p:cNvPr id="10" name="Group 9">
            <a:extLst>
              <a:ext uri="{FF2B5EF4-FFF2-40B4-BE49-F238E27FC236}">
                <a16:creationId xmlns:a16="http://schemas.microsoft.com/office/drawing/2014/main" id="{6ADEDEA7-B00F-4289-A983-C0E2DF403BAE}"/>
              </a:ext>
            </a:extLst>
          </p:cNvPr>
          <p:cNvGrpSpPr>
            <a:grpSpLocks noChangeAspect="1"/>
          </p:cNvGrpSpPr>
          <p:nvPr userDrawn="1"/>
        </p:nvGrpSpPr>
        <p:grpSpPr bwMode="black">
          <a:xfrm>
            <a:off x="459102" y="470067"/>
            <a:ext cx="1419662" cy="304828"/>
            <a:chOff x="457200" y="1643393"/>
            <a:chExt cx="4492753" cy="964540"/>
          </a:xfrm>
        </p:grpSpPr>
        <p:pic>
          <p:nvPicPr>
            <p:cNvPr id="11" name="Picture 10">
              <a:extLst>
                <a:ext uri="{FF2B5EF4-FFF2-40B4-BE49-F238E27FC236}">
                  <a16:creationId xmlns:a16="http://schemas.microsoft.com/office/drawing/2014/main" id="{FE071970-85BE-4AD9-BF89-395180313E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2" name="Freeform 12">
              <a:extLst>
                <a:ext uri="{FF2B5EF4-FFF2-40B4-BE49-F238E27FC236}">
                  <a16:creationId xmlns:a16="http://schemas.microsoft.com/office/drawing/2014/main" id="{02F4D860-9796-4C25-9188-4EE27509699C}"/>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503137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F8CCC79-EE57-4390-857C-5BDEF539E5FE}"/>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215000"/>
                    </a14:imgEffect>
                    <a14:imgEffect>
                      <a14:brightnessContrast contrast="10000"/>
                    </a14:imgEffect>
                  </a14:imgLayer>
                </a14:imgProps>
              </a:ext>
              <a:ext uri="{28A0092B-C50C-407E-A947-70E740481C1C}">
                <a14:useLocalDpi xmlns:a14="http://schemas.microsoft.com/office/drawing/2010/main"/>
              </a:ext>
            </a:extLst>
          </a:blip>
          <a:srcRect l="-7"/>
          <a:stretch/>
        </p:blipFill>
        <p:spPr>
          <a:xfrm>
            <a:off x="0" y="488"/>
            <a:ext cx="12191136" cy="6857029"/>
          </a:xfrm>
          <a:prstGeom prst="rect">
            <a:avLst/>
          </a:prstGeom>
        </p:spPr>
      </p:pic>
      <p:sp>
        <p:nvSpPr>
          <p:cNvPr id="3" name="Rectangle 2">
            <a:extLst>
              <a:ext uri="{FF2B5EF4-FFF2-40B4-BE49-F238E27FC236}">
                <a16:creationId xmlns:a16="http://schemas.microsoft.com/office/drawing/2014/main" id="{0EFB2102-FAD9-4A71-B1D5-F6E4413F9232}"/>
              </a:ext>
            </a:extLst>
          </p:cNvPr>
          <p:cNvSpPr/>
          <p:nvPr userDrawn="1"/>
        </p:nvSpPr>
        <p:spPr bwMode="auto">
          <a:xfrm>
            <a:off x="0" y="0"/>
            <a:ext cx="6096000" cy="685800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Azure security and management</a:t>
            </a:r>
          </a:p>
        </p:txBody>
      </p:sp>
      <p:sp>
        <p:nvSpPr>
          <p:cNvPr id="5" name="Text Placeholder 4"/>
          <p:cNvSpPr>
            <a:spLocks noGrp="1"/>
          </p:cNvSpPr>
          <p:nvPr>
            <p:ph type="body" sz="quarter" idx="12" hasCustomPrompt="1"/>
          </p:nvPr>
        </p:nvSpPr>
        <p:spPr>
          <a:xfrm>
            <a:off x="269302" y="3878574"/>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for your hybrid environment</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25607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chemeClr val="accent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A78B06C-2461-4A74-8CD5-7C04FFC27512}"/>
              </a:ext>
            </a:extLst>
          </p:cNvPr>
          <p:cNvPicPr>
            <a:picLocks noChangeAspect="1"/>
          </p:cNvPicPr>
          <p:nvPr userDrawn="1"/>
        </p:nvPicPr>
        <p:blipFill rotWithShape="1">
          <a:blip r:embed="rId2" cstate="email">
            <a:alphaModFix amt="35000"/>
            <a:extLst>
              <a:ext uri="{BEBA8EAE-BF5A-486C-A8C5-ECC9F3942E4B}">
                <a14:imgProps xmlns:a14="http://schemas.microsoft.com/office/drawing/2010/main">
                  <a14:imgLayer r:embed="rId3">
                    <a14:imgEffect>
                      <a14:brightnessContrast contrast="27000"/>
                    </a14:imgEffect>
                  </a14:imgLayer>
                </a14:imgProps>
              </a:ext>
              <a:ext uri="{28A0092B-C50C-407E-A947-70E740481C1C}">
                <a14:useLocalDpi xmlns:a14="http://schemas.microsoft.com/office/drawing/2010/main"/>
              </a:ext>
            </a:extLst>
          </a:blip>
          <a:srcRect/>
          <a:stretch/>
        </p:blipFill>
        <p:spPr>
          <a:xfrm>
            <a:off x="6096000" y="-6129"/>
            <a:ext cx="6095135" cy="6864128"/>
          </a:xfrm>
          <a:prstGeom prst="rect">
            <a:avLst/>
          </a:prstGeom>
          <a:blipFill dpi="0" rotWithShape="1">
            <a:blip r:embed="rId4">
              <a:alphaModFix amt="35000"/>
            </a:blip>
            <a:srcRect/>
            <a:stretch>
              <a:fillRect/>
            </a:stretch>
          </a:blipFill>
          <a:ln w="55000" cap="flat" cmpd="thickThin" algn="ctr">
            <a:noFill/>
            <a:prstDash val="solid"/>
            <a:headEnd type="none" w="med" len="med"/>
            <a:tailEnd type="none" w="med" len="med"/>
          </a:ln>
          <a:effectLst/>
        </p:spPr>
      </p:pic>
      <p:sp>
        <p:nvSpPr>
          <p:cNvPr id="9" name="Title 1"/>
          <p:cNvSpPr>
            <a:spLocks noGrp="1"/>
          </p:cNvSpPr>
          <p:nvPr>
            <p:ph type="title" hasCustomPrompt="1"/>
          </p:nvPr>
        </p:nvSpPr>
        <p:spPr>
          <a:xfrm>
            <a:off x="269302" y="2084187"/>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Azure security </a:t>
            </a:r>
            <a:br>
              <a:rPr lang="en-US" dirty="0"/>
            </a:br>
            <a:r>
              <a:rPr lang="en-US" dirty="0"/>
              <a:t>and management</a:t>
            </a:r>
          </a:p>
        </p:txBody>
      </p:sp>
      <p:sp>
        <p:nvSpPr>
          <p:cNvPr id="5" name="Text Placeholder 4"/>
          <p:cNvSpPr>
            <a:spLocks noGrp="1"/>
          </p:cNvSpPr>
          <p:nvPr>
            <p:ph type="body" sz="quarter" idx="12" hasCustomPrompt="1"/>
          </p:nvPr>
        </p:nvSpPr>
        <p:spPr>
          <a:xfrm>
            <a:off x="269302" y="3878574"/>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for your hybrid environment</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0891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5"/>
          <a:stretch/>
        </p:blipFill>
        <p:spPr>
          <a:xfrm flipH="1">
            <a:off x="5334350" y="2"/>
            <a:ext cx="6855908" cy="6857996"/>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777920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3068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5378549"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5378486" cy="1793104"/>
          </a:xfrm>
          <a:noFill/>
        </p:spPr>
        <p:txBody>
          <a:bodyPr lIns="146304" tIns="91440" rIns="146304" bIns="91440" anchor="t" anchorCtr="0"/>
          <a:lstStyle>
            <a:lvl1pPr>
              <a:defRPr sz="4705"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6"/>
            <a:ext cx="5380106" cy="1793104"/>
          </a:xfrm>
        </p:spPr>
        <p:txBody>
          <a:bodyPr lIns="164592" tIns="109728" rIns="164592"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black">
          <a:xfrm>
            <a:off x="459102" y="470067"/>
            <a:ext cx="1419662" cy="304828"/>
            <a:chOff x="457200" y="1643393"/>
            <a:chExt cx="4492753" cy="96454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95983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954525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722308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704016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29890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44433248"/>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40870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864220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4390906"/>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8583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26098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8789669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95132466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5968813"/>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311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04447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64052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28860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2_Interior4">
    <p:bg>
      <p:bgPr>
        <a:solidFill>
          <a:schemeClr val="bg1">
            <a:lumMod val="85000"/>
          </a:schemeClr>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2" y="0"/>
            <a:ext cx="4676660" cy="6858000"/>
          </a:xfrm>
          <a:prstGeom prst="rect">
            <a:avLst/>
          </a:prstGeom>
          <a:solidFill>
            <a:srgbClr val="00205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049"/>
            <a:endParaRPr lang="en-US" sz="2400" dirty="0">
              <a:solidFill>
                <a:prstClr val="white"/>
              </a:solidFill>
            </a:endParaRPr>
          </a:p>
        </p:txBody>
      </p:sp>
      <p:sp>
        <p:nvSpPr>
          <p:cNvPr id="9" name="Title 1"/>
          <p:cNvSpPr>
            <a:spLocks noGrp="1" noChangeAspect="1"/>
          </p:cNvSpPr>
          <p:nvPr>
            <p:ph type="title"/>
          </p:nvPr>
        </p:nvSpPr>
        <p:spPr>
          <a:xfrm>
            <a:off x="269240" y="560345"/>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350900537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5_Interior4">
    <p:bg>
      <p:bgPr>
        <a:solidFill>
          <a:schemeClr val="bg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3929638" cy="6858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Semilight"/>
              <a:ea typeface="+mn-ea"/>
              <a:cs typeface="+mn-cs"/>
            </a:endParaRPr>
          </a:p>
        </p:txBody>
      </p:sp>
    </p:spTree>
    <p:extLst>
      <p:ext uri="{BB962C8B-B14F-4D97-AF65-F5344CB8AC3E}">
        <p14:creationId xmlns:p14="http://schemas.microsoft.com/office/powerpoint/2010/main" val="1476933245"/>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27610056"/>
      </p:ext>
    </p:extLst>
  </p:cSld>
  <p:clrMapOvr>
    <a:masterClrMapping/>
  </p:clrMapOvr>
  <p:transition spd="slow">
    <p:cove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2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Square Right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6857650" cy="6858000"/>
          </a:xfrm>
          <a:prstGeom prst="rect">
            <a:avLst/>
          </a:prstGeom>
        </p:spPr>
      </p:pic>
      <p:sp>
        <p:nvSpPr>
          <p:cNvPr id="4" name="Title 3"/>
          <p:cNvSpPr>
            <a:spLocks noGrp="1"/>
          </p:cNvSpPr>
          <p:nvPr>
            <p:ph type="title"/>
          </p:nvPr>
        </p:nvSpPr>
        <p:spPr>
          <a:xfrm>
            <a:off x="7232748" y="1944297"/>
            <a:ext cx="4499708" cy="1484704"/>
          </a:xfrm>
        </p:spPr>
        <p:txBody>
          <a:bodyPr anchor="b" anchorCtr="0">
            <a:spAutoFit/>
          </a:bodyPr>
          <a:lstStyle/>
          <a:p>
            <a:r>
              <a:rPr lang="en-US"/>
              <a:t>Click to edit Master title style</a:t>
            </a:r>
          </a:p>
        </p:txBody>
      </p:sp>
      <p:sp>
        <p:nvSpPr>
          <p:cNvPr id="6" name="Text Placeholder 5"/>
          <p:cNvSpPr>
            <a:spLocks noGrp="1"/>
          </p:cNvSpPr>
          <p:nvPr>
            <p:ph type="body" sz="quarter" idx="10"/>
          </p:nvPr>
        </p:nvSpPr>
        <p:spPr>
          <a:xfrm>
            <a:off x="7232749" y="3429001"/>
            <a:ext cx="4499708" cy="1668149"/>
          </a:xfrm>
        </p:spPr>
        <p:txBody>
          <a:bodyPr>
            <a:spAutoFit/>
          </a:bodyPr>
          <a:lstStyle>
            <a:lvl1pPr marL="0" indent="0">
              <a:buNone/>
              <a:defRPr sz="2400">
                <a:gradFill>
                  <a:gsLst>
                    <a:gs pos="1250">
                      <a:srgbClr val="737373"/>
                    </a:gs>
                    <a:gs pos="100000">
                      <a:srgbClr val="737373"/>
                    </a:gs>
                  </a:gsLst>
                  <a:lin ang="5400000" scaled="0"/>
                </a:gradFill>
                <a:latin typeface="Segoe UI Semilight" panose="020B0402040204020203" pitchFamily="34" charset="0"/>
                <a:cs typeface="Segoe UI Semilight" panose="020B0402040204020203" pitchFamily="34" charset="0"/>
              </a:defRPr>
            </a:lvl1pPr>
            <a:lvl2pPr marL="224053" indent="0">
              <a:buNone/>
              <a:defRPr sz="1800">
                <a:gradFill>
                  <a:gsLst>
                    <a:gs pos="1250">
                      <a:srgbClr val="737373"/>
                    </a:gs>
                    <a:gs pos="100000">
                      <a:srgbClr val="737373"/>
                    </a:gs>
                  </a:gsLst>
                  <a:lin ang="5400000" scaled="0"/>
                </a:gradFill>
                <a:latin typeface="Segoe UI Semilight" panose="020B0402040204020203" pitchFamily="34" charset="0"/>
                <a:cs typeface="Segoe UI Semilight" panose="020B0402040204020203" pitchFamily="34" charset="0"/>
              </a:defRPr>
            </a:lvl2pPr>
            <a:lvl3pPr marL="448107" indent="0">
              <a:buNone/>
              <a:defRPr sz="1600">
                <a:gradFill>
                  <a:gsLst>
                    <a:gs pos="1250">
                      <a:srgbClr val="737373"/>
                    </a:gs>
                    <a:gs pos="100000">
                      <a:srgbClr val="737373"/>
                    </a:gs>
                  </a:gsLst>
                  <a:lin ang="5400000" scaled="0"/>
                </a:gradFill>
                <a:latin typeface="Segoe UI Semilight" panose="020B0402040204020203" pitchFamily="34" charset="0"/>
                <a:cs typeface="Segoe UI Semilight" panose="020B0402040204020203" pitchFamily="34" charset="0"/>
              </a:defRPr>
            </a:lvl3pPr>
            <a:lvl4pPr marL="672160" indent="0">
              <a:buNone/>
              <a:defRPr sz="1600">
                <a:gradFill>
                  <a:gsLst>
                    <a:gs pos="1250">
                      <a:srgbClr val="737373"/>
                    </a:gs>
                    <a:gs pos="100000">
                      <a:srgbClr val="737373"/>
                    </a:gs>
                  </a:gsLst>
                  <a:lin ang="5400000" scaled="0"/>
                </a:gradFill>
                <a:latin typeface="Segoe UI Semilight" panose="020B0402040204020203" pitchFamily="34" charset="0"/>
                <a:cs typeface="Segoe UI Semilight" panose="020B0402040204020203" pitchFamily="34" charset="0"/>
              </a:defRPr>
            </a:lvl4pPr>
            <a:lvl5pPr marL="896214" indent="0">
              <a:buNone/>
              <a:defRPr sz="1600">
                <a:gradFill>
                  <a:gsLst>
                    <a:gs pos="1250">
                      <a:srgbClr val="737373"/>
                    </a:gs>
                    <a:gs pos="100000">
                      <a:srgbClr val="737373"/>
                    </a:gs>
                  </a:gsLst>
                  <a:lin ang="5400000" scaled="0"/>
                </a:gradFill>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p:cNvSpPr txBox="1"/>
          <p:nvPr userDrawn="1"/>
        </p:nvSpPr>
        <p:spPr>
          <a:xfrm>
            <a:off x="301085" y="6233391"/>
            <a:ext cx="4637224" cy="464743"/>
          </a:xfrm>
          <a:prstGeom prst="rect">
            <a:avLst/>
          </a:prstGeom>
          <a:noFill/>
        </p:spPr>
        <p:txBody>
          <a:bodyPr wrap="square" lIns="182854" tIns="146284" rIns="182854" bIns="146284" rtlCol="0">
            <a:spAutoFit/>
          </a:bodyPr>
          <a:lstStyle/>
          <a:p>
            <a:pPr marL="0" marR="0" lvl="0" indent="0" algn="l" defTabSz="913909"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1250">
                      <a:srgbClr val="FFFFFF"/>
                    </a:gs>
                    <a:gs pos="100000">
                      <a:srgbClr val="D2D2D2"/>
                    </a:gs>
                  </a:gsLst>
                  <a:lin ang="5400000" scaled="0"/>
                </a:gradFill>
                <a:effectLst/>
                <a:uLnTx/>
                <a:uFillTx/>
                <a:latin typeface="Segoe UI Semilight"/>
                <a:ea typeface="+mn-ea"/>
                <a:cs typeface="+mn-cs"/>
              </a:rPr>
              <a:t>Microsoft Confidential. Shared under NDA.</a:t>
            </a:r>
          </a:p>
        </p:txBody>
      </p:sp>
    </p:spTree>
    <p:extLst>
      <p:ext uri="{BB962C8B-B14F-4D97-AF65-F5344CB8AC3E}">
        <p14:creationId xmlns:p14="http://schemas.microsoft.com/office/powerpoint/2010/main" val="203127830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1" y="5923422"/>
            <a:ext cx="2185001"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#MSBuild2017</a:t>
            </a:r>
          </a:p>
        </p:txBody>
      </p:sp>
    </p:spTree>
    <p:extLst>
      <p:ext uri="{BB962C8B-B14F-4D97-AF65-F5344CB8AC3E}">
        <p14:creationId xmlns:p14="http://schemas.microsoft.com/office/powerpoint/2010/main" val="173160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164756" y="170922"/>
            <a:ext cx="2641704" cy="993449"/>
          </a:xfrm>
          <a:prstGeom prst="rect">
            <a:avLst/>
          </a:prstGeom>
          <a:noFill/>
        </p:spPr>
        <p:txBody>
          <a:bodyPr wrap="square" rtlCol="0">
            <a:spAutoFit/>
          </a:bodyPr>
          <a:lstStyle/>
          <a:p>
            <a:r>
              <a:rPr lang="en-US" sz="2933" dirty="0">
                <a:solidFill>
                  <a:schemeClr val="bg1"/>
                </a:solidFill>
                <a:latin typeface="+mj-lt"/>
              </a:rPr>
              <a:t>2018 MVP</a:t>
            </a:r>
            <a:br>
              <a:rPr lang="en-US" sz="2933" dirty="0">
                <a:solidFill>
                  <a:schemeClr val="bg1"/>
                </a:solidFill>
                <a:latin typeface="+mj-lt"/>
              </a:rPr>
            </a:br>
            <a:r>
              <a:rPr lang="en-US" sz="2933" dirty="0">
                <a:solidFill>
                  <a:schemeClr val="bg1"/>
                </a:solidFill>
                <a:latin typeface="+mj-lt"/>
              </a:rPr>
              <a:t>Global</a:t>
            </a:r>
            <a:r>
              <a:rPr lang="en-US" sz="2933" baseline="0" dirty="0">
                <a:solidFill>
                  <a:schemeClr val="bg1"/>
                </a:solidFill>
                <a:latin typeface="+mj-lt"/>
              </a:rPr>
              <a:t> Summit</a:t>
            </a:r>
            <a:endParaRPr lang="en-US" sz="2933" dirty="0">
              <a:solidFill>
                <a:schemeClr val="bg1"/>
              </a:solidFill>
              <a:latin typeface="+mj-lt"/>
            </a:endParaRPr>
          </a:p>
        </p:txBody>
      </p:sp>
      <p:sp>
        <p:nvSpPr>
          <p:cNvPr id="12" name="Text Placeholder 2"/>
          <p:cNvSpPr>
            <a:spLocks noGrp="1"/>
          </p:cNvSpPr>
          <p:nvPr>
            <p:ph type="body" idx="11" hasCustomPrompt="1"/>
          </p:nvPr>
        </p:nvSpPr>
        <p:spPr>
          <a:xfrm>
            <a:off x="297084" y="6164511"/>
            <a:ext cx="9602574" cy="554421"/>
          </a:xfrm>
          <a:prstGeom prst="rect">
            <a:avLst/>
          </a:prstGeom>
        </p:spPr>
        <p:txBody>
          <a:bodyPr lIns="0" tIns="0" rIns="0" bIns="0" anchor="ctr"/>
          <a:lstStyle>
            <a:lvl1pPr marL="0" indent="0">
              <a:buNone/>
              <a:defRPr sz="2000" b="0">
                <a:solidFill>
                  <a:schemeClr val="bg1"/>
                </a:solidFill>
                <a:latin typeface="+mj-lt"/>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dirty="0"/>
              <a:t>Presenter Name, Job Title | Date</a:t>
            </a:r>
          </a:p>
        </p:txBody>
      </p:sp>
      <p:sp>
        <p:nvSpPr>
          <p:cNvPr id="6" name="Text Placeholder 5"/>
          <p:cNvSpPr>
            <a:spLocks noGrp="1"/>
          </p:cNvSpPr>
          <p:nvPr>
            <p:ph type="body" sz="quarter" idx="13" hasCustomPrompt="1"/>
          </p:nvPr>
        </p:nvSpPr>
        <p:spPr>
          <a:xfrm>
            <a:off x="285899" y="2223412"/>
            <a:ext cx="4572000" cy="330643"/>
          </a:xfrm>
          <a:prstGeom prst="rect">
            <a:avLst/>
          </a:prstGeom>
        </p:spPr>
        <p:txBody>
          <a:bodyPr lIns="0" tIns="0" rIns="0" bIns="0"/>
          <a:lstStyle>
            <a:lvl1pPr marL="0" indent="0">
              <a:buNone/>
              <a:defRPr sz="2133">
                <a:solidFill>
                  <a:schemeClr val="bg1"/>
                </a:solidFill>
                <a:latin typeface="+mj-lt"/>
              </a:defRPr>
            </a:lvl1pPr>
          </a:lstStyle>
          <a:p>
            <a:pPr lvl="0"/>
            <a:r>
              <a:rPr lang="en-US" sz="2400" dirty="0"/>
              <a:t>Session Code:</a:t>
            </a:r>
            <a:endParaRPr lang="en-US" dirty="0"/>
          </a:p>
        </p:txBody>
      </p:sp>
      <p:sp>
        <p:nvSpPr>
          <p:cNvPr id="8" name="Title 7"/>
          <p:cNvSpPr>
            <a:spLocks noGrp="1"/>
          </p:cNvSpPr>
          <p:nvPr>
            <p:ph type="title" hasCustomPrompt="1"/>
          </p:nvPr>
        </p:nvSpPr>
        <p:spPr>
          <a:xfrm>
            <a:off x="256032" y="2839721"/>
            <a:ext cx="11631168" cy="2902712"/>
          </a:xfrm>
          <a:prstGeom prst="rect">
            <a:avLst/>
          </a:prstGeom>
        </p:spPr>
        <p:txBody>
          <a:bodyPr lIns="0" tIns="0" rIns="0" bIns="0"/>
          <a:lstStyle>
            <a:lvl1pPr>
              <a:defRPr sz="5866">
                <a:solidFill>
                  <a:schemeClr val="bg1"/>
                </a:solidFill>
              </a:defRPr>
            </a:lvl1pPr>
          </a:lstStyle>
          <a:p>
            <a:pPr lvl="0"/>
            <a:r>
              <a:rPr lang="en-US" sz="5333" dirty="0"/>
              <a:t>Long Session Title Here Long Session Title Here Long Session Title Here Long Session Title Here Long Session Title Here Long Session Title Here</a:t>
            </a:r>
            <a:endParaRPr lang="en-US" dirty="0"/>
          </a:p>
        </p:txBody>
      </p:sp>
    </p:spTree>
    <p:extLst>
      <p:ext uri="{BB962C8B-B14F-4D97-AF65-F5344CB8AC3E}">
        <p14:creationId xmlns:p14="http://schemas.microsoft.com/office/powerpoint/2010/main" val="972164028"/>
      </p:ext>
    </p:extLst>
  </p:cSld>
  <p:clrMapOvr>
    <a:masterClrMapping/>
  </p:clrMapOvr>
  <p:extLst mod="1">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
        <p:nvSpPr>
          <p:cNvPr id="2" name="TextBox 1"/>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2849057551"/>
      </p:ext>
    </p:extLst>
  </p:cSld>
  <p:clrMapOvr>
    <a:masterClrMapping/>
  </p:clrMapOvr>
  <p:extLst mod="1">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NDA Slide - Do Not Alter">
    <p:bg>
      <p:bgPr>
        <a:solidFill>
          <a:srgbClr val="002050"/>
        </a:solidFill>
        <a:effectLst/>
      </p:bgPr>
    </p:bg>
    <p:spTree>
      <p:nvGrpSpPr>
        <p:cNvPr id="1" name=""/>
        <p:cNvGrpSpPr/>
        <p:nvPr/>
      </p:nvGrpSpPr>
      <p:grpSpPr>
        <a:xfrm>
          <a:off x="0" y="0"/>
          <a:ext cx="0" cy="0"/>
          <a:chOff x="0" y="0"/>
          <a:chExt cx="0" cy="0"/>
        </a:xfrm>
      </p:grpSpPr>
      <p:pic>
        <p:nvPicPr>
          <p:cNvPr id="80" name="Picture 7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82" name="Picture 8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83" name="Picture 8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28" name="Picture 2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5" name="Content Placeholder 2"/>
          <p:cNvSpPr txBox="1">
            <a:spLocks/>
          </p:cNvSpPr>
          <p:nvPr userDrawn="1"/>
        </p:nvSpPr>
        <p:spPr>
          <a:xfrm>
            <a:off x="27141" y="241957"/>
            <a:ext cx="11864622"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866" i="0" dirty="0">
                <a:solidFill>
                  <a:schemeClr val="bg1"/>
                </a:solidFill>
                <a:latin typeface="Segoe UI Light"/>
                <a:cs typeface="Segoe UI Light"/>
              </a:rPr>
              <a:t>Microsoft Confidential</a:t>
            </a:r>
          </a:p>
          <a:p>
            <a:pPr lvl="0">
              <a:spcBef>
                <a:spcPts val="0"/>
              </a:spcBef>
              <a:defRPr/>
            </a:pPr>
            <a:r>
              <a:rPr lang="en-US" sz="4000" i="1" dirty="0">
                <a:solidFill>
                  <a:schemeClr val="bg1"/>
                </a:solidFill>
                <a:latin typeface="Segoe UI Light"/>
                <a:cs typeface="Segoe UI Light"/>
              </a:rPr>
              <a:t>Everything is under NDA unless otherwise stated.</a:t>
            </a:r>
          </a:p>
        </p:txBody>
      </p:sp>
      <p:sp>
        <p:nvSpPr>
          <p:cNvPr id="7" name="TextBox 6"/>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203327319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endParaRPr lang="en-US" dirty="0"/>
          </a:p>
        </p:txBody>
      </p:sp>
      <p:sp>
        <p:nvSpPr>
          <p:cNvPr id="8" name="Content Placeholder 2"/>
          <p:cNvSpPr>
            <a:spLocks noGrp="1"/>
          </p:cNvSpPr>
          <p:nvPr>
            <p:ph idx="1" hasCustomPrompt="1"/>
          </p:nvPr>
        </p:nvSpPr>
        <p:spPr>
          <a:xfrm>
            <a:off x="304800" y="1304261"/>
            <a:ext cx="11582400" cy="4768519"/>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4" name="TextBox 3"/>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187525256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Column">
    <p:bg>
      <p:bgPr>
        <a:solidFill>
          <a:srgbClr val="002050"/>
        </a:solidFill>
        <a:effectLst/>
      </p:bgPr>
    </p:bg>
    <p:spTree>
      <p:nvGrpSpPr>
        <p:cNvPr id="1" name=""/>
        <p:cNvGrpSpPr/>
        <p:nvPr/>
      </p:nvGrpSpPr>
      <p:grpSpPr>
        <a:xfrm>
          <a:off x="0" y="0"/>
          <a:ext cx="0" cy="0"/>
          <a:chOff x="0" y="0"/>
          <a:chExt cx="0" cy="0"/>
        </a:xfrm>
      </p:grpSpPr>
      <p:sp>
        <p:nvSpPr>
          <p:cNvPr id="1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endParaRPr lang="en-US" dirty="0"/>
          </a:p>
        </p:txBody>
      </p:sp>
      <p:sp>
        <p:nvSpPr>
          <p:cNvPr id="5" name="TextBox 4"/>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8" name="Content Placeholder 2"/>
          <p:cNvSpPr>
            <a:spLocks noGrp="1"/>
          </p:cNvSpPr>
          <p:nvPr>
            <p:ph idx="1" hasCustomPrompt="1"/>
          </p:nvPr>
        </p:nvSpPr>
        <p:spPr>
          <a:xfrm>
            <a:off x="304800" y="1304261"/>
            <a:ext cx="5791200" cy="4768519"/>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9" name="Content Placeholder 2"/>
          <p:cNvSpPr>
            <a:spLocks noGrp="1"/>
          </p:cNvSpPr>
          <p:nvPr>
            <p:ph idx="10" hasCustomPrompt="1"/>
          </p:nvPr>
        </p:nvSpPr>
        <p:spPr>
          <a:xfrm>
            <a:off x="6096000" y="1304261"/>
            <a:ext cx="5791200" cy="4768519"/>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399696214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0078D7"/>
        </a:solidFill>
        <a:effectLst/>
      </p:bgPr>
    </p:bg>
    <p:spTree>
      <p:nvGrpSpPr>
        <p:cNvPr id="1" name=""/>
        <p:cNvGrpSpPr/>
        <p:nvPr/>
      </p:nvGrpSpPr>
      <p:grpSpPr>
        <a:xfrm>
          <a:off x="0" y="0"/>
          <a:ext cx="0" cy="0"/>
          <a:chOff x="0" y="0"/>
          <a:chExt cx="0" cy="0"/>
        </a:xfrm>
      </p:grpSpPr>
      <p:sp>
        <p:nvSpPr>
          <p:cNvPr id="4" name="Title 1"/>
          <p:cNvSpPr>
            <a:spLocks noGrp="1" noChangeAspect="1"/>
          </p:cNvSpPr>
          <p:nvPr>
            <p:ph type="title"/>
          </p:nvPr>
        </p:nvSpPr>
        <p:spPr>
          <a:xfrm>
            <a:off x="304800" y="1955801"/>
            <a:ext cx="11582400" cy="2491376"/>
          </a:xfrm>
          <a:prstGeom prst="rect">
            <a:avLst/>
          </a:prstGeom>
        </p:spPr>
        <p:txBody>
          <a:bodyPr lIns="0" tIns="0" rIns="0" bIns="0" anchor="ctr"/>
          <a:lstStyle>
            <a:lvl1pPr algn="l">
              <a:defRPr sz="7198">
                <a:solidFill>
                  <a:srgbClr val="FFFFFF"/>
                </a:solidFill>
                <a:latin typeface="Segoe UI Light"/>
                <a:cs typeface="Segoe UI Light"/>
              </a:defRPr>
            </a:lvl1pPr>
          </a:lstStyle>
          <a:p>
            <a:r>
              <a:rPr lang="en-US"/>
              <a:t>Click to edit Master title style</a:t>
            </a:r>
            <a:endParaRPr lang="en-US" dirty="0"/>
          </a:p>
        </p:txBody>
      </p:sp>
      <p:sp>
        <p:nvSpPr>
          <p:cNvPr id="3" name="TextBox 2"/>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387432453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One Column Subhead">
    <p:bg>
      <p:bgPr>
        <a:solidFill>
          <a:srgbClr val="002050"/>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endParaRPr lang="en-US" dirty="0"/>
          </a:p>
        </p:txBody>
      </p:sp>
      <p:sp>
        <p:nvSpPr>
          <p:cNvPr id="10" name="Text Placeholder 2"/>
          <p:cNvSpPr>
            <a:spLocks noGrp="1"/>
          </p:cNvSpPr>
          <p:nvPr>
            <p:ph type="body" idx="11"/>
          </p:nvPr>
        </p:nvSpPr>
        <p:spPr>
          <a:xfrm>
            <a:off x="304800" y="1286337"/>
            <a:ext cx="11582400" cy="554421"/>
          </a:xfrm>
          <a:prstGeom prst="rect">
            <a:avLst/>
          </a:prstGeom>
        </p:spPr>
        <p:txBody>
          <a:bodyPr lIns="0" tIns="0" rIns="0" bIns="0" anchor="ctr"/>
          <a:lstStyle>
            <a:lvl1pPr marL="0" indent="0">
              <a:buNone/>
              <a:defRPr sz="3333" b="0">
                <a:solidFill>
                  <a:schemeClr val="bg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5" name="TextBox 4"/>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1799309206"/>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Subhead">
    <p:bg>
      <p:bgPr>
        <a:solidFill>
          <a:srgbClr val="002050"/>
        </a:solidFill>
        <a:effectLst/>
      </p:bgPr>
    </p:bg>
    <p:spTree>
      <p:nvGrpSpPr>
        <p:cNvPr id="1" name=""/>
        <p:cNvGrpSpPr/>
        <p:nvPr/>
      </p:nvGrpSpPr>
      <p:grpSpPr>
        <a:xfrm>
          <a:off x="0" y="0"/>
          <a:ext cx="0" cy="0"/>
          <a:chOff x="0" y="0"/>
          <a:chExt cx="0" cy="0"/>
        </a:xfrm>
      </p:grpSpPr>
      <p:sp>
        <p:nvSpPr>
          <p:cNvPr id="8"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6">
                <a:solidFill>
                  <a:srgbClr val="FFFFFF"/>
                </a:solidFill>
                <a:latin typeface="Segoe UI Light"/>
                <a:cs typeface="Segoe UI Light"/>
              </a:defRPr>
            </a:lvl1pPr>
          </a:lstStyle>
          <a:p>
            <a:r>
              <a:rPr lang="en-US"/>
              <a:t>Click to edit Master title style</a:t>
            </a:r>
            <a:endParaRPr lang="en-US" dirty="0"/>
          </a:p>
        </p:txBody>
      </p:sp>
      <p:sp>
        <p:nvSpPr>
          <p:cNvPr id="10" name="TextBox 9"/>
          <p:cNvSpPr txBox="1"/>
          <p:nvPr userDrawn="1"/>
        </p:nvSpPr>
        <p:spPr>
          <a:xfrm>
            <a:off x="297678" y="6379834"/>
            <a:ext cx="1395659" cy="164150"/>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
        <p:nvSpPr>
          <p:cNvPr id="14" name="Text Placeholder 2"/>
          <p:cNvSpPr>
            <a:spLocks noGrp="1"/>
          </p:cNvSpPr>
          <p:nvPr>
            <p:ph type="body" idx="11"/>
          </p:nvPr>
        </p:nvSpPr>
        <p:spPr>
          <a:xfrm>
            <a:off x="304798" y="1286337"/>
            <a:ext cx="5791200" cy="554421"/>
          </a:xfrm>
          <a:prstGeom prst="rect">
            <a:avLst/>
          </a:prstGeom>
        </p:spPr>
        <p:txBody>
          <a:bodyPr lIns="0" tIns="0" rIns="0" bIns="0" anchor="ctr"/>
          <a:lstStyle>
            <a:lvl1pPr marL="0" indent="0">
              <a:buNone/>
              <a:defRPr sz="3333" b="0">
                <a:solidFill>
                  <a:schemeClr val="bg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15" name="Content Placeholder 2"/>
          <p:cNvSpPr>
            <a:spLocks noGrp="1"/>
          </p:cNvSpPr>
          <p:nvPr>
            <p:ph idx="1" hasCustomPrompt="1"/>
          </p:nvPr>
        </p:nvSpPr>
        <p:spPr>
          <a:xfrm>
            <a:off x="304800" y="1852429"/>
            <a:ext cx="5791200" cy="4220351"/>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16" name="Text Placeholder 2"/>
          <p:cNvSpPr>
            <a:spLocks noGrp="1"/>
          </p:cNvSpPr>
          <p:nvPr>
            <p:ph type="body" idx="12"/>
          </p:nvPr>
        </p:nvSpPr>
        <p:spPr>
          <a:xfrm>
            <a:off x="6095999" y="1286337"/>
            <a:ext cx="5791200" cy="554421"/>
          </a:xfrm>
          <a:prstGeom prst="rect">
            <a:avLst/>
          </a:prstGeom>
        </p:spPr>
        <p:txBody>
          <a:bodyPr lIns="0" tIns="0" rIns="0" bIns="0" anchor="ctr"/>
          <a:lstStyle>
            <a:lvl1pPr marL="0" indent="0">
              <a:buNone/>
              <a:defRPr sz="3333" b="0">
                <a:solidFill>
                  <a:schemeClr val="bg1"/>
                </a:solidFill>
                <a:latin typeface="Segoe UI"/>
                <a:cs typeface="Segoe UI"/>
              </a:defRPr>
            </a:lvl1pPr>
            <a:lvl2pPr marL="609498" indent="0">
              <a:buNone/>
              <a:defRPr sz="2666" b="1"/>
            </a:lvl2pPr>
            <a:lvl3pPr marL="1218996" indent="0">
              <a:buNone/>
              <a:defRPr sz="2400" b="1"/>
            </a:lvl3pPr>
            <a:lvl4pPr marL="1828494" indent="0">
              <a:buNone/>
              <a:defRPr sz="2133" b="1"/>
            </a:lvl4pPr>
            <a:lvl5pPr marL="2437991" indent="0">
              <a:buNone/>
              <a:defRPr sz="2133" b="1"/>
            </a:lvl5pPr>
            <a:lvl6pPr marL="3047489" indent="0">
              <a:buNone/>
              <a:defRPr sz="2133" b="1"/>
            </a:lvl6pPr>
            <a:lvl7pPr marL="3656988" indent="0">
              <a:buNone/>
              <a:defRPr sz="2133" b="1"/>
            </a:lvl7pPr>
            <a:lvl8pPr marL="4266485" indent="0">
              <a:buNone/>
              <a:defRPr sz="2133" b="1"/>
            </a:lvl8pPr>
            <a:lvl9pPr marL="4875983" indent="0">
              <a:buNone/>
              <a:defRPr sz="2133" b="1"/>
            </a:lvl9pPr>
          </a:lstStyle>
          <a:p>
            <a:pPr lvl="0"/>
            <a:r>
              <a:rPr lang="en-US"/>
              <a:t>Click to edit Master text styles</a:t>
            </a:r>
          </a:p>
        </p:txBody>
      </p:sp>
      <p:sp>
        <p:nvSpPr>
          <p:cNvPr id="17" name="Content Placeholder 2"/>
          <p:cNvSpPr>
            <a:spLocks noGrp="1"/>
          </p:cNvSpPr>
          <p:nvPr>
            <p:ph idx="13" hasCustomPrompt="1"/>
          </p:nvPr>
        </p:nvSpPr>
        <p:spPr>
          <a:xfrm>
            <a:off x="6096000" y="1852429"/>
            <a:ext cx="5791200" cy="4220351"/>
          </a:xfrm>
          <a:prstGeom prst="rect">
            <a:avLst/>
          </a:prstGeom>
        </p:spPr>
        <p:txBody>
          <a:bodyPr lIns="0" tIns="0" rIns="0" bIns="0"/>
          <a:lstStyle>
            <a:lvl1pPr marL="243800" indent="-243800">
              <a:lnSpc>
                <a:spcPct val="100000"/>
              </a:lnSpc>
              <a:spcBef>
                <a:spcPts val="667"/>
              </a:spcBef>
              <a:buFont typeface="Arial" charset="0"/>
              <a:buChar char="•"/>
              <a:defRPr sz="3200" baseline="0">
                <a:solidFill>
                  <a:schemeClr val="bg1"/>
                </a:solidFill>
                <a:latin typeface="Segoe UI Light"/>
                <a:cs typeface="Segoe UI Light"/>
              </a:defRPr>
            </a:lvl1pPr>
            <a:lvl2pPr marL="609498" indent="-243800">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246" indent="-243800">
              <a:lnSpc>
                <a:spcPct val="100000"/>
              </a:lnSpc>
              <a:spcBef>
                <a:spcPts val="667"/>
              </a:spcBef>
              <a:buFont typeface="Arial"/>
              <a:buChar char="•"/>
              <a:defRPr sz="2666">
                <a:solidFill>
                  <a:schemeClr val="bg1"/>
                </a:solidFill>
                <a:latin typeface="Segoe UI Light"/>
                <a:cs typeface="Segoe UI Light"/>
              </a:defRPr>
            </a:lvl3pPr>
            <a:lvl4pPr marL="1218996" marR="0" indent="-243800" algn="l" defTabSz="1218996"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292" indent="243800">
              <a:spcBef>
                <a:spcPts val="1333"/>
              </a:spcBef>
              <a:buFont typeface="Arial"/>
              <a:buChar char="•"/>
              <a:tabLst>
                <a:tab pos="2135360" algn="l"/>
              </a:tabLst>
              <a:defRPr sz="2666"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2449421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89551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970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8"/>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97725723"/>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738779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928274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606588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931627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794800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158145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86655557"/>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243691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81461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939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03868367"/>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00319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36809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195701"/>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51517958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81766868"/>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80320922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373479901"/>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3768207"/>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90573673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8196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58676011"/>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2610596523"/>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10560"/>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74648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87032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70979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118793867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54" indent="0">
              <a:buNone/>
              <a:defRPr/>
            </a:lvl2pPr>
            <a:lvl3pPr marL="448107" indent="0">
              <a:buNone/>
              <a:defRPr/>
            </a:lvl3pPr>
            <a:lvl4pPr marL="672161" indent="0">
              <a:buNone/>
              <a:defRPr/>
            </a:lvl4pPr>
            <a:lvl5pPr marL="8962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318758"/>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C8EA3-D60B-47D4-B713-8CAD5BD3D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6109FF-5924-4D33-AD84-6D564DC1C99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929D4-2295-4EC3-8410-3976BFF842B0}"/>
              </a:ext>
            </a:extLst>
          </p:cNvPr>
          <p:cNvSpPr>
            <a:spLocks noGrp="1"/>
          </p:cNvSpPr>
          <p:nvPr>
            <p:ph type="dt" sz="half" idx="10"/>
          </p:nvPr>
        </p:nvSpPr>
        <p:spPr/>
        <p:txBody>
          <a:bodyPr/>
          <a:lstStyle/>
          <a:p>
            <a:fld id="{FBA40453-984D-4478-A253-21E9FCB0BEB2}" type="datetimeFigureOut">
              <a:rPr lang="en-US" smtClean="0"/>
              <a:t>6/5/2018</a:t>
            </a:fld>
            <a:endParaRPr lang="en-US"/>
          </a:p>
        </p:txBody>
      </p:sp>
      <p:sp>
        <p:nvSpPr>
          <p:cNvPr id="5" name="Footer Placeholder 4">
            <a:extLst>
              <a:ext uri="{FF2B5EF4-FFF2-40B4-BE49-F238E27FC236}">
                <a16:creationId xmlns:a16="http://schemas.microsoft.com/office/drawing/2014/main" id="{2BCF87C7-AB21-4B12-8C14-6444FFD1EB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4859D-5F93-4E6A-B451-6761E6272FC8}"/>
              </a:ext>
            </a:extLst>
          </p:cNvPr>
          <p:cNvSpPr>
            <a:spLocks noGrp="1"/>
          </p:cNvSpPr>
          <p:nvPr>
            <p:ph type="sldNum" sz="quarter" idx="12"/>
          </p:nvPr>
        </p:nvSpPr>
        <p:spPr/>
        <p:txBody>
          <a:bodyPr/>
          <a:lstStyle/>
          <a:p>
            <a:fld id="{520C45AA-C5DE-4677-A0FB-9E869E87C642}" type="slidenum">
              <a:rPr lang="en-US" smtClean="0"/>
              <a:t>‹#›</a:t>
            </a:fld>
            <a:endParaRPr lang="en-US"/>
          </a:p>
        </p:txBody>
      </p:sp>
    </p:spTree>
    <p:extLst>
      <p:ext uri="{BB962C8B-B14F-4D97-AF65-F5344CB8AC3E}">
        <p14:creationId xmlns:p14="http://schemas.microsoft.com/office/powerpoint/2010/main" val="803176377"/>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342825" y="5999452"/>
            <a:ext cx="4629739" cy="615609"/>
            <a:chOff x="274638" y="4554931"/>
            <a:chExt cx="4722575" cy="627864"/>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3557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41505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7342825" y="5999452"/>
            <a:ext cx="4629739" cy="615609"/>
            <a:chOff x="274638" y="4554931"/>
            <a:chExt cx="4722575" cy="627864"/>
          </a:xfrm>
        </p:grpSpPr>
        <p:sp>
          <p:nvSpPr>
            <p:cNvPr id="7" name="TextBox 6"/>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2626221"/>
            <a:ext cx="11045195"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3412173"/>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4198126"/>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1840269"/>
            <a:ext cx="253186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4927287" y="1055246"/>
            <a:ext cx="2955598"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2508141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895202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1584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812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52648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481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56914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26188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6730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1949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383588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5509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7295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6619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747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922988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621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95431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80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340411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48154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8728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379344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1893692"/>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0691155"/>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3243352"/>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86247138"/>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57873704"/>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33356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29225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26137826"/>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711175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522998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89966617"/>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50002540"/>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2558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03758643"/>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132271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45359540"/>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2147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33961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362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1369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301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05342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623178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90137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302766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823106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870507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32694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827350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747272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424591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124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488966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894233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578506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69010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027243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9134604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136076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2332393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13290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57273" y="6087890"/>
            <a:ext cx="1419627" cy="304828"/>
          </a:xfrm>
          <a:prstGeom prst="rect">
            <a:avLst/>
          </a:prstGeom>
        </p:spPr>
      </p:pic>
    </p:spTree>
    <p:extLst>
      <p:ext uri="{BB962C8B-B14F-4D97-AF65-F5344CB8AC3E}">
        <p14:creationId xmlns:p14="http://schemas.microsoft.com/office/powerpoint/2010/main" val="3088774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512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Divider Slide 1_Not Animated">
    <p:bg>
      <p:bgPr>
        <a:solidFill>
          <a:srgbClr val="212123"/>
        </a:solidFill>
        <a:effectLst/>
      </p:bgPr>
    </p:bg>
    <p:spTree>
      <p:nvGrpSpPr>
        <p:cNvPr id="1" name=""/>
        <p:cNvGrpSpPr/>
        <p:nvPr/>
      </p:nvGrpSpPr>
      <p:grpSpPr>
        <a:xfrm>
          <a:off x="0" y="0"/>
          <a:ext cx="0" cy="0"/>
          <a:chOff x="0" y="0"/>
          <a:chExt cx="0" cy="0"/>
        </a:xfrm>
      </p:grpSpPr>
      <p:pic>
        <p:nvPicPr>
          <p:cNvPr id="22" name="Picture 21"/>
          <p:cNvPicPr>
            <a:picLocks/>
          </p:cNvPicPr>
          <p:nvPr userDrawn="1"/>
        </p:nvPicPr>
        <p:blipFill rotWithShape="1">
          <a:blip r:embed="rId2" cstate="print">
            <a:extLst>
              <a:ext uri="{28A0092B-C50C-407E-A947-70E740481C1C}">
                <a14:useLocalDpi xmlns:a14="http://schemas.microsoft.com/office/drawing/2010/main" val="0"/>
              </a:ext>
            </a:extLst>
          </a:blip>
          <a:srcRect/>
          <a:stretch/>
        </p:blipFill>
        <p:spPr>
          <a:xfrm>
            <a:off x="2616057" y="0"/>
            <a:ext cx="9612000" cy="6858000"/>
          </a:xfrm>
          <a:prstGeom prst="rect">
            <a:avLst/>
          </a:prstGeom>
        </p:spPr>
      </p:pic>
      <p:sp>
        <p:nvSpPr>
          <p:cNvPr id="7" name="Title 1"/>
          <p:cNvSpPr>
            <a:spLocks noGrp="1"/>
          </p:cNvSpPr>
          <p:nvPr>
            <p:ph type="title" hasCustomPrompt="1"/>
          </p:nvPr>
        </p:nvSpPr>
        <p:spPr bwMode="auto">
          <a:xfrm>
            <a:off x="706000" y="1130669"/>
            <a:ext cx="5853828" cy="1914361"/>
          </a:xfrm>
          <a:noFill/>
        </p:spPr>
        <p:txBody>
          <a:bodyPr lIns="195067" tIns="121917" rIns="195067" bIns="121917" anchor="t" anchorCtr="0"/>
          <a:lstStyle>
            <a:lvl1pPr>
              <a:defRPr sz="5998" spc="-133" baseline="0">
                <a:solidFill>
                  <a:srgbClr val="FFFFFF"/>
                </a:solidFill>
                <a:latin typeface="Segoe UI Light"/>
                <a:cs typeface="Segoe UI Light"/>
              </a:defRPr>
            </a:lvl1pPr>
          </a:lstStyle>
          <a:p>
            <a:r>
              <a:rPr lang="en-US" dirty="0"/>
              <a:t>Click to edit title</a:t>
            </a:r>
          </a:p>
        </p:txBody>
      </p:sp>
      <p:sp>
        <p:nvSpPr>
          <p:cNvPr id="6" name="Text Placeholder 5"/>
          <p:cNvSpPr>
            <a:spLocks noGrp="1"/>
          </p:cNvSpPr>
          <p:nvPr>
            <p:ph type="body" sz="quarter" idx="13"/>
          </p:nvPr>
        </p:nvSpPr>
        <p:spPr>
          <a:xfrm>
            <a:off x="706000" y="3045030"/>
            <a:ext cx="5853828" cy="563458"/>
          </a:xfrm>
          <a:prstGeom prst="rect">
            <a:avLst/>
          </a:prstGeom>
        </p:spPr>
        <p:txBody>
          <a:bodyPr lIns="192024"/>
          <a:lstStyle>
            <a:lvl1pPr marL="0" indent="0">
              <a:buNone/>
              <a:defRPr lang="en-US" sz="2745" kern="1200" smtClean="0">
                <a:solidFill>
                  <a:schemeClr val="bg1"/>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114741958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367">
              <a:defRPr/>
            </a:pPr>
            <a:fld id="{981CFE01-8AC9-48CE-8E90-3542E21AAE67}" type="datetimeFigureOut">
              <a:rPr lang="en-US" sz="1765" smtClean="0">
                <a:solidFill>
                  <a:srgbClr val="161616"/>
                </a:solidFill>
              </a:rPr>
              <a:pPr defTabSz="914367">
                <a:defRPr/>
              </a:pPr>
              <a:t>6/5/2018</a:t>
            </a:fld>
            <a:endParaRPr lang="en-US" sz="1765" dirty="0">
              <a:solidFill>
                <a:srgbClr val="161616"/>
              </a:solidFill>
            </a:endParaRPr>
          </a:p>
        </p:txBody>
      </p:sp>
      <p:sp>
        <p:nvSpPr>
          <p:cNvPr id="3" name="Footer Placeholder 2"/>
          <p:cNvSpPr>
            <a:spLocks noGrp="1"/>
          </p:cNvSpPr>
          <p:nvPr>
            <p:ph type="ftr" sz="quarter" idx="11"/>
          </p:nvPr>
        </p:nvSpPr>
        <p:spPr/>
        <p:txBody>
          <a:bodyPr/>
          <a:lstStyle/>
          <a:p>
            <a:pPr defTabSz="914367">
              <a:defRPr/>
            </a:pPr>
            <a:endParaRPr lang="en-US" sz="1765" dirty="0">
              <a:solidFill>
                <a:srgbClr val="161616"/>
              </a:solidFill>
            </a:endParaRPr>
          </a:p>
        </p:txBody>
      </p:sp>
      <p:sp>
        <p:nvSpPr>
          <p:cNvPr id="4" name="Slide Number Placeholder 3"/>
          <p:cNvSpPr>
            <a:spLocks noGrp="1"/>
          </p:cNvSpPr>
          <p:nvPr>
            <p:ph type="sldNum" sz="quarter" idx="12"/>
          </p:nvPr>
        </p:nvSpPr>
        <p:spPr/>
        <p:txBody>
          <a:bodyPr/>
          <a:lstStyle/>
          <a:p>
            <a:pPr defTabSz="914367">
              <a:defRPr/>
            </a:pPr>
            <a:fld id="{C493B0A3-FA6C-4000-A820-70E04F9F623C}" type="slidenum">
              <a:rPr lang="en-US" sz="1765" smtClean="0">
                <a:solidFill>
                  <a:srgbClr val="161616"/>
                </a:solidFill>
              </a:rPr>
              <a:pPr defTabSz="914367">
                <a:defRPr/>
              </a:pPr>
              <a:t>‹#›</a:t>
            </a:fld>
            <a:endParaRPr lang="en-US" sz="1765" dirty="0">
              <a:solidFill>
                <a:srgbClr val="161616"/>
              </a:solidFill>
            </a:endParaRPr>
          </a:p>
        </p:txBody>
      </p:sp>
    </p:spTree>
    <p:extLst>
      <p:ext uri="{BB962C8B-B14F-4D97-AF65-F5344CB8AC3E}">
        <p14:creationId xmlns:p14="http://schemas.microsoft.com/office/powerpoint/2010/main" val="8452160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2030"/>
          </a:xfrm>
        </p:spPr>
        <p:txBody>
          <a:bodyPr>
            <a:spAutoFit/>
          </a:bodyPr>
          <a:lstStyle>
            <a:lvl1pPr>
              <a:defRPr sz="391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353910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21058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386779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2127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81606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529966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286348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087443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884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15502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4642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64289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21286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2771936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45889589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10511"/>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02167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46976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016263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847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689739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7B52-2E90-48DE-9A16-FDE912052BF6}"/>
              </a:ext>
            </a:extLst>
          </p:cNvPr>
          <p:cNvSpPr>
            <a:spLocks noGrp="1"/>
          </p:cNvSpPr>
          <p:nvPr>
            <p:ph type="title"/>
          </p:nvPr>
        </p:nvSpPr>
        <p:spPr>
          <a:xfrm>
            <a:off x="365759" y="365125"/>
            <a:ext cx="11395933" cy="9144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447D275F-FE7B-4D6F-942A-5DF182325ACC}"/>
              </a:ext>
            </a:extLst>
          </p:cNvPr>
          <p:cNvSpPr>
            <a:spLocks noGrp="1"/>
          </p:cNvSpPr>
          <p:nvPr>
            <p:ph idx="1"/>
          </p:nvPr>
        </p:nvSpPr>
        <p:spPr>
          <a:xfrm>
            <a:off x="365760" y="1515035"/>
            <a:ext cx="11395934" cy="46619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FB449C-3CAA-4132-9EDB-C19A512AEDD4}"/>
              </a:ext>
            </a:extLst>
          </p:cNvPr>
          <p:cNvSpPr>
            <a:spLocks noGrp="1"/>
          </p:cNvSpPr>
          <p:nvPr>
            <p:ph type="dt" sz="half" idx="10"/>
          </p:nvPr>
        </p:nvSpPr>
        <p:spPr/>
        <p:txBody>
          <a:bodyPr/>
          <a:lstStyle/>
          <a:p>
            <a:fld id="{FF7B0FD4-4E26-40C6-80B9-D57860EF3E6C}" type="datetimeFigureOut">
              <a:rPr lang="en-US" smtClean="0"/>
              <a:t>6/5/2018</a:t>
            </a:fld>
            <a:endParaRPr lang="en-US"/>
          </a:p>
        </p:txBody>
      </p:sp>
      <p:sp>
        <p:nvSpPr>
          <p:cNvPr id="5" name="Footer Placeholder 4">
            <a:extLst>
              <a:ext uri="{FF2B5EF4-FFF2-40B4-BE49-F238E27FC236}">
                <a16:creationId xmlns:a16="http://schemas.microsoft.com/office/drawing/2014/main" id="{92429979-E88C-4F11-BF5D-11FCDD8B6D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100A5-919C-4598-944C-901569258688}"/>
              </a:ext>
            </a:extLst>
          </p:cNvPr>
          <p:cNvSpPr>
            <a:spLocks noGrp="1"/>
          </p:cNvSpPr>
          <p:nvPr>
            <p:ph type="sldNum" sz="quarter" idx="12"/>
          </p:nvPr>
        </p:nvSpPr>
        <p:spPr/>
        <p:txBody>
          <a:bodyPr/>
          <a:lstStyle/>
          <a:p>
            <a:fld id="{1E070064-7655-4A3B-B2F0-174D1A80E633}" type="slidenum">
              <a:rPr lang="en-US" smtClean="0"/>
              <a:t>‹#›</a:t>
            </a:fld>
            <a:endParaRPr lang="en-US"/>
          </a:p>
        </p:txBody>
      </p:sp>
    </p:spTree>
    <p:extLst>
      <p:ext uri="{BB962C8B-B14F-4D97-AF65-F5344CB8AC3E}">
        <p14:creationId xmlns:p14="http://schemas.microsoft.com/office/powerpoint/2010/main" val="404370413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81759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189522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777478" y="6174968"/>
            <a:ext cx="1960719" cy="211239"/>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372"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1048959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Rectangle 2">
            <a:extLst>
              <a:ext uri="{FF2B5EF4-FFF2-40B4-BE49-F238E27FC236}">
                <a16:creationId xmlns:a16="http://schemas.microsoft.com/office/drawing/2014/main" id="{29FCAA67-18F3-4DD2-85F4-665E88240F19}"/>
              </a:ext>
            </a:extLst>
          </p:cNvPr>
          <p:cNvSpPr/>
          <p:nvPr userDrawn="1"/>
        </p:nvSpPr>
        <p:spPr bwMode="auto">
          <a:xfrm>
            <a:off x="124239" y="6639339"/>
            <a:ext cx="1838739" cy="15405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227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AA30410C-8A7F-4FCD-9F43-517A96B9E0CD}"/>
              </a:ext>
            </a:extLst>
          </p:cNvPr>
          <p:cNvSpPr/>
          <p:nvPr userDrawn="1"/>
        </p:nvSpPr>
        <p:spPr bwMode="auto">
          <a:xfrm>
            <a:off x="124239" y="6639339"/>
            <a:ext cx="1838739" cy="15405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603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801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2592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007A5592-D935-4187-B07D-C8F1B9C3FD37}"/>
              </a:ext>
            </a:extLst>
          </p:cNvPr>
          <p:cNvSpPr/>
          <p:nvPr userDrawn="1"/>
        </p:nvSpPr>
        <p:spPr bwMode="auto">
          <a:xfrm>
            <a:off x="124239" y="6639339"/>
            <a:ext cx="1838739" cy="15405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302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3903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0095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50719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335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41462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9570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DB18B39-C977-4DC5-9BAC-D070C8A223F4}"/>
              </a:ext>
            </a:extLst>
          </p:cNvPr>
          <p:cNvSpPr/>
          <p:nvPr userDrawn="1"/>
        </p:nvSpPr>
        <p:spPr bwMode="auto">
          <a:xfrm>
            <a:off x="124239" y="6639339"/>
            <a:ext cx="1838739" cy="154057"/>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111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785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630608" y="4928198"/>
            <a:ext cx="8930784"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914367" rtl="0" eaLnBrk="1" fontAlgn="auto" latinLnBrk="0" hangingPunct="1">
              <a:lnSpc>
                <a:spcPct val="90000"/>
              </a:lnSpc>
              <a:spcBef>
                <a:spcPts val="1176"/>
              </a:spcBef>
              <a:spcAft>
                <a:spcPts val="588"/>
              </a:spcAft>
              <a:buClrTx/>
              <a:buSzTx/>
              <a:buFontTx/>
              <a:buNone/>
              <a:tabLst/>
              <a:defRPr/>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share this video with non-FTE personnel</a:t>
            </a:r>
            <a:endPar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498598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11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037908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3" Type="http://schemas.openxmlformats.org/officeDocument/2006/relationships/slideLayout" Target="../slideLayouts/slideLayout238.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2" Type="http://schemas.openxmlformats.org/officeDocument/2006/relationships/slideLayout" Target="../slideLayouts/slideLayout237.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5" Type="http://schemas.openxmlformats.org/officeDocument/2006/relationships/slideLayout" Target="../slideLayouts/slideLayout240.xml"/><Relationship Id="rId15" Type="http://schemas.openxmlformats.org/officeDocument/2006/relationships/theme" Target="../theme/theme10.xml"/><Relationship Id="rId10" Type="http://schemas.openxmlformats.org/officeDocument/2006/relationships/slideLayout" Target="../slideLayouts/slideLayout245.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7.xml"/><Relationship Id="rId3" Type="http://schemas.openxmlformats.org/officeDocument/2006/relationships/slideLayout" Target="../slideLayouts/slideLayout252.xml"/><Relationship Id="rId7" Type="http://schemas.openxmlformats.org/officeDocument/2006/relationships/slideLayout" Target="../slideLayouts/slideLayout256.xml"/><Relationship Id="rId2" Type="http://schemas.openxmlformats.org/officeDocument/2006/relationships/slideLayout" Target="../slideLayouts/slideLayout251.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theme" Target="../theme/theme11.xml"/><Relationship Id="rId5" Type="http://schemas.openxmlformats.org/officeDocument/2006/relationships/slideLayout" Target="../slideLayouts/slideLayout254.xml"/><Relationship Id="rId10" Type="http://schemas.openxmlformats.org/officeDocument/2006/relationships/slideLayout" Target="../slideLayouts/slideLayout259.xml"/><Relationship Id="rId4" Type="http://schemas.openxmlformats.org/officeDocument/2006/relationships/slideLayout" Target="../slideLayouts/slideLayout253.xml"/><Relationship Id="rId9" Type="http://schemas.openxmlformats.org/officeDocument/2006/relationships/slideLayout" Target="../slideLayouts/slideLayout25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34" Type="http://schemas.openxmlformats.org/officeDocument/2006/relationships/image" Target="../media/image1.emf"/><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theme" Target="../theme/theme12.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slideLayout" Target="../slideLayouts/slideLayout288.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31" Type="http://schemas.openxmlformats.org/officeDocument/2006/relationships/slideLayout" Target="../slideLayouts/slideLayout290.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99.xml"/><Relationship Id="rId3" Type="http://schemas.openxmlformats.org/officeDocument/2006/relationships/slideLayout" Target="../slideLayouts/slideLayout294.xml"/><Relationship Id="rId7" Type="http://schemas.openxmlformats.org/officeDocument/2006/relationships/slideLayout" Target="../slideLayouts/slideLayout298.xml"/><Relationship Id="rId2" Type="http://schemas.openxmlformats.org/officeDocument/2006/relationships/slideLayout" Target="../slideLayouts/slideLayout293.xml"/><Relationship Id="rId1" Type="http://schemas.openxmlformats.org/officeDocument/2006/relationships/slideLayout" Target="../slideLayouts/slideLayout292.xml"/><Relationship Id="rId6" Type="http://schemas.openxmlformats.org/officeDocument/2006/relationships/slideLayout" Target="../slideLayouts/slideLayout297.xml"/><Relationship Id="rId11" Type="http://schemas.openxmlformats.org/officeDocument/2006/relationships/image" Target="../media/image57.png"/><Relationship Id="rId5" Type="http://schemas.openxmlformats.org/officeDocument/2006/relationships/slideLayout" Target="../slideLayouts/slideLayout296.xml"/><Relationship Id="rId10" Type="http://schemas.openxmlformats.org/officeDocument/2006/relationships/theme" Target="../theme/theme13.xml"/><Relationship Id="rId4" Type="http://schemas.openxmlformats.org/officeDocument/2006/relationships/slideLayout" Target="../slideLayouts/slideLayout295.xml"/><Relationship Id="rId9" Type="http://schemas.openxmlformats.org/officeDocument/2006/relationships/slideLayout" Target="../slideLayouts/slideLayout30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08.xml"/><Relationship Id="rId13" Type="http://schemas.openxmlformats.org/officeDocument/2006/relationships/slideLayout" Target="../slideLayouts/slideLayout313.xml"/><Relationship Id="rId18" Type="http://schemas.openxmlformats.org/officeDocument/2006/relationships/slideLayout" Target="../slideLayouts/slideLayout318.xml"/><Relationship Id="rId26" Type="http://schemas.openxmlformats.org/officeDocument/2006/relationships/slideLayout" Target="../slideLayouts/slideLayout326.xml"/><Relationship Id="rId3" Type="http://schemas.openxmlformats.org/officeDocument/2006/relationships/slideLayout" Target="../slideLayouts/slideLayout303.xml"/><Relationship Id="rId21" Type="http://schemas.openxmlformats.org/officeDocument/2006/relationships/slideLayout" Target="../slideLayouts/slideLayout321.xml"/><Relationship Id="rId7" Type="http://schemas.openxmlformats.org/officeDocument/2006/relationships/slideLayout" Target="../slideLayouts/slideLayout307.xml"/><Relationship Id="rId12" Type="http://schemas.openxmlformats.org/officeDocument/2006/relationships/slideLayout" Target="../slideLayouts/slideLayout312.xml"/><Relationship Id="rId17" Type="http://schemas.openxmlformats.org/officeDocument/2006/relationships/slideLayout" Target="../slideLayouts/slideLayout317.xml"/><Relationship Id="rId25" Type="http://schemas.openxmlformats.org/officeDocument/2006/relationships/slideLayout" Target="../slideLayouts/slideLayout325.xml"/><Relationship Id="rId2" Type="http://schemas.openxmlformats.org/officeDocument/2006/relationships/slideLayout" Target="../slideLayouts/slideLayout302.xml"/><Relationship Id="rId16" Type="http://schemas.openxmlformats.org/officeDocument/2006/relationships/slideLayout" Target="../slideLayouts/slideLayout316.xml"/><Relationship Id="rId20" Type="http://schemas.openxmlformats.org/officeDocument/2006/relationships/slideLayout" Target="../slideLayouts/slideLayout320.xml"/><Relationship Id="rId29" Type="http://schemas.openxmlformats.org/officeDocument/2006/relationships/theme" Target="../theme/theme14.xml"/><Relationship Id="rId1" Type="http://schemas.openxmlformats.org/officeDocument/2006/relationships/slideLayout" Target="../slideLayouts/slideLayout301.xml"/><Relationship Id="rId6" Type="http://schemas.openxmlformats.org/officeDocument/2006/relationships/slideLayout" Target="../slideLayouts/slideLayout306.xml"/><Relationship Id="rId11" Type="http://schemas.openxmlformats.org/officeDocument/2006/relationships/slideLayout" Target="../slideLayouts/slideLayout311.xml"/><Relationship Id="rId24" Type="http://schemas.openxmlformats.org/officeDocument/2006/relationships/slideLayout" Target="../slideLayouts/slideLayout324.xml"/><Relationship Id="rId5" Type="http://schemas.openxmlformats.org/officeDocument/2006/relationships/slideLayout" Target="../slideLayouts/slideLayout305.xml"/><Relationship Id="rId15" Type="http://schemas.openxmlformats.org/officeDocument/2006/relationships/slideLayout" Target="../slideLayouts/slideLayout315.xml"/><Relationship Id="rId23" Type="http://schemas.openxmlformats.org/officeDocument/2006/relationships/slideLayout" Target="../slideLayouts/slideLayout323.xml"/><Relationship Id="rId28" Type="http://schemas.openxmlformats.org/officeDocument/2006/relationships/slideLayout" Target="../slideLayouts/slideLayout328.xml"/><Relationship Id="rId10" Type="http://schemas.openxmlformats.org/officeDocument/2006/relationships/slideLayout" Target="../slideLayouts/slideLayout310.xml"/><Relationship Id="rId19" Type="http://schemas.openxmlformats.org/officeDocument/2006/relationships/slideLayout" Target="../slideLayouts/slideLayout319.xml"/><Relationship Id="rId4" Type="http://schemas.openxmlformats.org/officeDocument/2006/relationships/slideLayout" Target="../slideLayouts/slideLayout304.xml"/><Relationship Id="rId9" Type="http://schemas.openxmlformats.org/officeDocument/2006/relationships/slideLayout" Target="../slideLayouts/slideLayout309.xml"/><Relationship Id="rId14" Type="http://schemas.openxmlformats.org/officeDocument/2006/relationships/slideLayout" Target="../slideLayouts/slideLayout314.xml"/><Relationship Id="rId22" Type="http://schemas.openxmlformats.org/officeDocument/2006/relationships/slideLayout" Target="../slideLayouts/slideLayout322.xml"/><Relationship Id="rId27" Type="http://schemas.openxmlformats.org/officeDocument/2006/relationships/slideLayout" Target="../slideLayouts/slideLayout32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3" Type="http://schemas.openxmlformats.org/officeDocument/2006/relationships/slideLayout" Target="../slideLayouts/slideLayout331.xml"/><Relationship Id="rId21" Type="http://schemas.openxmlformats.org/officeDocument/2006/relationships/theme" Target="../theme/theme15.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image" Target="../media/image1.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56.xml"/><Relationship Id="rId13" Type="http://schemas.openxmlformats.org/officeDocument/2006/relationships/slideLayout" Target="../slideLayouts/slideLayout361.xml"/><Relationship Id="rId18" Type="http://schemas.openxmlformats.org/officeDocument/2006/relationships/slideLayout" Target="../slideLayouts/slideLayout366.xml"/><Relationship Id="rId3" Type="http://schemas.openxmlformats.org/officeDocument/2006/relationships/slideLayout" Target="../slideLayouts/slideLayout351.xml"/><Relationship Id="rId7" Type="http://schemas.openxmlformats.org/officeDocument/2006/relationships/slideLayout" Target="../slideLayouts/slideLayout355.xml"/><Relationship Id="rId12" Type="http://schemas.openxmlformats.org/officeDocument/2006/relationships/slideLayout" Target="../slideLayouts/slideLayout360.xml"/><Relationship Id="rId17" Type="http://schemas.openxmlformats.org/officeDocument/2006/relationships/slideLayout" Target="../slideLayouts/slideLayout365.xml"/><Relationship Id="rId2" Type="http://schemas.openxmlformats.org/officeDocument/2006/relationships/slideLayout" Target="../slideLayouts/slideLayout350.xml"/><Relationship Id="rId16" Type="http://schemas.openxmlformats.org/officeDocument/2006/relationships/slideLayout" Target="../slideLayouts/slideLayout364.xml"/><Relationship Id="rId20" Type="http://schemas.openxmlformats.org/officeDocument/2006/relationships/image" Target="../media/image1.emf"/><Relationship Id="rId1" Type="http://schemas.openxmlformats.org/officeDocument/2006/relationships/slideLayout" Target="../slideLayouts/slideLayout349.xml"/><Relationship Id="rId6" Type="http://schemas.openxmlformats.org/officeDocument/2006/relationships/slideLayout" Target="../slideLayouts/slideLayout354.xml"/><Relationship Id="rId11" Type="http://schemas.openxmlformats.org/officeDocument/2006/relationships/slideLayout" Target="../slideLayouts/slideLayout359.xml"/><Relationship Id="rId5" Type="http://schemas.openxmlformats.org/officeDocument/2006/relationships/slideLayout" Target="../slideLayouts/slideLayout353.xml"/><Relationship Id="rId15" Type="http://schemas.openxmlformats.org/officeDocument/2006/relationships/slideLayout" Target="../slideLayouts/slideLayout363.xml"/><Relationship Id="rId10" Type="http://schemas.openxmlformats.org/officeDocument/2006/relationships/slideLayout" Target="../slideLayouts/slideLayout358.xml"/><Relationship Id="rId19" Type="http://schemas.openxmlformats.org/officeDocument/2006/relationships/theme" Target="../theme/theme16.xml"/><Relationship Id="rId4" Type="http://schemas.openxmlformats.org/officeDocument/2006/relationships/slideLayout" Target="../slideLayouts/slideLayout352.xml"/><Relationship Id="rId9" Type="http://schemas.openxmlformats.org/officeDocument/2006/relationships/slideLayout" Target="../slideLayouts/slideLayout357.xml"/><Relationship Id="rId14" Type="http://schemas.openxmlformats.org/officeDocument/2006/relationships/slideLayout" Target="../slideLayouts/slideLayout3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slideLayout" Target="../slideLayouts/slideLayout6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21" Type="http://schemas.openxmlformats.org/officeDocument/2006/relationships/image" Target="../media/image1.emf"/><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theme" Target="../theme/theme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3" Type="http://schemas.openxmlformats.org/officeDocument/2006/relationships/slideLayout" Target="../slideLayouts/slideLayout84.xml"/><Relationship Id="rId21" Type="http://schemas.openxmlformats.org/officeDocument/2006/relationships/image" Target="../media/image1.emf"/><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theme" Target="../theme/theme4.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26" Type="http://schemas.openxmlformats.org/officeDocument/2006/relationships/slideLayout" Target="../slideLayouts/slideLayout126.xml"/><Relationship Id="rId3" Type="http://schemas.openxmlformats.org/officeDocument/2006/relationships/slideLayout" Target="../slideLayouts/slideLayout103.xml"/><Relationship Id="rId21" Type="http://schemas.openxmlformats.org/officeDocument/2006/relationships/slideLayout" Target="../slideLayouts/slideLayout121.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image" Target="../media/image1.emf"/><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0" Type="http://schemas.openxmlformats.org/officeDocument/2006/relationships/slideLayout" Target="../slideLayouts/slideLayout120.xml"/><Relationship Id="rId29" Type="http://schemas.openxmlformats.org/officeDocument/2006/relationships/slideLayout" Target="../slideLayouts/slideLayout129.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theme" Target="../theme/theme5.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slideLayout" Target="../slideLayouts/slideLayout128.xml"/><Relationship Id="rId10" Type="http://schemas.openxmlformats.org/officeDocument/2006/relationships/slideLayout" Target="../slideLayouts/slideLayout110.xml"/><Relationship Id="rId19" Type="http://schemas.openxmlformats.org/officeDocument/2006/relationships/slideLayout" Target="../slideLayouts/slideLayout119.xml"/><Relationship Id="rId31" Type="http://schemas.openxmlformats.org/officeDocument/2006/relationships/slideLayout" Target="../slideLayouts/slideLayout131.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slideLayout" Target="../slideLayouts/slideLayout13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theme" Target="../theme/theme6.xml"/><Relationship Id="rId2" Type="http://schemas.openxmlformats.org/officeDocument/2006/relationships/slideLayout" Target="../slideLayouts/slideLayout133.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slideLayout" Target="../slideLayouts/slideLayout181.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slideLayout" Target="../slideLayouts/slideLayout184.xml"/><Relationship Id="rId47" Type="http://schemas.openxmlformats.org/officeDocument/2006/relationships/slideLayout" Target="../slideLayouts/slideLayout189.xml"/><Relationship Id="rId50" Type="http://schemas.openxmlformats.org/officeDocument/2006/relationships/slideLayout" Target="../slideLayouts/slideLayout192.xml"/><Relationship Id="rId55" Type="http://schemas.openxmlformats.org/officeDocument/2006/relationships/theme" Target="../theme/theme7.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46" Type="http://schemas.openxmlformats.org/officeDocument/2006/relationships/slideLayout" Target="../slideLayouts/slideLayout188.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29" Type="http://schemas.openxmlformats.org/officeDocument/2006/relationships/slideLayout" Target="../slideLayouts/slideLayout171.xml"/><Relationship Id="rId41" Type="http://schemas.openxmlformats.org/officeDocument/2006/relationships/slideLayout" Target="../slideLayouts/slideLayout183.xml"/><Relationship Id="rId54" Type="http://schemas.openxmlformats.org/officeDocument/2006/relationships/slideLayout" Target="../slideLayouts/slideLayout196.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45" Type="http://schemas.openxmlformats.org/officeDocument/2006/relationships/slideLayout" Target="../slideLayouts/slideLayout187.xml"/><Relationship Id="rId53" Type="http://schemas.openxmlformats.org/officeDocument/2006/relationships/slideLayout" Target="../slideLayouts/slideLayout195.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49" Type="http://schemas.openxmlformats.org/officeDocument/2006/relationships/slideLayout" Target="../slideLayouts/slideLayout191.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4" Type="http://schemas.openxmlformats.org/officeDocument/2006/relationships/slideLayout" Target="../slideLayouts/slideLayout186.xml"/><Relationship Id="rId52" Type="http://schemas.openxmlformats.org/officeDocument/2006/relationships/slideLayout" Target="../slideLayouts/slideLayout194.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slideLayout" Target="../slideLayouts/slideLayout185.xml"/><Relationship Id="rId48" Type="http://schemas.openxmlformats.org/officeDocument/2006/relationships/slideLayout" Target="../slideLayouts/slideLayout190.xml"/><Relationship Id="rId8" Type="http://schemas.openxmlformats.org/officeDocument/2006/relationships/slideLayout" Target="../slideLayouts/slideLayout150.xml"/><Relationship Id="rId51" Type="http://schemas.openxmlformats.org/officeDocument/2006/relationships/slideLayout" Target="../slideLayouts/slideLayout193.xml"/><Relationship Id="rId3" Type="http://schemas.openxmlformats.org/officeDocument/2006/relationships/slideLayout" Target="../slideLayouts/slideLayout14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theme" Target="../theme/theme8.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21" Type="http://schemas.openxmlformats.org/officeDocument/2006/relationships/slideLayout" Target="../slideLayouts/slideLayout234.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theme" Target="../theme/theme9.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7943565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2" r:id="rId20"/>
    <p:sldLayoutId id="214748368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1"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Microsoft Confidential</a:t>
            </a:r>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FAAD0A-2104-7848-9DA6-A82C1CE9CD4A}" type="slidenum">
              <a:rPr lang="en-US" smtClean="0"/>
              <a:t>‹#›</a:t>
            </a:fld>
            <a:endParaRPr lang="en-US"/>
          </a:p>
        </p:txBody>
      </p:sp>
    </p:spTree>
    <p:extLst>
      <p:ext uri="{BB962C8B-B14F-4D97-AF65-F5344CB8AC3E}">
        <p14:creationId xmlns:p14="http://schemas.microsoft.com/office/powerpoint/2010/main" val="3081317919"/>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Lst>
  <p:hf hdr="0" dt="0"/>
  <p:txStyles>
    <p:titleStyle>
      <a:lvl1pPr algn="l" defTabSz="913950"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487" indent="-228487" algn="l" defTabSz="913950" rtl="0" eaLnBrk="1" latinLnBrk="0" hangingPunct="1">
        <a:lnSpc>
          <a:spcPct val="90000"/>
        </a:lnSpc>
        <a:spcBef>
          <a:spcPts val="1000"/>
        </a:spcBef>
        <a:buFont typeface="Arial"/>
        <a:buChar char="•"/>
        <a:defRPr sz="2799" kern="1200">
          <a:solidFill>
            <a:schemeClr val="tx1"/>
          </a:solidFill>
          <a:latin typeface="+mn-lt"/>
          <a:ea typeface="+mn-ea"/>
          <a:cs typeface="+mn-cs"/>
        </a:defRPr>
      </a:lvl1pPr>
      <a:lvl2pPr marL="685462" indent="-228487" algn="l" defTabSz="913950" rtl="0" eaLnBrk="1" latinLnBrk="0" hangingPunct="1">
        <a:lnSpc>
          <a:spcPct val="90000"/>
        </a:lnSpc>
        <a:spcBef>
          <a:spcPts val="500"/>
        </a:spcBef>
        <a:buFont typeface="Arial"/>
        <a:buChar char="•"/>
        <a:defRPr sz="2399" kern="1200">
          <a:solidFill>
            <a:schemeClr val="tx1"/>
          </a:solidFill>
          <a:latin typeface="+mn-lt"/>
          <a:ea typeface="+mn-ea"/>
          <a:cs typeface="+mn-cs"/>
        </a:defRPr>
      </a:lvl2pPr>
      <a:lvl3pPr marL="1142438" indent="-228487" algn="l" defTabSz="913950" rtl="0" eaLnBrk="1" latinLnBrk="0" hangingPunct="1">
        <a:lnSpc>
          <a:spcPct val="90000"/>
        </a:lnSpc>
        <a:spcBef>
          <a:spcPts val="500"/>
        </a:spcBef>
        <a:buFont typeface="Arial"/>
        <a:buChar char="•"/>
        <a:defRPr sz="1999" kern="1200">
          <a:solidFill>
            <a:schemeClr val="tx1"/>
          </a:solidFill>
          <a:latin typeface="+mn-lt"/>
          <a:ea typeface="+mn-ea"/>
          <a:cs typeface="+mn-cs"/>
        </a:defRPr>
      </a:lvl3pPr>
      <a:lvl4pPr marL="1599412" indent="-228487" algn="l" defTabSz="913950" rtl="0" eaLnBrk="1" latinLnBrk="0" hangingPunct="1">
        <a:lnSpc>
          <a:spcPct val="90000"/>
        </a:lnSpc>
        <a:spcBef>
          <a:spcPts val="500"/>
        </a:spcBef>
        <a:buFont typeface="Arial"/>
        <a:buChar char="•"/>
        <a:defRPr sz="1799" kern="1200">
          <a:solidFill>
            <a:schemeClr val="tx1"/>
          </a:solidFill>
          <a:latin typeface="+mn-lt"/>
          <a:ea typeface="+mn-ea"/>
          <a:cs typeface="+mn-cs"/>
        </a:defRPr>
      </a:lvl4pPr>
      <a:lvl5pPr marL="2056388" indent="-228487" algn="l" defTabSz="913950" rtl="0" eaLnBrk="1" latinLnBrk="0" hangingPunct="1">
        <a:lnSpc>
          <a:spcPct val="90000"/>
        </a:lnSpc>
        <a:spcBef>
          <a:spcPts val="500"/>
        </a:spcBef>
        <a:buFont typeface="Arial"/>
        <a:buChar char="•"/>
        <a:defRPr sz="1799" kern="1200">
          <a:solidFill>
            <a:schemeClr val="tx1"/>
          </a:solidFill>
          <a:latin typeface="+mn-lt"/>
          <a:ea typeface="+mn-ea"/>
          <a:cs typeface="+mn-cs"/>
        </a:defRPr>
      </a:lvl5pPr>
      <a:lvl6pPr marL="2513364" indent="-228487" algn="l" defTabSz="913950"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337" indent="-228487" algn="l" defTabSz="913950"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313" indent="-228487" algn="l" defTabSz="913950"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4288" indent="-228487" algn="l" defTabSz="913950"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3950" rtl="0" eaLnBrk="1" latinLnBrk="0" hangingPunct="1">
        <a:defRPr sz="1799" kern="1200">
          <a:solidFill>
            <a:schemeClr val="tx1"/>
          </a:solidFill>
          <a:latin typeface="+mn-lt"/>
          <a:ea typeface="+mn-ea"/>
          <a:cs typeface="+mn-cs"/>
        </a:defRPr>
      </a:lvl1pPr>
      <a:lvl2pPr marL="456976" algn="l" defTabSz="913950" rtl="0" eaLnBrk="1" latinLnBrk="0" hangingPunct="1">
        <a:defRPr sz="1799" kern="1200">
          <a:solidFill>
            <a:schemeClr val="tx1"/>
          </a:solidFill>
          <a:latin typeface="+mn-lt"/>
          <a:ea typeface="+mn-ea"/>
          <a:cs typeface="+mn-cs"/>
        </a:defRPr>
      </a:lvl2pPr>
      <a:lvl3pPr marL="913950" algn="l" defTabSz="913950" rtl="0" eaLnBrk="1" latinLnBrk="0" hangingPunct="1">
        <a:defRPr sz="1799" kern="1200">
          <a:solidFill>
            <a:schemeClr val="tx1"/>
          </a:solidFill>
          <a:latin typeface="+mn-lt"/>
          <a:ea typeface="+mn-ea"/>
          <a:cs typeface="+mn-cs"/>
        </a:defRPr>
      </a:lvl3pPr>
      <a:lvl4pPr marL="1370926" algn="l" defTabSz="913950" rtl="0" eaLnBrk="1" latinLnBrk="0" hangingPunct="1">
        <a:defRPr sz="1799" kern="1200">
          <a:solidFill>
            <a:schemeClr val="tx1"/>
          </a:solidFill>
          <a:latin typeface="+mn-lt"/>
          <a:ea typeface="+mn-ea"/>
          <a:cs typeface="+mn-cs"/>
        </a:defRPr>
      </a:lvl4pPr>
      <a:lvl5pPr marL="1827900" algn="l" defTabSz="913950" rtl="0" eaLnBrk="1" latinLnBrk="0" hangingPunct="1">
        <a:defRPr sz="1799" kern="1200">
          <a:solidFill>
            <a:schemeClr val="tx1"/>
          </a:solidFill>
          <a:latin typeface="+mn-lt"/>
          <a:ea typeface="+mn-ea"/>
          <a:cs typeface="+mn-cs"/>
        </a:defRPr>
      </a:lvl5pPr>
      <a:lvl6pPr marL="2284875" algn="l" defTabSz="913950" rtl="0" eaLnBrk="1" latinLnBrk="0" hangingPunct="1">
        <a:defRPr sz="1799" kern="1200">
          <a:solidFill>
            <a:schemeClr val="tx1"/>
          </a:solidFill>
          <a:latin typeface="+mn-lt"/>
          <a:ea typeface="+mn-ea"/>
          <a:cs typeface="+mn-cs"/>
        </a:defRPr>
      </a:lvl6pPr>
      <a:lvl7pPr marL="2741850" algn="l" defTabSz="913950" rtl="0" eaLnBrk="1" latinLnBrk="0" hangingPunct="1">
        <a:defRPr sz="1799" kern="1200">
          <a:solidFill>
            <a:schemeClr val="tx1"/>
          </a:solidFill>
          <a:latin typeface="+mn-lt"/>
          <a:ea typeface="+mn-ea"/>
          <a:cs typeface="+mn-cs"/>
        </a:defRPr>
      </a:lvl7pPr>
      <a:lvl8pPr marL="3198826" algn="l" defTabSz="913950" rtl="0" eaLnBrk="1" latinLnBrk="0" hangingPunct="1">
        <a:defRPr sz="1799" kern="1200">
          <a:solidFill>
            <a:schemeClr val="tx1"/>
          </a:solidFill>
          <a:latin typeface="+mn-lt"/>
          <a:ea typeface="+mn-ea"/>
          <a:cs typeface="+mn-cs"/>
        </a:defRPr>
      </a:lvl8pPr>
      <a:lvl9pPr marL="3655800" algn="l" defTabSz="913950"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5560858"/>
      </p:ext>
    </p:extLst>
  </p:cSld>
  <p:clrMap bg1="dk1" tx1="lt1" bg2="dk2" tx2="lt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716486"/>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 id="2147483949" r:id="rId17"/>
    <p:sldLayoutId id="2147483950" r:id="rId18"/>
    <p:sldLayoutId id="2147483951" r:id="rId19"/>
    <p:sldLayoutId id="2147483952" r:id="rId20"/>
    <p:sldLayoutId id="2147483953" r:id="rId21"/>
    <p:sldLayoutId id="2147483954" r:id="rId22"/>
    <p:sldLayoutId id="2147483955" r:id="rId23"/>
    <p:sldLayoutId id="2147483956" r:id="rId24"/>
    <p:sldLayoutId id="2147483957" r:id="rId25"/>
    <p:sldLayoutId id="2147483958" r:id="rId26"/>
    <p:sldLayoutId id="2147483959" r:id="rId27"/>
    <p:sldLayoutId id="2147483960" r:id="rId28"/>
    <p:sldLayoutId id="2147483961" r:id="rId29"/>
    <p:sldLayoutId id="2147483962" r:id="rId30"/>
    <p:sldLayoutId id="2147483963" r:id="rId31"/>
    <p:sldLayoutId id="2147483964" r:id="rId32"/>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9" name="Rectangle 8"/>
          <p:cNvSpPr/>
          <p:nvPr userDrawn="1"/>
        </p:nvSpPr>
        <p:spPr>
          <a:xfrm>
            <a:off x="0" y="6084390"/>
            <a:ext cx="12192000" cy="7736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11" name="Picture 10"/>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590228" y="6188329"/>
            <a:ext cx="1463040" cy="538170"/>
          </a:xfrm>
          <a:prstGeom prst="rect">
            <a:avLst/>
          </a:prstGeom>
          <a:noFill/>
        </p:spPr>
      </p:pic>
    </p:spTree>
    <p:extLst>
      <p:ext uri="{BB962C8B-B14F-4D97-AF65-F5344CB8AC3E}">
        <p14:creationId xmlns:p14="http://schemas.microsoft.com/office/powerpoint/2010/main" val="201818626"/>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Lst>
  <p:txStyles>
    <p:titleStyle>
      <a:lvl1pPr algn="l" defTabSz="1218996" rtl="0" eaLnBrk="1" latinLnBrk="0" hangingPunct="1">
        <a:lnSpc>
          <a:spcPct val="90000"/>
        </a:lnSpc>
        <a:spcBef>
          <a:spcPct val="0"/>
        </a:spcBef>
        <a:buNone/>
        <a:defRPr sz="5866" kern="1200">
          <a:solidFill>
            <a:schemeClr val="tx1"/>
          </a:solidFill>
          <a:latin typeface="+mj-lt"/>
          <a:ea typeface="+mj-ea"/>
          <a:cs typeface="+mj-cs"/>
        </a:defRPr>
      </a:lvl1pPr>
    </p:titleStyle>
    <p:bodyStyle>
      <a:lvl1pPr marL="304749" indent="-304749" algn="l" defTabSz="1218996"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246" indent="-304749" algn="l" defTabSz="1218996"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745" indent="-304749" algn="l" defTabSz="1218996" rtl="0" eaLnBrk="1" latinLnBrk="0" hangingPunct="1">
        <a:lnSpc>
          <a:spcPct val="90000"/>
        </a:lnSpc>
        <a:spcBef>
          <a:spcPts val="667"/>
        </a:spcBef>
        <a:buFont typeface="Arial" panose="020B0604020202020204" pitchFamily="34" charset="0"/>
        <a:buChar char="•"/>
        <a:defRPr sz="2666" kern="1200">
          <a:solidFill>
            <a:schemeClr val="tx1"/>
          </a:solidFill>
          <a:latin typeface="+mn-lt"/>
          <a:ea typeface="+mn-ea"/>
          <a:cs typeface="+mn-cs"/>
        </a:defRPr>
      </a:lvl3pPr>
      <a:lvl4pPr marL="2133243" indent="-304749" algn="l" defTabSz="121899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740" indent="-304749" algn="l" defTabSz="121899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239" indent="-304749" algn="l" defTabSz="121899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736" indent="-304749" algn="l" defTabSz="121899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234" indent="-304749" algn="l" defTabSz="121899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732" indent="-304749" algn="l" defTabSz="121899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96" rtl="0" eaLnBrk="1" latinLnBrk="0" hangingPunct="1">
        <a:defRPr sz="2400" kern="1200">
          <a:solidFill>
            <a:schemeClr val="tx1"/>
          </a:solidFill>
          <a:latin typeface="+mn-lt"/>
          <a:ea typeface="+mn-ea"/>
          <a:cs typeface="+mn-cs"/>
        </a:defRPr>
      </a:lvl1pPr>
      <a:lvl2pPr marL="609498" algn="l" defTabSz="1218996" rtl="0" eaLnBrk="1" latinLnBrk="0" hangingPunct="1">
        <a:defRPr sz="2400" kern="1200">
          <a:solidFill>
            <a:schemeClr val="tx1"/>
          </a:solidFill>
          <a:latin typeface="+mn-lt"/>
          <a:ea typeface="+mn-ea"/>
          <a:cs typeface="+mn-cs"/>
        </a:defRPr>
      </a:lvl2pPr>
      <a:lvl3pPr marL="1218996" algn="l" defTabSz="1218996" rtl="0" eaLnBrk="1" latinLnBrk="0" hangingPunct="1">
        <a:defRPr sz="2400" kern="1200">
          <a:solidFill>
            <a:schemeClr val="tx1"/>
          </a:solidFill>
          <a:latin typeface="+mn-lt"/>
          <a:ea typeface="+mn-ea"/>
          <a:cs typeface="+mn-cs"/>
        </a:defRPr>
      </a:lvl3pPr>
      <a:lvl4pPr marL="1828494" algn="l" defTabSz="1218996" rtl="0" eaLnBrk="1" latinLnBrk="0" hangingPunct="1">
        <a:defRPr sz="2400" kern="1200">
          <a:solidFill>
            <a:schemeClr val="tx1"/>
          </a:solidFill>
          <a:latin typeface="+mn-lt"/>
          <a:ea typeface="+mn-ea"/>
          <a:cs typeface="+mn-cs"/>
        </a:defRPr>
      </a:lvl4pPr>
      <a:lvl5pPr marL="2437991" algn="l" defTabSz="1218996" rtl="0" eaLnBrk="1" latinLnBrk="0" hangingPunct="1">
        <a:defRPr sz="2400" kern="1200">
          <a:solidFill>
            <a:schemeClr val="tx1"/>
          </a:solidFill>
          <a:latin typeface="+mn-lt"/>
          <a:ea typeface="+mn-ea"/>
          <a:cs typeface="+mn-cs"/>
        </a:defRPr>
      </a:lvl5pPr>
      <a:lvl6pPr marL="3047489" algn="l" defTabSz="1218996" rtl="0" eaLnBrk="1" latinLnBrk="0" hangingPunct="1">
        <a:defRPr sz="2400" kern="1200">
          <a:solidFill>
            <a:schemeClr val="tx1"/>
          </a:solidFill>
          <a:latin typeface="+mn-lt"/>
          <a:ea typeface="+mn-ea"/>
          <a:cs typeface="+mn-cs"/>
        </a:defRPr>
      </a:lvl6pPr>
      <a:lvl7pPr marL="3656988" algn="l" defTabSz="1218996" rtl="0" eaLnBrk="1" latinLnBrk="0" hangingPunct="1">
        <a:defRPr sz="2400" kern="1200">
          <a:solidFill>
            <a:schemeClr val="tx1"/>
          </a:solidFill>
          <a:latin typeface="+mn-lt"/>
          <a:ea typeface="+mn-ea"/>
          <a:cs typeface="+mn-cs"/>
        </a:defRPr>
      </a:lvl7pPr>
      <a:lvl8pPr marL="4266485" algn="l" defTabSz="1218996" rtl="0" eaLnBrk="1" latinLnBrk="0" hangingPunct="1">
        <a:defRPr sz="2400" kern="1200">
          <a:solidFill>
            <a:schemeClr val="tx1"/>
          </a:solidFill>
          <a:latin typeface="+mn-lt"/>
          <a:ea typeface="+mn-ea"/>
          <a:cs typeface="+mn-cs"/>
        </a:defRPr>
      </a:lvl8pPr>
      <a:lvl9pPr marL="4875983" algn="l" defTabSz="1218996"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56">
          <p15:clr>
            <a:srgbClr val="F26B43"/>
          </p15:clr>
        </p15:guide>
        <p15:guide id="2" pos="144">
          <p15:clr>
            <a:srgbClr val="F26B43"/>
          </p15:clr>
        </p15:guide>
        <p15:guide id="3" pos="5616">
          <p15:clr>
            <a:srgbClr val="F26B43"/>
          </p15:clr>
        </p15:guide>
        <p15:guide id="4" orient="horz" pos="3084">
          <p15:clr>
            <a:srgbClr val="F26B43"/>
          </p15:clr>
        </p15:guide>
        <p15:guide id="5" orient="horz" pos="804">
          <p15:clr>
            <a:srgbClr val="F26B43"/>
          </p15:clr>
        </p15:guide>
        <p15:guide id="6" orient="horz" pos="492">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642458896"/>
      </p:ext>
    </p:extLst>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 id="2147483986" r:id="rId11"/>
    <p:sldLayoutId id="2147483987" r:id="rId12"/>
    <p:sldLayoutId id="2147483988" r:id="rId13"/>
    <p:sldLayoutId id="2147483989" r:id="rId14"/>
    <p:sldLayoutId id="2147483990" r:id="rId15"/>
    <p:sldLayoutId id="2147483991" r:id="rId16"/>
    <p:sldLayoutId id="2147483992" r:id="rId17"/>
    <p:sldLayoutId id="2147483993" r:id="rId18"/>
    <p:sldLayoutId id="2147483994" r:id="rId19"/>
    <p:sldLayoutId id="2147483995" r:id="rId20"/>
    <p:sldLayoutId id="2147483996" r:id="rId21"/>
    <p:sldLayoutId id="2147483997" r:id="rId22"/>
    <p:sldLayoutId id="2147483998" r:id="rId23"/>
    <p:sldLayoutId id="2147483999" r:id="rId24"/>
    <p:sldLayoutId id="2147484000" r:id="rId25"/>
    <p:sldLayoutId id="2147484001" r:id="rId26"/>
    <p:sldLayoutId id="2147484002" r:id="rId27"/>
    <p:sldLayoutId id="2147484003"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20768172"/>
      </p:ext>
    </p:extLst>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53185684"/>
      </p:ext>
    </p:extLst>
  </p:cSld>
  <p:clrMap bg1="dk1" tx1="lt1" bg2="dk2" tx2="lt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161616"/>
                      </a:gs>
                      <a:gs pos="72000">
                        <a:srgbClr val="161616"/>
                      </a:gs>
                    </a:gsLst>
                    <a:lin ang="5400000" scaled="0"/>
                  </a:gradFill>
                  <a:ea typeface="Segoe UI" pitchFamily="34" charset="0"/>
                  <a:cs typeface="Segoe UI" pitchFamily="34" charset="0"/>
                </a:rPr>
                <a:t>R:16</a:t>
              </a:r>
              <a:r>
                <a:rPr lang="en-US" sz="490" baseline="0">
                  <a:gradFill>
                    <a:gsLst>
                      <a:gs pos="37168">
                        <a:srgbClr val="161616"/>
                      </a:gs>
                      <a:gs pos="72000">
                        <a:srgbClr val="161616"/>
                      </a:gs>
                    </a:gsLst>
                    <a:lin ang="5400000" scaled="0"/>
                  </a:gradFill>
                  <a:ea typeface="Segoe UI" pitchFamily="34" charset="0"/>
                  <a:cs typeface="Segoe UI" pitchFamily="34" charset="0"/>
                </a:rPr>
                <a:t> G:124 B:16</a:t>
              </a:r>
              <a:endParaRPr lang="en-US" sz="490">
                <a:gradFill>
                  <a:gsLst>
                    <a:gs pos="37168">
                      <a:srgbClr val="161616"/>
                    </a:gs>
                    <a:gs pos="72000">
                      <a:srgbClr val="161616"/>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92085406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41020106"/>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4442148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 id="2147483763" r:id="rId17"/>
    <p:sldLayoutId id="2147483764" r:id="rId18"/>
    <p:sldLayoutId id="2147483765"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020151002"/>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1445088"/>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3407" tIns="89629" rIns="143407" bIns="8962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439781"/>
            <a:ext cx="11653521" cy="2008273"/>
          </a:xfrm>
          <a:prstGeom prst="rect">
            <a:avLst/>
          </a:prstGeom>
        </p:spPr>
        <p:txBody>
          <a:bodyPr vert="horz" wrap="square" lIns="143407" tIns="89629" rIns="143407" bIns="8962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6839145"/>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 id="2147483835" r:id="rId25"/>
    <p:sldLayoutId id="2147483836" r:id="rId26"/>
    <p:sldLayoutId id="2147483837" r:id="rId27"/>
    <p:sldLayoutId id="2147483838" r:id="rId28"/>
    <p:sldLayoutId id="2147483839" r:id="rId29"/>
    <p:sldLayoutId id="2147483840" r:id="rId30"/>
    <p:sldLayoutId id="2147483841" r:id="rId31"/>
    <p:sldLayoutId id="2147483842" r:id="rId32"/>
    <p:sldLayoutId id="2147483843" r:id="rId33"/>
    <p:sldLayoutId id="2147483844" r:id="rId34"/>
    <p:sldLayoutId id="2147483845" r:id="rId35"/>
    <p:sldLayoutId id="2147483846" r:id="rId36"/>
    <p:sldLayoutId id="2147483847" r:id="rId37"/>
    <p:sldLayoutId id="2147483848" r:id="rId38"/>
    <p:sldLayoutId id="2147483849" r:id="rId39"/>
    <p:sldLayoutId id="2147483850" r:id="rId40"/>
    <p:sldLayoutId id="2147483851" r:id="rId41"/>
    <p:sldLayoutId id="2147483852" r:id="rId42"/>
    <p:sldLayoutId id="2147483853" r:id="rId43"/>
    <p:sldLayoutId id="2147483854" r:id="rId44"/>
    <p:sldLayoutId id="2147483855" r:id="rId45"/>
    <p:sldLayoutId id="2147483856" r:id="rId46"/>
    <p:sldLayoutId id="2147483857" r:id="rId47"/>
    <p:sldLayoutId id="2147483858" r:id="rId48"/>
    <p:sldLayoutId id="2147483859" r:id="rId49"/>
    <p:sldLayoutId id="2147483860" r:id="rId50"/>
    <p:sldLayoutId id="2147483861" r:id="rId51"/>
    <p:sldLayoutId id="2147483862" r:id="rId52"/>
    <p:sldLayoutId id="2147483863" r:id="rId53"/>
    <p:sldLayoutId id="2147483864"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374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7" marR="0" indent="-335917" algn="l" defTabSz="913747" rtl="0" eaLnBrk="1" fontAlgn="auto" latinLnBrk="0" hangingPunct="1">
        <a:lnSpc>
          <a:spcPct val="90000"/>
        </a:lnSpc>
        <a:spcBef>
          <a:spcPts val="588"/>
        </a:spcBef>
        <a:spcAft>
          <a:spcPts val="0"/>
        </a:spcAft>
        <a:buClrTx/>
        <a:buSzPct val="90000"/>
        <a:buFont typeface="Arial" pitchFamily="34" charset="0"/>
        <a:buChar char="•"/>
        <a:tabLst/>
        <a:defRPr sz="3100" kern="1200" spc="0" baseline="0">
          <a:gradFill>
            <a:gsLst>
              <a:gs pos="1250">
                <a:schemeClr val="tx1"/>
              </a:gs>
              <a:gs pos="100000">
                <a:schemeClr val="tx1"/>
              </a:gs>
            </a:gsLst>
            <a:lin ang="5400000" scaled="0"/>
          </a:gradFill>
          <a:latin typeface="+mj-lt"/>
          <a:ea typeface="+mn-ea"/>
          <a:cs typeface="+mn-cs"/>
        </a:defRPr>
      </a:lvl1pPr>
      <a:lvl2pPr marL="572303" marR="0" indent="-236387" algn="l" defTabSz="913747" rtl="0" eaLnBrk="1" fontAlgn="auto" latinLnBrk="0" hangingPunct="1">
        <a:lnSpc>
          <a:spcPct val="90000"/>
        </a:lnSpc>
        <a:spcBef>
          <a:spcPts val="588"/>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3808" marR="0" indent="-223945" algn="l" defTabSz="913747" rtl="0" eaLnBrk="1" fontAlgn="auto" latinLnBrk="0" hangingPunct="1">
        <a:lnSpc>
          <a:spcPct val="90000"/>
        </a:lnSpc>
        <a:spcBef>
          <a:spcPts val="588"/>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7751" marR="0" indent="-223945" algn="l" defTabSz="913747" rtl="0" eaLnBrk="1" fontAlgn="auto" latinLnBrk="0" hangingPunct="1">
        <a:lnSpc>
          <a:spcPct val="90000"/>
        </a:lnSpc>
        <a:spcBef>
          <a:spcPts val="588"/>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1694" marR="0" indent="-223945" algn="l" defTabSz="913747" rtl="0" eaLnBrk="1" fontAlgn="auto" latinLnBrk="0" hangingPunct="1">
        <a:lnSpc>
          <a:spcPct val="90000"/>
        </a:lnSpc>
        <a:spcBef>
          <a:spcPts val="588"/>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2804"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679"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552"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427"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47" rtl="0" eaLnBrk="1" latinLnBrk="0" hangingPunct="1">
        <a:defRPr sz="1800" kern="1200">
          <a:solidFill>
            <a:schemeClr val="tx1"/>
          </a:solidFill>
          <a:latin typeface="+mn-lt"/>
          <a:ea typeface="+mn-ea"/>
          <a:cs typeface="+mn-cs"/>
        </a:defRPr>
      </a:lvl1pPr>
      <a:lvl2pPr marL="456874" algn="l" defTabSz="913747" rtl="0" eaLnBrk="1" latinLnBrk="0" hangingPunct="1">
        <a:defRPr sz="1800" kern="1200">
          <a:solidFill>
            <a:schemeClr val="tx1"/>
          </a:solidFill>
          <a:latin typeface="+mn-lt"/>
          <a:ea typeface="+mn-ea"/>
          <a:cs typeface="+mn-cs"/>
        </a:defRPr>
      </a:lvl2pPr>
      <a:lvl3pPr marL="913747" algn="l" defTabSz="913747" rtl="0" eaLnBrk="1" latinLnBrk="0" hangingPunct="1">
        <a:defRPr sz="1800" kern="1200">
          <a:solidFill>
            <a:schemeClr val="tx1"/>
          </a:solidFill>
          <a:latin typeface="+mn-lt"/>
          <a:ea typeface="+mn-ea"/>
          <a:cs typeface="+mn-cs"/>
        </a:defRPr>
      </a:lvl3pPr>
      <a:lvl4pPr marL="1370622" algn="l" defTabSz="913747" rtl="0" eaLnBrk="1" latinLnBrk="0" hangingPunct="1">
        <a:defRPr sz="1800" kern="1200">
          <a:solidFill>
            <a:schemeClr val="tx1"/>
          </a:solidFill>
          <a:latin typeface="+mn-lt"/>
          <a:ea typeface="+mn-ea"/>
          <a:cs typeface="+mn-cs"/>
        </a:defRPr>
      </a:lvl4pPr>
      <a:lvl5pPr marL="1827494" algn="l" defTabSz="913747" rtl="0" eaLnBrk="1" latinLnBrk="0" hangingPunct="1">
        <a:defRPr sz="1800" kern="1200">
          <a:solidFill>
            <a:schemeClr val="tx1"/>
          </a:solidFill>
          <a:latin typeface="+mn-lt"/>
          <a:ea typeface="+mn-ea"/>
          <a:cs typeface="+mn-cs"/>
        </a:defRPr>
      </a:lvl5pPr>
      <a:lvl6pPr marL="2284369" algn="l" defTabSz="913747" rtl="0" eaLnBrk="1" latinLnBrk="0" hangingPunct="1">
        <a:defRPr sz="1800" kern="1200">
          <a:solidFill>
            <a:schemeClr val="tx1"/>
          </a:solidFill>
          <a:latin typeface="+mn-lt"/>
          <a:ea typeface="+mn-ea"/>
          <a:cs typeface="+mn-cs"/>
        </a:defRPr>
      </a:lvl6pPr>
      <a:lvl7pPr marL="2741241" algn="l" defTabSz="913747" rtl="0" eaLnBrk="1" latinLnBrk="0" hangingPunct="1">
        <a:defRPr sz="1800" kern="1200">
          <a:solidFill>
            <a:schemeClr val="tx1"/>
          </a:solidFill>
          <a:latin typeface="+mn-lt"/>
          <a:ea typeface="+mn-ea"/>
          <a:cs typeface="+mn-cs"/>
        </a:defRPr>
      </a:lvl7pPr>
      <a:lvl8pPr marL="3198115" algn="l" defTabSz="913747" rtl="0" eaLnBrk="1" latinLnBrk="0" hangingPunct="1">
        <a:defRPr sz="1800" kern="1200">
          <a:solidFill>
            <a:schemeClr val="tx1"/>
          </a:solidFill>
          <a:latin typeface="+mn-lt"/>
          <a:ea typeface="+mn-ea"/>
          <a:cs typeface="+mn-cs"/>
        </a:defRPr>
      </a:lvl8pPr>
      <a:lvl9pPr marL="3654990" algn="l" defTabSz="91374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1961373"/>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182662"/>
      </p:ext>
    </p:extLst>
  </p:cSld>
  <p:clrMap bg1="dk1" tx1="lt1" bg2="dk2" tx2="lt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Lst>
  <p:transition>
    <p:fade/>
  </p:transition>
  <p:txStyles>
    <p:titleStyle>
      <a:lvl1pPr algn="l" defTabSz="914192" rtl="0" eaLnBrk="1" latinLnBrk="0" hangingPunct="1">
        <a:lnSpc>
          <a:spcPct val="100000"/>
        </a:lnSpc>
        <a:spcBef>
          <a:spcPts val="588"/>
        </a:spcBef>
        <a:spcAft>
          <a:spcPts val="588"/>
        </a:spcAft>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guide id="30" orient="horz" pos="283">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366225" y="-8232"/>
            <a:ext cx="941530" cy="5662634"/>
            <a:chOff x="12614198" y="-8396"/>
            <a:chExt cx="960410" cy="5775362"/>
          </a:xfrm>
        </p:grpSpPr>
        <p:grpSp>
          <p:nvGrpSpPr>
            <p:cNvPr id="37" name="Group 36"/>
            <p:cNvGrpSpPr/>
            <p:nvPr userDrawn="1"/>
          </p:nvGrpSpPr>
          <p:grpSpPr>
            <a:xfrm>
              <a:off x="12614198" y="-8396"/>
              <a:ext cx="960410" cy="5724185"/>
              <a:chOff x="12614198" y="-8396"/>
              <a:chExt cx="960410" cy="5724185"/>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0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927"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3927"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50 G:20 B:90</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3927" fontAlgn="base">
                    <a:lnSpc>
                      <a:spcPct val="100000"/>
                    </a:lnSpc>
                    <a:spcBef>
                      <a:spcPct val="0"/>
                    </a:spcBef>
                    <a:spcAft>
                      <a:spcPct val="0"/>
                    </a:spcAft>
                  </a:pPr>
                  <a:r>
                    <a:rPr lang="en-US" sz="490">
                      <a:gradFill>
                        <a:gsLst>
                          <a:gs pos="1775">
                            <a:schemeClr val="bg1"/>
                          </a:gs>
                          <a:gs pos="14000">
                            <a:schemeClr val="bg1"/>
                          </a:gs>
                        </a:gsLst>
                        <a:lin ang="5400000" scaled="0"/>
                      </a:gradFill>
                      <a:ea typeface="Segoe UI" pitchFamily="34" charset="0"/>
                      <a:cs typeface="Segoe UI" pitchFamily="34" charset="0"/>
                    </a:rPr>
                    <a:t>R:</a:t>
                  </a:r>
                  <a:r>
                    <a:rPr lang="en-US" sz="490" baseline="0">
                      <a:gradFill>
                        <a:gsLst>
                          <a:gs pos="1775">
                            <a:schemeClr val="bg1"/>
                          </a:gs>
                          <a:gs pos="14000">
                            <a:schemeClr val="bg1"/>
                          </a:gs>
                        </a:gsLst>
                        <a:lin ang="5400000" scaled="0"/>
                      </a:gradFill>
                      <a:ea typeface="Segoe UI" pitchFamily="34" charset="0"/>
                      <a:cs typeface="Segoe UI" pitchFamily="34" charset="0"/>
                    </a:rPr>
                    <a:t>0 G:32 B:80</a:t>
                  </a:r>
                  <a:endParaRPr lang="en-US" sz="49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180 G:0 B:158</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3927" fontAlgn="base">
                <a:lnSpc>
                  <a:spcPct val="100000"/>
                </a:lnSpc>
                <a:spcBef>
                  <a:spcPct val="0"/>
                </a:spcBef>
                <a:spcAft>
                  <a:spcPct val="0"/>
                </a:spcAft>
              </a:pPr>
              <a:r>
                <a:rPr lang="en-US" sz="490">
                  <a:gradFill>
                    <a:gsLst>
                      <a:gs pos="18584">
                        <a:srgbClr val="FFFFFF"/>
                      </a:gs>
                      <a:gs pos="52000">
                        <a:srgbClr val="FFFFFF"/>
                      </a:gs>
                    </a:gsLst>
                    <a:lin ang="5400000" scaled="0"/>
                  </a:gradFill>
                  <a:ea typeface="Segoe UI" pitchFamily="34" charset="0"/>
                  <a:cs typeface="Segoe UI" pitchFamily="34" charset="0"/>
                </a:rPr>
                <a:t>R:0</a:t>
              </a:r>
              <a:r>
                <a:rPr lang="en-US" sz="490" baseline="0">
                  <a:gradFill>
                    <a:gsLst>
                      <a:gs pos="18584">
                        <a:srgbClr val="FFFFFF"/>
                      </a:gs>
                      <a:gs pos="52000">
                        <a:srgbClr val="FFFFFF"/>
                      </a:gs>
                    </a:gsLst>
                    <a:lin ang="5400000" scaled="0"/>
                  </a:gradFill>
                  <a:ea typeface="Segoe UI" pitchFamily="34" charset="0"/>
                  <a:cs typeface="Segoe UI" pitchFamily="34" charset="0"/>
                </a:rPr>
                <a:t> G:24 B:143</a:t>
              </a:r>
              <a:endParaRPr lang="en-US" sz="49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927"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927" rtl="0" eaLnBrk="1" fontAlgn="base" latinLnBrk="0" hangingPunct="1">
                <a:lnSpc>
                  <a:spcPct val="100000"/>
                </a:lnSpc>
                <a:spcBef>
                  <a:spcPct val="0"/>
                </a:spcBef>
                <a:spcAft>
                  <a:spcPct val="0"/>
                </a:spcAft>
              </a:pPr>
              <a:r>
                <a:rPr lang="en-US" sz="490" b="1" kern="1200" baseline="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3927" fontAlgn="base">
                <a:lnSpc>
                  <a:spcPct val="100000"/>
                </a:lnSpc>
                <a:spcBef>
                  <a:spcPct val="0"/>
                </a:spcBef>
                <a:spcAft>
                  <a:spcPct val="0"/>
                </a:spcAft>
              </a:pPr>
              <a:r>
                <a:rPr lang="en-US" sz="490">
                  <a:gradFill>
                    <a:gsLst>
                      <a:gs pos="66272">
                        <a:srgbClr val="000000"/>
                      </a:gs>
                      <a:gs pos="44000">
                        <a:srgbClr val="000000"/>
                      </a:gs>
                    </a:gsLst>
                    <a:lin ang="5400000" scaled="1"/>
                  </a:gradFill>
                  <a:ea typeface="Segoe UI" pitchFamily="34" charset="0"/>
                  <a:cs typeface="Segoe UI" pitchFamily="34" charset="0"/>
                </a:rPr>
                <a:t>R:0</a:t>
              </a:r>
              <a:r>
                <a:rPr lang="en-US" sz="490" baseline="0">
                  <a:gradFill>
                    <a:gsLst>
                      <a:gs pos="66272">
                        <a:srgbClr val="000000"/>
                      </a:gs>
                      <a:gs pos="44000">
                        <a:srgbClr val="000000"/>
                      </a:gs>
                    </a:gsLst>
                    <a:lin ang="5400000" scaled="1"/>
                  </a:gradFill>
                  <a:ea typeface="Segoe UI" pitchFamily="34" charset="0"/>
                  <a:cs typeface="Segoe UI" pitchFamily="34" charset="0"/>
                </a:rPr>
                <a:t> G:188 B:242</a:t>
              </a:r>
              <a:endParaRPr lang="en-US" sz="49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28537308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 id="2147483900" r:id="rId17"/>
    <p:sldLayoutId id="2147483901" r:id="rId18"/>
    <p:sldLayoutId id="2147483902" r:id="rId19"/>
    <p:sldLayoutId id="2147483903" r:id="rId20"/>
    <p:sldLayoutId id="2147483904" r:id="rId21"/>
    <p:sldLayoutId id="2147483905" r:id="rId2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137.xml"/></Relationships>
</file>

<file path=ppt/slides/_rels/slide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8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89.xml"/><Relationship Id="rId6" Type="http://schemas.openxmlformats.org/officeDocument/2006/relationships/image" Target="../media/image91.emf"/><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1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95.xml"/><Relationship Id="rId5" Type="http://schemas.openxmlformats.org/officeDocument/2006/relationships/image" Target="../media/image97.png"/><Relationship Id="rId4"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137.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139.xml"/><Relationship Id="rId5" Type="http://schemas.openxmlformats.org/officeDocument/2006/relationships/image" Target="../media/image99.pn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243.xml"/><Relationship Id="rId5" Type="http://schemas.openxmlformats.org/officeDocument/2006/relationships/image" Target="../media/image102.jpeg"/><Relationship Id="rId4" Type="http://schemas.openxmlformats.org/officeDocument/2006/relationships/image" Target="../media/image101.png"/></Relationships>
</file>

<file path=ppt/slides/_rels/slide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emf"/><Relationship Id="rId7"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27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xml"/><Relationship Id="rId1" Type="http://schemas.openxmlformats.org/officeDocument/2006/relationships/slideLayout" Target="../slideLayouts/slideLayout257.xml"/></Relationships>
</file>

<file path=ppt/slides/_rels/slide21.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139.xml"/><Relationship Id="rId6" Type="http://schemas.openxmlformats.org/officeDocument/2006/relationships/image" Target="../media/image91.emf"/><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22.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315.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slides/_rels/slide23.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6.xml"/></Relationships>
</file>

<file path=ppt/slides/_rels/slide25.xml.rels><?xml version="1.0" encoding="UTF-8" standalone="yes"?>
<Relationships xmlns="http://schemas.openxmlformats.org/package/2006/relationships"><Relationship Id="rId3" Type="http://schemas.openxmlformats.org/officeDocument/2006/relationships/image" Target="../media/image110.tiff"/><Relationship Id="rId2" Type="http://schemas.openxmlformats.org/officeDocument/2006/relationships/notesSlide" Target="../notesSlides/notesSlide25.xml"/><Relationship Id="rId1" Type="http://schemas.openxmlformats.org/officeDocument/2006/relationships/slideLayout" Target="../slideLayouts/slideLayout336.xml"/></Relationships>
</file>

<file path=ppt/slides/_rels/slide26.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315.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slides/_rels/slide27.xml.rels><?xml version="1.0" encoding="UTF-8" standalone="yes"?>
<Relationships xmlns="http://schemas.openxmlformats.org/package/2006/relationships"><Relationship Id="rId3" Type="http://schemas.openxmlformats.org/officeDocument/2006/relationships/image" Target="../media/image117.tiff"/><Relationship Id="rId2" Type="http://schemas.openxmlformats.org/officeDocument/2006/relationships/notesSlide" Target="../notesSlides/notesSlide27.xml"/><Relationship Id="rId1" Type="http://schemas.openxmlformats.org/officeDocument/2006/relationships/slideLayout" Target="../slideLayouts/slideLayout315.xml"/><Relationship Id="rId4" Type="http://schemas.openxmlformats.org/officeDocument/2006/relationships/image" Target="../media/image110.tiff"/></Relationships>
</file>

<file path=ppt/slides/_rels/slide28.xml.rels><?xml version="1.0" encoding="UTF-8" standalone="yes"?>
<Relationships xmlns="http://schemas.openxmlformats.org/package/2006/relationships"><Relationship Id="rId8" Type="http://schemas.openxmlformats.org/officeDocument/2006/relationships/slide" Target="slide29.xml"/><Relationship Id="rId3" Type="http://schemas.openxmlformats.org/officeDocument/2006/relationships/image" Target="../media/image118.png"/><Relationship Id="rId7" Type="http://schemas.openxmlformats.org/officeDocument/2006/relationships/slide" Target="slide28.xml"/><Relationship Id="rId2" Type="http://schemas.openxmlformats.org/officeDocument/2006/relationships/notesSlide" Target="../notesSlides/notesSlide28.xml"/><Relationship Id="rId1" Type="http://schemas.openxmlformats.org/officeDocument/2006/relationships/slideLayout" Target="../slideLayouts/slideLayout315.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image" Target="../media/image119.svg"/></Relationships>
</file>

<file path=ppt/slides/_rels/slide29.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108.png"/><Relationship Id="rId3" Type="http://schemas.openxmlformats.org/officeDocument/2006/relationships/image" Target="../media/image118.png"/><Relationship Id="rId7" Type="http://schemas.openxmlformats.org/officeDocument/2006/relationships/slide" Target="slide28.xml"/><Relationship Id="rId12" Type="http://schemas.openxmlformats.org/officeDocument/2006/relationships/image" Target="../media/image123.svg"/><Relationship Id="rId2" Type="http://schemas.openxmlformats.org/officeDocument/2006/relationships/notesSlide" Target="../notesSlides/notesSlide29.xml"/><Relationship Id="rId1" Type="http://schemas.openxmlformats.org/officeDocument/2006/relationships/slideLayout" Target="../slideLayouts/slideLayout315.xml"/><Relationship Id="rId6" Type="http://schemas.openxmlformats.org/officeDocument/2006/relationships/slide" Target="slide34.xml"/><Relationship Id="rId11" Type="http://schemas.openxmlformats.org/officeDocument/2006/relationships/image" Target="../media/image122.png"/><Relationship Id="rId5" Type="http://schemas.openxmlformats.org/officeDocument/2006/relationships/slide" Target="slide33.xml"/><Relationship Id="rId10" Type="http://schemas.openxmlformats.org/officeDocument/2006/relationships/image" Target="../media/image121.svg"/><Relationship Id="rId4" Type="http://schemas.openxmlformats.org/officeDocument/2006/relationships/image" Target="../media/image119.svg"/><Relationship Id="rId9" Type="http://schemas.openxmlformats.org/officeDocument/2006/relationships/image" Target="../media/image120.png"/><Relationship Id="rId14" Type="http://schemas.openxmlformats.org/officeDocument/2006/relationships/image" Target="../media/image109.sv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slide" Target="slide28.xml"/><Relationship Id="rId3" Type="http://schemas.openxmlformats.org/officeDocument/2006/relationships/image" Target="../media/image118.png"/><Relationship Id="rId7" Type="http://schemas.openxmlformats.org/officeDocument/2006/relationships/image" Target="../media/image126.png"/><Relationship Id="rId12" Type="http://schemas.openxmlformats.org/officeDocument/2006/relationships/slide" Target="slide34.xml"/><Relationship Id="rId2" Type="http://schemas.openxmlformats.org/officeDocument/2006/relationships/notesSlide" Target="../notesSlides/notesSlide30.xml"/><Relationship Id="rId1" Type="http://schemas.openxmlformats.org/officeDocument/2006/relationships/slideLayout" Target="../slideLayouts/slideLayout315.xml"/><Relationship Id="rId6" Type="http://schemas.openxmlformats.org/officeDocument/2006/relationships/image" Target="../media/image125.svg"/><Relationship Id="rId11" Type="http://schemas.openxmlformats.org/officeDocument/2006/relationships/slide" Target="slide33.xml"/><Relationship Id="rId5" Type="http://schemas.openxmlformats.org/officeDocument/2006/relationships/image" Target="../media/image124.png"/><Relationship Id="rId10" Type="http://schemas.openxmlformats.org/officeDocument/2006/relationships/image" Target="../media/image129.svg"/><Relationship Id="rId4" Type="http://schemas.openxmlformats.org/officeDocument/2006/relationships/image" Target="../media/image119.svg"/><Relationship Id="rId9" Type="http://schemas.openxmlformats.org/officeDocument/2006/relationships/image" Target="../media/image128.png"/><Relationship Id="rId14" Type="http://schemas.openxmlformats.org/officeDocument/2006/relationships/slide" Target="slide29.xml"/></Relationships>
</file>

<file path=ppt/slides/_rels/slide31.xml.rels><?xml version="1.0" encoding="UTF-8" standalone="yes"?>
<Relationships xmlns="http://schemas.openxmlformats.org/package/2006/relationships"><Relationship Id="rId8" Type="http://schemas.openxmlformats.org/officeDocument/2006/relationships/image" Target="../media/image119.svg"/><Relationship Id="rId13" Type="http://schemas.openxmlformats.org/officeDocument/2006/relationships/image" Target="../media/image137.png"/><Relationship Id="rId18" Type="http://schemas.openxmlformats.org/officeDocument/2006/relationships/slide" Target="slide34.xml"/><Relationship Id="rId3" Type="http://schemas.openxmlformats.org/officeDocument/2006/relationships/image" Target="../media/image130.jpg"/><Relationship Id="rId7" Type="http://schemas.openxmlformats.org/officeDocument/2006/relationships/image" Target="../media/image118.png"/><Relationship Id="rId12" Type="http://schemas.openxmlformats.org/officeDocument/2006/relationships/image" Target="../media/image136.svg"/><Relationship Id="rId17" Type="http://schemas.openxmlformats.org/officeDocument/2006/relationships/slide" Target="slide33.xml"/><Relationship Id="rId2" Type="http://schemas.openxmlformats.org/officeDocument/2006/relationships/notesSlide" Target="../notesSlides/notesSlide31.xml"/><Relationship Id="rId16" Type="http://schemas.openxmlformats.org/officeDocument/2006/relationships/image" Target="../media/image140.svg"/><Relationship Id="rId20" Type="http://schemas.openxmlformats.org/officeDocument/2006/relationships/slide" Target="slide29.xml"/><Relationship Id="rId1" Type="http://schemas.openxmlformats.org/officeDocument/2006/relationships/slideLayout" Target="../slideLayouts/slideLayout315.xml"/><Relationship Id="rId6" Type="http://schemas.openxmlformats.org/officeDocument/2006/relationships/image" Target="../media/image110.tiff"/><Relationship Id="rId11" Type="http://schemas.openxmlformats.org/officeDocument/2006/relationships/image" Target="../media/image135.png"/><Relationship Id="rId5" Type="http://schemas.openxmlformats.org/officeDocument/2006/relationships/image" Target="../media/image132.png"/><Relationship Id="rId15" Type="http://schemas.openxmlformats.org/officeDocument/2006/relationships/image" Target="../media/image139.png"/><Relationship Id="rId10" Type="http://schemas.openxmlformats.org/officeDocument/2006/relationships/image" Target="../media/image134.svg"/><Relationship Id="rId19" Type="http://schemas.openxmlformats.org/officeDocument/2006/relationships/slide" Target="slide28.xml"/><Relationship Id="rId4" Type="http://schemas.openxmlformats.org/officeDocument/2006/relationships/image" Target="../media/image131.png"/><Relationship Id="rId9" Type="http://schemas.openxmlformats.org/officeDocument/2006/relationships/image" Target="../media/image133.png"/><Relationship Id="rId14" Type="http://schemas.openxmlformats.org/officeDocument/2006/relationships/image" Target="../media/image138.svg"/></Relationships>
</file>

<file path=ppt/slides/_rels/slide32.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slide" Target="slide29.xml"/><Relationship Id="rId3" Type="http://schemas.openxmlformats.org/officeDocument/2006/relationships/image" Target="../media/image141.png"/><Relationship Id="rId7" Type="http://schemas.openxmlformats.org/officeDocument/2006/relationships/image" Target="../media/image145.svg"/><Relationship Id="rId12" Type="http://schemas.openxmlformats.org/officeDocument/2006/relationships/slide" Target="slide28.xml"/><Relationship Id="rId2" Type="http://schemas.openxmlformats.org/officeDocument/2006/relationships/notesSlide" Target="../notesSlides/notesSlide32.xml"/><Relationship Id="rId1" Type="http://schemas.openxmlformats.org/officeDocument/2006/relationships/slideLayout" Target="../slideLayouts/slideLayout315.xml"/><Relationship Id="rId6" Type="http://schemas.openxmlformats.org/officeDocument/2006/relationships/image" Target="../media/image144.png"/><Relationship Id="rId11" Type="http://schemas.openxmlformats.org/officeDocument/2006/relationships/slide" Target="slide34.xml"/><Relationship Id="rId5" Type="http://schemas.openxmlformats.org/officeDocument/2006/relationships/image" Target="../media/image143.png"/><Relationship Id="rId10" Type="http://schemas.openxmlformats.org/officeDocument/2006/relationships/slide" Target="slide33.xml"/><Relationship Id="rId4" Type="http://schemas.openxmlformats.org/officeDocument/2006/relationships/image" Target="../media/image142.png"/><Relationship Id="rId9" Type="http://schemas.openxmlformats.org/officeDocument/2006/relationships/image" Target="../media/image119.svg"/></Relationships>
</file>

<file path=ppt/slides/_rels/slide33.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33.xml"/><Relationship Id="rId1" Type="http://schemas.openxmlformats.org/officeDocument/2006/relationships/slideLayout" Target="../slideLayouts/slideLayout327.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34.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26" Type="http://schemas.microsoft.com/office/2007/relationships/hdphoto" Target="../media/hdphoto7.wdp"/><Relationship Id="rId3" Type="http://schemas.openxmlformats.org/officeDocument/2006/relationships/image" Target="../media/image154.png"/><Relationship Id="rId21" Type="http://schemas.openxmlformats.org/officeDocument/2006/relationships/image" Target="../media/image172.png"/><Relationship Id="rId7" Type="http://schemas.openxmlformats.org/officeDocument/2006/relationships/image" Target="../media/image158.png"/><Relationship Id="rId12" Type="http://schemas.openxmlformats.org/officeDocument/2006/relationships/image" Target="../media/image163.jpg"/><Relationship Id="rId17" Type="http://schemas.openxmlformats.org/officeDocument/2006/relationships/image" Target="../media/image168.png"/><Relationship Id="rId25" Type="http://schemas.openxmlformats.org/officeDocument/2006/relationships/image" Target="../media/image176.png"/><Relationship Id="rId2" Type="http://schemas.openxmlformats.org/officeDocument/2006/relationships/notesSlide" Target="../notesSlides/notesSlide34.xml"/><Relationship Id="rId16" Type="http://schemas.openxmlformats.org/officeDocument/2006/relationships/image" Target="../media/image167.png"/><Relationship Id="rId20" Type="http://schemas.openxmlformats.org/officeDocument/2006/relationships/image" Target="../media/image171.png"/><Relationship Id="rId29" Type="http://schemas.openxmlformats.org/officeDocument/2006/relationships/image" Target="../media/image179.png"/><Relationship Id="rId1" Type="http://schemas.openxmlformats.org/officeDocument/2006/relationships/slideLayout" Target="../slideLayouts/slideLayout328.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32" Type="http://schemas.openxmlformats.org/officeDocument/2006/relationships/image" Target="../media/image182.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28" Type="http://schemas.openxmlformats.org/officeDocument/2006/relationships/image" Target="../media/image178.png"/><Relationship Id="rId10" Type="http://schemas.openxmlformats.org/officeDocument/2006/relationships/image" Target="../media/image161.png"/><Relationship Id="rId19" Type="http://schemas.openxmlformats.org/officeDocument/2006/relationships/image" Target="../media/image170.png"/><Relationship Id="rId31" Type="http://schemas.openxmlformats.org/officeDocument/2006/relationships/image" Target="../media/image181.png"/><Relationship Id="rId4" Type="http://schemas.openxmlformats.org/officeDocument/2006/relationships/image" Target="../media/image155.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 Id="rId27" Type="http://schemas.openxmlformats.org/officeDocument/2006/relationships/image" Target="../media/image177.png"/><Relationship Id="rId30" Type="http://schemas.openxmlformats.org/officeDocument/2006/relationships/image" Target="../media/image180.png"/></Relationships>
</file>

<file path=ppt/slides/_rels/slide35.xml.rels><?xml version="1.0" encoding="UTF-8" standalone="yes"?>
<Relationships xmlns="http://schemas.openxmlformats.org/package/2006/relationships"><Relationship Id="rId8" Type="http://schemas.openxmlformats.org/officeDocument/2006/relationships/image" Target="../media/image188.emf"/><Relationship Id="rId3" Type="http://schemas.openxmlformats.org/officeDocument/2006/relationships/image" Target="../media/image183.emf"/><Relationship Id="rId7" Type="http://schemas.openxmlformats.org/officeDocument/2006/relationships/image" Target="../media/image187.emf"/><Relationship Id="rId2" Type="http://schemas.openxmlformats.org/officeDocument/2006/relationships/notesSlide" Target="../notesSlides/notesSlide35.xml"/><Relationship Id="rId1" Type="http://schemas.openxmlformats.org/officeDocument/2006/relationships/slideLayout" Target="../slideLayouts/slideLayout89.xml"/><Relationship Id="rId6" Type="http://schemas.openxmlformats.org/officeDocument/2006/relationships/image" Target="../media/image186.emf"/><Relationship Id="rId5" Type="http://schemas.openxmlformats.org/officeDocument/2006/relationships/image" Target="../media/image185.png"/><Relationship Id="rId4" Type="http://schemas.openxmlformats.org/officeDocument/2006/relationships/image" Target="../media/image184.emf"/><Relationship Id="rId9" Type="http://schemas.openxmlformats.org/officeDocument/2006/relationships/image" Target="../media/image18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8.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37.xml"/><Relationship Id="rId1" Type="http://schemas.openxmlformats.org/officeDocument/2006/relationships/slideLayout" Target="../slideLayouts/slideLayout89.xml"/><Relationship Id="rId5" Type="http://schemas.openxmlformats.org/officeDocument/2006/relationships/image" Target="../media/image192.emf"/><Relationship Id="rId4" Type="http://schemas.openxmlformats.org/officeDocument/2006/relationships/image" Target="../media/image191.emf"/></Relationships>
</file>

<file path=ppt/slides/_rels/slide39.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93.png"/><Relationship Id="rId7" Type="http://schemas.openxmlformats.org/officeDocument/2006/relationships/image" Target="../media/image197.png"/><Relationship Id="rId12" Type="http://schemas.openxmlformats.org/officeDocument/2006/relationships/image" Target="../media/image202.emf"/><Relationship Id="rId2" Type="http://schemas.openxmlformats.org/officeDocument/2006/relationships/notesSlide" Target="../notesSlides/notesSlide38.xml"/><Relationship Id="rId1" Type="http://schemas.openxmlformats.org/officeDocument/2006/relationships/slideLayout" Target="../slideLayouts/slideLayout95.xml"/><Relationship Id="rId6" Type="http://schemas.openxmlformats.org/officeDocument/2006/relationships/image" Target="../media/image196.png"/><Relationship Id="rId11" Type="http://schemas.openxmlformats.org/officeDocument/2006/relationships/image" Target="../media/image201.emf"/><Relationship Id="rId5" Type="http://schemas.openxmlformats.org/officeDocument/2006/relationships/image" Target="../media/image195.pn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png"/></Relationships>
</file>

<file path=ppt/slides/_rels/slide4.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78.png"/><Relationship Id="rId7"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300.xml"/><Relationship Id="rId6" Type="http://schemas.microsoft.com/office/2007/relationships/hdphoto" Target="../media/hdphoto5.wdp"/><Relationship Id="rId5" Type="http://schemas.openxmlformats.org/officeDocument/2006/relationships/image" Target="../media/image79.png"/><Relationship Id="rId4" Type="http://schemas.microsoft.com/office/2007/relationships/hdphoto" Target="../media/hdphoto4.wdp"/></Relationships>
</file>

<file path=ppt/slides/_rels/slide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39.xml"/><Relationship Id="rId1" Type="http://schemas.openxmlformats.org/officeDocument/2006/relationships/slideLayout" Target="../slideLayouts/slideLayout109.xml"/><Relationship Id="rId5" Type="http://schemas.openxmlformats.org/officeDocument/2006/relationships/image" Target="../media/image205.png"/><Relationship Id="rId4" Type="http://schemas.openxmlformats.org/officeDocument/2006/relationships/image" Target="../media/image204.png"/></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243.xml"/><Relationship Id="rId5" Type="http://schemas.openxmlformats.org/officeDocument/2006/relationships/image" Target="../media/image102.jpe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emf"/><Relationship Id="rId7"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7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 Id="rId9" Type="http://schemas.microsoft.com/office/2007/relationships/hdphoto" Target="../media/hdphoto3.wdp"/></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4.xml"/></Relationships>
</file>

<file path=ppt/slides/_rels/slide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137.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300.xml"/></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300.xml"/><Relationship Id="rId5" Type="http://schemas.openxmlformats.org/officeDocument/2006/relationships/image" Target="../media/image83.pn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xml"/><Relationship Id="rId1" Type="http://schemas.openxmlformats.org/officeDocument/2006/relationships/slideLayout" Target="../slideLayouts/slideLayout255.xml"/></Relationships>
</file>

<file path=ppt/slides/_rels/slide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9980" y="2484789"/>
            <a:ext cx="10745061" cy="2487813"/>
          </a:xfrm>
        </p:spPr>
        <p:txBody>
          <a:bodyPr/>
          <a:lstStyle/>
          <a:p>
            <a:r>
              <a:rPr lang="en-US" sz="5400" dirty="0"/>
              <a:t>Azure </a:t>
            </a:r>
            <a:r>
              <a:rPr lang="en-US" sz="5400"/>
              <a:t>Compute Overview</a:t>
            </a:r>
            <a:endParaRPr lang="en-US" sz="5400" dirty="0"/>
          </a:p>
        </p:txBody>
      </p:sp>
    </p:spTree>
    <p:extLst>
      <p:ext uri="{BB962C8B-B14F-4D97-AF65-F5344CB8AC3E}">
        <p14:creationId xmlns:p14="http://schemas.microsoft.com/office/powerpoint/2010/main" val="791913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6" y="1177045"/>
            <a:ext cx="4524144" cy="4524144"/>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82953" y="2955269"/>
            <a:ext cx="7401157" cy="2854331"/>
          </a:xfrm>
          <a:prstGeom prst="rect">
            <a:avLst/>
          </a:prstGeom>
          <a:noFill/>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High performance provisioning of 1000+ VMs</a:t>
            </a:r>
          </a:p>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Auto-configuration at scale</a:t>
            </a:r>
          </a:p>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Auto-scale based on schedule and resource metrics</a:t>
            </a:r>
          </a:p>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Easy updates at scale</a:t>
            </a:r>
          </a:p>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Simple Portal Integration</a:t>
            </a:r>
          </a:p>
          <a:p>
            <a:pPr marL="0" indent="0" defTabSz="914133">
              <a:lnSpc>
                <a:spcPct val="100000"/>
              </a:lnSpc>
              <a:spcBef>
                <a:spcPts val="0"/>
              </a:spcBef>
              <a:spcAft>
                <a:spcPts val="1176"/>
              </a:spcAft>
              <a:buClr>
                <a:srgbClr val="FFFFFF"/>
              </a:buClr>
              <a:buNone/>
              <a:defRPr/>
            </a:pPr>
            <a:endParaRPr lang="en-US" sz="1961"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727"/>
            <a:ext cx="10963572" cy="1609207"/>
          </a:xfrm>
          <a:prstGeom prst="rect">
            <a:avLst/>
          </a:prstGeom>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base">
              <a:spcBef>
                <a:spcPts val="1176"/>
              </a:spcBef>
              <a:spcAft>
                <a:spcPct val="0"/>
              </a:spcAft>
              <a:defRPr/>
            </a:pPr>
            <a:r>
              <a:rPr lang="en-US" sz="4705" spc="-100" dirty="0">
                <a:gradFill>
                  <a:gsLst>
                    <a:gs pos="1250">
                      <a:srgbClr val="FFFFFF"/>
                    </a:gs>
                    <a:gs pos="100000">
                      <a:srgbClr val="FFFFFF"/>
                    </a:gs>
                  </a:gsLst>
                  <a:lin ang="5400000" scaled="0"/>
                </a:gradFill>
                <a:latin typeface="Segoe UI Light"/>
              </a:rPr>
              <a:t>VM Scale Sets</a:t>
            </a:r>
          </a:p>
        </p:txBody>
      </p:sp>
      <p:sp>
        <p:nvSpPr>
          <p:cNvPr id="6" name="AutoShape 3"/>
          <p:cNvSpPr>
            <a:spLocks noChangeAspect="1" noChangeArrowheads="1" noTextEdit="1"/>
          </p:cNvSpPr>
          <p:nvPr/>
        </p:nvSpPr>
        <p:spPr bwMode="auto">
          <a:xfrm>
            <a:off x="7941764" y="938933"/>
            <a:ext cx="3965435" cy="375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3" y="611853"/>
            <a:ext cx="3631913" cy="220397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blip>
          <a:stretch>
            <a:fillRect/>
          </a:stretch>
        </p:blipFill>
        <p:spPr>
          <a:xfrm>
            <a:off x="8604203" y="1943596"/>
            <a:ext cx="1893128" cy="1744452"/>
          </a:xfrm>
          <a:prstGeom prst="rect">
            <a:avLst/>
          </a:prstGeom>
        </p:spPr>
      </p:pic>
      <p:pic>
        <p:nvPicPr>
          <p:cNvPr id="35" name="Picture 34"/>
          <p:cNvPicPr>
            <a:picLocks noChangeAspect="1"/>
          </p:cNvPicPr>
          <p:nvPr/>
        </p:nvPicPr>
        <p:blipFill>
          <a:blip r:embed="rId3">
            <a:extLst/>
          </a:blip>
          <a:stretch>
            <a:fillRect/>
          </a:stretch>
        </p:blipFill>
        <p:spPr>
          <a:xfrm>
            <a:off x="7410484" y="3714812"/>
            <a:ext cx="1029881" cy="949000"/>
          </a:xfrm>
          <a:prstGeom prst="rect">
            <a:avLst/>
          </a:prstGeom>
        </p:spPr>
      </p:pic>
      <p:pic>
        <p:nvPicPr>
          <p:cNvPr id="9" name="Picture 8"/>
          <p:cNvPicPr>
            <a:picLocks noChangeAspect="1"/>
          </p:cNvPicPr>
          <p:nvPr/>
        </p:nvPicPr>
        <p:blipFill>
          <a:blip r:embed="rId3">
            <a:extLst/>
          </a:blip>
          <a:stretch>
            <a:fillRect/>
          </a:stretch>
        </p:blipFill>
        <p:spPr>
          <a:xfrm>
            <a:off x="8492088" y="3714811"/>
            <a:ext cx="1029881" cy="949000"/>
          </a:xfrm>
          <a:prstGeom prst="rect">
            <a:avLst/>
          </a:prstGeom>
        </p:spPr>
      </p:pic>
      <p:pic>
        <p:nvPicPr>
          <p:cNvPr id="10" name="Picture 9"/>
          <p:cNvPicPr>
            <a:picLocks noChangeAspect="1"/>
          </p:cNvPicPr>
          <p:nvPr/>
        </p:nvPicPr>
        <p:blipFill>
          <a:blip r:embed="rId3">
            <a:extLst/>
          </a:blip>
          <a:stretch>
            <a:fillRect/>
          </a:stretch>
        </p:blipFill>
        <p:spPr>
          <a:xfrm>
            <a:off x="9573693" y="3715069"/>
            <a:ext cx="1029881" cy="949000"/>
          </a:xfrm>
          <a:prstGeom prst="rect">
            <a:avLst/>
          </a:prstGeom>
        </p:spPr>
      </p:pic>
      <p:pic>
        <p:nvPicPr>
          <p:cNvPr id="11" name="Picture 10"/>
          <p:cNvPicPr>
            <a:picLocks noChangeAspect="1"/>
          </p:cNvPicPr>
          <p:nvPr/>
        </p:nvPicPr>
        <p:blipFill>
          <a:blip r:embed="rId3">
            <a:extLst/>
          </a:blip>
          <a:stretch>
            <a:fillRect/>
          </a:stretch>
        </p:blipFill>
        <p:spPr>
          <a:xfrm>
            <a:off x="10655297" y="3701984"/>
            <a:ext cx="1029881" cy="949000"/>
          </a:xfrm>
          <a:prstGeom prst="rect">
            <a:avLst/>
          </a:prstGeom>
        </p:spPr>
      </p:pic>
      <p:pic>
        <p:nvPicPr>
          <p:cNvPr id="12" name="Picture 11"/>
          <p:cNvPicPr>
            <a:picLocks noChangeAspect="1"/>
          </p:cNvPicPr>
          <p:nvPr/>
        </p:nvPicPr>
        <p:blipFill>
          <a:blip r:embed="rId3">
            <a:extLst/>
          </a:blip>
          <a:stretch>
            <a:fillRect/>
          </a:stretch>
        </p:blipFill>
        <p:spPr>
          <a:xfrm>
            <a:off x="7410484" y="4689204"/>
            <a:ext cx="1029881" cy="949000"/>
          </a:xfrm>
          <a:prstGeom prst="rect">
            <a:avLst/>
          </a:prstGeom>
        </p:spPr>
      </p:pic>
      <p:pic>
        <p:nvPicPr>
          <p:cNvPr id="13" name="Picture 12"/>
          <p:cNvPicPr>
            <a:picLocks noChangeAspect="1"/>
          </p:cNvPicPr>
          <p:nvPr/>
        </p:nvPicPr>
        <p:blipFill>
          <a:blip r:embed="rId3">
            <a:extLst/>
          </a:blip>
          <a:stretch>
            <a:fillRect/>
          </a:stretch>
        </p:blipFill>
        <p:spPr>
          <a:xfrm>
            <a:off x="8492088" y="4689203"/>
            <a:ext cx="1029881" cy="949000"/>
          </a:xfrm>
          <a:prstGeom prst="rect">
            <a:avLst/>
          </a:prstGeom>
        </p:spPr>
      </p:pic>
      <p:pic>
        <p:nvPicPr>
          <p:cNvPr id="14" name="Picture 13"/>
          <p:cNvPicPr>
            <a:picLocks noChangeAspect="1"/>
          </p:cNvPicPr>
          <p:nvPr/>
        </p:nvPicPr>
        <p:blipFill>
          <a:blip r:embed="rId3">
            <a:extLst/>
          </a:blip>
          <a:stretch>
            <a:fillRect/>
          </a:stretch>
        </p:blipFill>
        <p:spPr>
          <a:xfrm>
            <a:off x="9573693" y="4689460"/>
            <a:ext cx="1029881" cy="949000"/>
          </a:xfrm>
          <a:prstGeom prst="rect">
            <a:avLst/>
          </a:prstGeom>
        </p:spPr>
      </p:pic>
      <p:pic>
        <p:nvPicPr>
          <p:cNvPr id="15" name="Picture 14"/>
          <p:cNvPicPr>
            <a:picLocks noChangeAspect="1"/>
          </p:cNvPicPr>
          <p:nvPr/>
        </p:nvPicPr>
        <p:blipFill>
          <a:blip r:embed="rId3">
            <a:extLst/>
          </a:blip>
          <a:stretch>
            <a:fillRect/>
          </a:stretch>
        </p:blipFill>
        <p:spPr>
          <a:xfrm>
            <a:off x="10655297" y="4676376"/>
            <a:ext cx="1029881" cy="949000"/>
          </a:xfrm>
          <a:prstGeom prst="rect">
            <a:avLst/>
          </a:prstGeom>
        </p:spPr>
      </p:pic>
    </p:spTree>
    <p:extLst>
      <p:ext uri="{BB962C8B-B14F-4D97-AF65-F5344CB8AC3E}">
        <p14:creationId xmlns:p14="http://schemas.microsoft.com/office/powerpoint/2010/main" val="2902312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69240" y="1189495"/>
            <a:ext cx="6499079" cy="3048944"/>
          </a:xfrm>
        </p:spPr>
        <p:txBody>
          <a:bodyPr/>
          <a:lstStyle/>
          <a:p>
            <a:pPr marL="336145" indent="-336145">
              <a:buFont typeface="Arial" panose="020B0604020202020204" pitchFamily="34" charset="0"/>
              <a:buChar char="•"/>
            </a:pPr>
            <a:r>
              <a:rPr lang="en-US" sz="1961" dirty="0"/>
              <a:t>Manually </a:t>
            </a:r>
            <a:r>
              <a:rPr lang="en-US" sz="1961" b="1" dirty="0"/>
              <a:t>scale</a:t>
            </a:r>
            <a:r>
              <a:rPr lang="en-US" sz="1961" dirty="0"/>
              <a:t> with ‘capacity’ property</a:t>
            </a:r>
          </a:p>
          <a:p>
            <a:pPr marL="336145" indent="-336145">
              <a:buFont typeface="Arial" panose="020B0604020202020204" pitchFamily="34" charset="0"/>
              <a:buChar char="•"/>
            </a:pPr>
            <a:r>
              <a:rPr lang="en-US" sz="1961" b="1" dirty="0" err="1"/>
              <a:t>Autoscale</a:t>
            </a:r>
            <a:r>
              <a:rPr lang="en-US" sz="1961" dirty="0"/>
              <a:t> with host metrics (MDM pipeline) or diagnostic extensions​</a:t>
            </a:r>
          </a:p>
          <a:p>
            <a:pPr marL="336145" indent="-336145">
              <a:buFont typeface="Arial" panose="020B0604020202020204" pitchFamily="34" charset="0"/>
              <a:buChar char="•"/>
            </a:pPr>
            <a:r>
              <a:rPr lang="en-US" sz="1961" dirty="0"/>
              <a:t>Small buy-in: Deploy/manage sets of 0-&gt;100 identically configured VMs ​</a:t>
            </a:r>
          </a:p>
          <a:p>
            <a:pPr marL="336145" indent="-336145">
              <a:buFont typeface="Arial" panose="020B0604020202020204" pitchFamily="34" charset="0"/>
              <a:buChar char="•"/>
            </a:pPr>
            <a:r>
              <a:rPr lang="en-US" sz="1961" b="1" dirty="0"/>
              <a:t>Guest OS patching</a:t>
            </a:r>
            <a:r>
              <a:rPr lang="en-US" sz="1961" dirty="0"/>
              <a:t>: Patching primitives allow manually triggered rolling upgrades​​</a:t>
            </a:r>
          </a:p>
          <a:p>
            <a:pPr marL="336145" indent="-336145">
              <a:buFont typeface="Arial" panose="020B0604020202020204" pitchFamily="34" charset="0"/>
              <a:buChar char="•"/>
            </a:pPr>
            <a:r>
              <a:rPr lang="en-US" sz="1961" b="1" dirty="0"/>
              <a:t>High-availability</a:t>
            </a:r>
            <a:r>
              <a:rPr lang="en-US" sz="1961" dirty="0"/>
              <a:t> – implicit availability set with 5 FDs/5 UDs​</a:t>
            </a:r>
            <a:endParaRPr lang="en-US" sz="1765" dirty="0"/>
          </a:p>
          <a:p>
            <a:pPr marL="392169" lvl="1" indent="-168072">
              <a:buFont typeface="Arial" panose="020B0604020202020204" pitchFamily="34" charset="0"/>
              <a:buChar char="•"/>
            </a:pPr>
            <a:endParaRPr lang="en-US" sz="1078" dirty="0"/>
          </a:p>
        </p:txBody>
      </p:sp>
      <p:sp>
        <p:nvSpPr>
          <p:cNvPr id="5" name="Rectangle 4"/>
          <p:cNvSpPr/>
          <p:nvPr/>
        </p:nvSpPr>
        <p:spPr>
          <a:xfrm>
            <a:off x="269240" y="4325425"/>
            <a:ext cx="10834119" cy="1538804"/>
          </a:xfrm>
          <a:prstGeom prst="rect">
            <a:avLst/>
          </a:prstGeom>
        </p:spPr>
        <p:txBody>
          <a:bodyPr wrap="square">
            <a:spAutoFit/>
          </a:bodyPr>
          <a:lstStyle/>
          <a:p>
            <a:pPr defTabSz="914367"/>
            <a:r>
              <a:rPr lang="en-US" sz="2353" b="1" dirty="0">
                <a:gradFill>
                  <a:gsLst>
                    <a:gs pos="1250">
                      <a:srgbClr val="353535"/>
                    </a:gs>
                    <a:gs pos="100000">
                      <a:srgbClr val="353535"/>
                    </a:gs>
                  </a:gsLst>
                  <a:lin ang="5400000" scaled="0"/>
                </a:gradFill>
                <a:latin typeface="Segoe UI Light"/>
              </a:rPr>
              <a:t>Availability Sets vs Scale Sets</a:t>
            </a:r>
          </a:p>
          <a:p>
            <a:pPr marL="280121" indent="-280121" defTabSz="914367">
              <a:buFont typeface="Arial" panose="020B0604020202020204" pitchFamily="34" charset="0"/>
              <a:buChar char="•"/>
            </a:pPr>
            <a:r>
              <a:rPr lang="en-US" sz="2353" dirty="0">
                <a:gradFill>
                  <a:gsLst>
                    <a:gs pos="1250">
                      <a:srgbClr val="353535"/>
                    </a:gs>
                    <a:gs pos="100000">
                      <a:srgbClr val="353535"/>
                    </a:gs>
                  </a:gsLst>
                  <a:lin ang="5400000" scaled="0"/>
                </a:gradFill>
                <a:latin typeface="Segoe UI Light"/>
              </a:rPr>
              <a:t>Avail Set: Multiple different VMs (image, size, </a:t>
            </a:r>
            <a:r>
              <a:rPr lang="en-US" sz="2353" dirty="0" err="1">
                <a:gradFill>
                  <a:gsLst>
                    <a:gs pos="1250">
                      <a:srgbClr val="353535"/>
                    </a:gs>
                    <a:gs pos="100000">
                      <a:srgbClr val="353535"/>
                    </a:gs>
                  </a:gsLst>
                  <a:lin ang="5400000" scaled="0"/>
                </a:gradFill>
                <a:latin typeface="Segoe UI Light"/>
              </a:rPr>
              <a:t>etc</a:t>
            </a:r>
            <a:r>
              <a:rPr lang="en-US" sz="2353" dirty="0">
                <a:gradFill>
                  <a:gsLst>
                    <a:gs pos="1250">
                      <a:srgbClr val="353535"/>
                    </a:gs>
                    <a:gs pos="100000">
                      <a:srgbClr val="353535"/>
                    </a:gs>
                  </a:gsLst>
                  <a:lin ang="5400000" scaled="0"/>
                </a:gradFill>
                <a:latin typeface="Segoe UI Light"/>
              </a:rPr>
              <a:t>); managed separately</a:t>
            </a:r>
          </a:p>
          <a:p>
            <a:pPr marL="280121" indent="-280121" defTabSz="914367">
              <a:buFont typeface="Arial" panose="020B0604020202020204" pitchFamily="34" charset="0"/>
              <a:buChar char="•"/>
            </a:pPr>
            <a:r>
              <a:rPr lang="en-US" sz="2353" dirty="0">
                <a:gradFill>
                  <a:gsLst>
                    <a:gs pos="1250">
                      <a:srgbClr val="353535"/>
                    </a:gs>
                    <a:gs pos="100000">
                      <a:srgbClr val="353535"/>
                    </a:gs>
                  </a:gsLst>
                  <a:lin ang="5400000" scaled="0"/>
                </a:gradFill>
                <a:latin typeface="Segoe UI Light"/>
              </a:rPr>
              <a:t>Scale Set: Large count of the same VMs; managed together</a:t>
            </a:r>
          </a:p>
          <a:p>
            <a:pPr marL="280121" indent="-280121" defTabSz="914367">
              <a:buFont typeface="Arial" panose="020B0604020202020204" pitchFamily="34" charset="0"/>
              <a:buChar char="•"/>
            </a:pPr>
            <a:r>
              <a:rPr lang="en-US" sz="2353"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618915" y="302387"/>
            <a:ext cx="5803856" cy="3713232"/>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15712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Autoscale with VM Scale Sets</a:t>
            </a:r>
          </a:p>
        </p:txBody>
      </p:sp>
      <p:sp>
        <p:nvSpPr>
          <p:cNvPr id="4" name="Text Placeholder 1"/>
          <p:cNvSpPr txBox="1">
            <a:spLocks/>
          </p:cNvSpPr>
          <p:nvPr/>
        </p:nvSpPr>
        <p:spPr>
          <a:xfrm>
            <a:off x="221928" y="2327600"/>
            <a:ext cx="7021316" cy="618973"/>
          </a:xfrm>
          <a:prstGeom prst="rect">
            <a:avLst/>
          </a:prstGeom>
        </p:spPr>
        <p:txBody>
          <a:bodyPr vert="horz" wrap="square" lIns="146263" tIns="91414" rIns="146263" bIns="9141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15" indent="-336015" defTabSz="914016">
              <a:defRPr/>
            </a:pPr>
            <a:r>
              <a:rPr lang="en-US" sz="3136" dirty="0">
                <a:solidFill>
                  <a:srgbClr val="353535"/>
                </a:solidFill>
                <a:latin typeface="Segoe UI Light"/>
              </a:rPr>
              <a:t>Define trigger and action rules</a:t>
            </a:r>
          </a:p>
        </p:txBody>
      </p:sp>
      <p:sp>
        <p:nvSpPr>
          <p:cNvPr id="7" name="Text Placeholder 1"/>
          <p:cNvSpPr txBox="1">
            <a:spLocks/>
          </p:cNvSpPr>
          <p:nvPr/>
        </p:nvSpPr>
        <p:spPr>
          <a:xfrm>
            <a:off x="221928" y="1666698"/>
            <a:ext cx="7021316" cy="627621"/>
          </a:xfrm>
          <a:prstGeom prst="rect">
            <a:avLst/>
          </a:prstGeom>
        </p:spPr>
        <p:txBody>
          <a:bodyPr vert="horz" wrap="square" lIns="146263" tIns="91414" rIns="146263" bIns="9141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15" indent="-336015" defTabSz="914016">
              <a:defRPr/>
            </a:pPr>
            <a:r>
              <a:rPr lang="en-US" sz="3136" dirty="0">
                <a:solidFill>
                  <a:srgbClr val="353535"/>
                </a:solidFill>
                <a:latin typeface="Segoe UI Light"/>
              </a:rPr>
              <a:t>Define Max – Min VMs</a:t>
            </a:r>
          </a:p>
        </p:txBody>
      </p:sp>
      <p:sp>
        <p:nvSpPr>
          <p:cNvPr id="8" name="Text Placeholder 1"/>
          <p:cNvSpPr txBox="1">
            <a:spLocks/>
          </p:cNvSpPr>
          <p:nvPr/>
        </p:nvSpPr>
        <p:spPr>
          <a:xfrm>
            <a:off x="221929" y="2979853"/>
            <a:ext cx="7272802" cy="1584247"/>
          </a:xfrm>
          <a:prstGeom prst="rect">
            <a:avLst/>
          </a:prstGeom>
        </p:spPr>
        <p:txBody>
          <a:bodyPr vert="horz" wrap="square" lIns="146263" tIns="91414" rIns="146263" bIns="91414"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15" indent="-336015" defTabSz="914016">
              <a:defRPr/>
            </a:pPr>
            <a:r>
              <a:rPr lang="en-US" sz="3136" dirty="0">
                <a:solidFill>
                  <a:srgbClr val="353535"/>
                </a:solidFill>
                <a:latin typeface="Segoe UI Light"/>
              </a:rPr>
              <a:t>Standard audit / email notifications</a:t>
            </a:r>
          </a:p>
          <a:p>
            <a:pPr marL="336015" indent="-336015" defTabSz="914016">
              <a:defRPr/>
            </a:pPr>
            <a:r>
              <a:rPr lang="en-US" sz="3136" dirty="0">
                <a:solidFill>
                  <a:srgbClr val="353535"/>
                </a:solidFill>
                <a:latin typeface="Segoe UI Light"/>
              </a:rPr>
              <a:t>Define </a:t>
            </a:r>
            <a:r>
              <a:rPr lang="en-US" sz="3136" dirty="0" err="1">
                <a:solidFill>
                  <a:srgbClr val="353535"/>
                </a:solidFill>
                <a:latin typeface="Segoe UI Light"/>
              </a:rPr>
              <a:t>webhooks</a:t>
            </a:r>
            <a:r>
              <a:rPr lang="en-US" sz="3136" dirty="0">
                <a:solidFill>
                  <a:srgbClr val="353535"/>
                </a:solidFill>
                <a:latin typeface="Segoe UI Light"/>
              </a:rPr>
              <a:t> for custom notifications and actions (e.g. runbooks)</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568" y="1666698"/>
            <a:ext cx="3563505" cy="4858283"/>
          </a:xfrm>
          <a:prstGeom prst="rect">
            <a:avLst/>
          </a:prstGeom>
        </p:spPr>
      </p:pic>
    </p:spTree>
    <p:extLst>
      <p:ext uri="{BB962C8B-B14F-4D97-AF65-F5344CB8AC3E}">
        <p14:creationId xmlns:p14="http://schemas.microsoft.com/office/powerpoint/2010/main" val="15004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VM scale set app deployment models</a:t>
            </a:r>
          </a:p>
        </p:txBody>
      </p:sp>
      <p:graphicFrame>
        <p:nvGraphicFramePr>
          <p:cNvPr id="4" name="Table 3"/>
          <p:cNvGraphicFramePr>
            <a:graphicFrameLocks noGrp="1"/>
          </p:cNvGraphicFramePr>
          <p:nvPr>
            <p:extLst/>
          </p:nvPr>
        </p:nvGraphicFramePr>
        <p:xfrm>
          <a:off x="424448" y="1560696"/>
          <a:ext cx="11089304" cy="3167647"/>
        </p:xfrm>
        <a:graphic>
          <a:graphicData uri="http://schemas.openxmlformats.org/drawingml/2006/table">
            <a:tbl>
              <a:tblPr firstRow="1" bandRow="1">
                <a:tableStyleId>{5C22544A-7EE6-4342-B048-85BDC9FD1C3A}</a:tableStyleId>
              </a:tblPr>
              <a:tblGrid>
                <a:gridCol w="2795993">
                  <a:extLst>
                    <a:ext uri="{9D8B030D-6E8A-4147-A177-3AD203B41FA5}">
                      <a16:colId xmlns:a16="http://schemas.microsoft.com/office/drawing/2014/main" val="3270326853"/>
                    </a:ext>
                  </a:extLst>
                </a:gridCol>
                <a:gridCol w="8293311">
                  <a:extLst>
                    <a:ext uri="{9D8B030D-6E8A-4147-A177-3AD203B41FA5}">
                      <a16:colId xmlns:a16="http://schemas.microsoft.com/office/drawing/2014/main" val="2385309107"/>
                    </a:ext>
                  </a:extLst>
                </a:gridCol>
              </a:tblGrid>
              <a:tr h="452521">
                <a:tc>
                  <a:txBody>
                    <a:bodyPr/>
                    <a:lstStyle/>
                    <a:p>
                      <a:r>
                        <a:rPr lang="en-US" sz="1800" dirty="0"/>
                        <a:t>Model</a:t>
                      </a:r>
                    </a:p>
                  </a:txBody>
                  <a:tcPr marL="91427" marR="91427" marT="45713" marB="45713"/>
                </a:tc>
                <a:tc>
                  <a:txBody>
                    <a:bodyPr/>
                    <a:lstStyle/>
                    <a:p>
                      <a:r>
                        <a:rPr lang="en-US" sz="1800" dirty="0"/>
                        <a:t>When to use</a:t>
                      </a:r>
                    </a:p>
                  </a:txBody>
                  <a:tcPr marL="91427" marR="91427" marT="45713" marB="45713"/>
                </a:tc>
                <a:extLst>
                  <a:ext uri="{0D108BD9-81ED-4DB2-BD59-A6C34878D82A}">
                    <a16:rowId xmlns:a16="http://schemas.microsoft.com/office/drawing/2014/main" val="1824172941"/>
                  </a:ext>
                </a:extLst>
              </a:tr>
              <a:tr h="452521">
                <a:tc>
                  <a:txBody>
                    <a:bodyPr/>
                    <a:lstStyle/>
                    <a:p>
                      <a:r>
                        <a:rPr lang="en-US" sz="1800" b="1" dirty="0"/>
                        <a:t>Marketplace</a:t>
                      </a:r>
                    </a:p>
                  </a:txBody>
                  <a:tcPr marL="91427" marR="91427" marT="45713" marB="45713"/>
                </a:tc>
                <a:tc>
                  <a:txBody>
                    <a:bodyPr/>
                    <a:lstStyle/>
                    <a:p>
                      <a:r>
                        <a:rPr lang="en-US" sz="1800" dirty="0"/>
                        <a:t>Off the shelf solutions.</a:t>
                      </a:r>
                    </a:p>
                  </a:txBody>
                  <a:tcPr marL="91427" marR="91427" marT="45713" marB="45713"/>
                </a:tc>
                <a:extLst>
                  <a:ext uri="{0D108BD9-81ED-4DB2-BD59-A6C34878D82A}">
                    <a16:rowId xmlns:a16="http://schemas.microsoft.com/office/drawing/2014/main" val="535270435"/>
                  </a:ext>
                </a:extLst>
              </a:tr>
              <a:tr h="452521">
                <a:tc>
                  <a:txBody>
                    <a:bodyPr/>
                    <a:lstStyle/>
                    <a:p>
                      <a:r>
                        <a:rPr lang="en-US" sz="1800" b="1" dirty="0"/>
                        <a:t>VM Extensions</a:t>
                      </a:r>
                    </a:p>
                  </a:txBody>
                  <a:tcPr marL="91427" marR="91427" marT="45713" marB="45713"/>
                </a:tc>
                <a:tc>
                  <a:txBody>
                    <a:bodyPr/>
                    <a:lstStyle/>
                    <a:p>
                      <a:r>
                        <a:rPr lang="en-US" sz="1800" dirty="0"/>
                        <a:t>Full control over app lifecycle management.</a:t>
                      </a:r>
                    </a:p>
                  </a:txBody>
                  <a:tcPr marL="91427" marR="91427" marT="45713" marB="45713"/>
                </a:tc>
                <a:extLst>
                  <a:ext uri="{0D108BD9-81ED-4DB2-BD59-A6C34878D82A}">
                    <a16:rowId xmlns:a16="http://schemas.microsoft.com/office/drawing/2014/main" val="2882835114"/>
                  </a:ext>
                </a:extLst>
              </a:tr>
              <a:tr h="452521">
                <a:tc>
                  <a:txBody>
                    <a:bodyPr/>
                    <a:lstStyle/>
                    <a:p>
                      <a:r>
                        <a:rPr lang="en-US" sz="1800" b="1" dirty="0"/>
                        <a:t>Custom data/</a:t>
                      </a:r>
                      <a:r>
                        <a:rPr lang="en-US" sz="1800" b="1" dirty="0" err="1"/>
                        <a:t>unattend</a:t>
                      </a:r>
                      <a:endParaRPr lang="en-US" sz="1800" b="1" dirty="0"/>
                    </a:p>
                  </a:txBody>
                  <a:tcPr marL="91427" marR="91427" marT="45713" marB="45713"/>
                </a:tc>
                <a:tc>
                  <a:txBody>
                    <a:bodyPr/>
                    <a:lstStyle/>
                    <a:p>
                      <a:r>
                        <a:rPr lang="en-US" sz="1800" dirty="0"/>
                        <a:t>Install custom app independently of external network.</a:t>
                      </a:r>
                    </a:p>
                  </a:txBody>
                  <a:tcPr marL="91427" marR="91427" marT="45713" marB="45713"/>
                </a:tc>
                <a:extLst>
                  <a:ext uri="{0D108BD9-81ED-4DB2-BD59-A6C34878D82A}">
                    <a16:rowId xmlns:a16="http://schemas.microsoft.com/office/drawing/2014/main" val="2629156300"/>
                  </a:ext>
                </a:extLst>
              </a:tr>
              <a:tr h="452521">
                <a:tc>
                  <a:txBody>
                    <a:bodyPr/>
                    <a:lstStyle/>
                    <a:p>
                      <a:r>
                        <a:rPr lang="en-US" sz="1800" b="1" dirty="0"/>
                        <a:t>Configuration manager</a:t>
                      </a:r>
                    </a:p>
                  </a:txBody>
                  <a:tcPr marL="91427" marR="91427" marT="45713" marB="45713"/>
                </a:tc>
                <a:tc>
                  <a:txBody>
                    <a:bodyPr/>
                    <a:lstStyle/>
                    <a:p>
                      <a:r>
                        <a:rPr lang="en-US" sz="1800" dirty="0"/>
                        <a:t>Centrally managed app installation, credentials &amp; maintenance.</a:t>
                      </a:r>
                    </a:p>
                  </a:txBody>
                  <a:tcPr marL="91427" marR="91427" marT="45713" marB="45713"/>
                </a:tc>
                <a:extLst>
                  <a:ext uri="{0D108BD9-81ED-4DB2-BD59-A6C34878D82A}">
                    <a16:rowId xmlns:a16="http://schemas.microsoft.com/office/drawing/2014/main" val="3742480625"/>
                  </a:ext>
                </a:extLst>
              </a:tr>
              <a:tr h="452521">
                <a:tc>
                  <a:txBody>
                    <a:bodyPr/>
                    <a:lstStyle/>
                    <a:p>
                      <a:r>
                        <a:rPr lang="en-US" sz="1800" b="1" dirty="0"/>
                        <a:t>Containerized</a:t>
                      </a:r>
                    </a:p>
                  </a:txBody>
                  <a:tcPr marL="91427" marR="91427" marT="45713" marB="45713"/>
                </a:tc>
                <a:tc>
                  <a:txBody>
                    <a:bodyPr/>
                    <a:lstStyle/>
                    <a:p>
                      <a:r>
                        <a:rPr lang="en-US" sz="1800" dirty="0"/>
                        <a:t>Abstract app management from infrastructure. Cloud/DC agnostic.</a:t>
                      </a:r>
                    </a:p>
                  </a:txBody>
                  <a:tcPr marL="91427" marR="91427" marT="45713" marB="45713"/>
                </a:tc>
                <a:extLst>
                  <a:ext uri="{0D108BD9-81ED-4DB2-BD59-A6C34878D82A}">
                    <a16:rowId xmlns:a16="http://schemas.microsoft.com/office/drawing/2014/main" val="2543906882"/>
                  </a:ext>
                </a:extLst>
              </a:tr>
              <a:tr h="452521">
                <a:tc>
                  <a:txBody>
                    <a:bodyPr/>
                    <a:lstStyle/>
                    <a:p>
                      <a:r>
                        <a:rPr lang="en-US" sz="1800" b="1" dirty="0"/>
                        <a:t>Custom image</a:t>
                      </a:r>
                    </a:p>
                  </a:txBody>
                  <a:tcPr marL="91427" marR="91427" marT="45713" marB="45713"/>
                </a:tc>
                <a:tc>
                  <a:txBody>
                    <a:bodyPr/>
                    <a:lstStyle/>
                    <a:p>
                      <a:r>
                        <a:rPr lang="en-US" sz="1800" dirty="0"/>
                        <a:t>Small self-contained apps. Fast deploy. Immutable build, test, deploy pipelines.</a:t>
                      </a:r>
                    </a:p>
                  </a:txBody>
                  <a:tcPr marL="91427" marR="91427" marT="45713" marB="45713"/>
                </a:tc>
                <a:extLst>
                  <a:ext uri="{0D108BD9-81ED-4DB2-BD59-A6C34878D82A}">
                    <a16:rowId xmlns:a16="http://schemas.microsoft.com/office/drawing/2014/main" val="596035399"/>
                  </a:ext>
                </a:extLst>
              </a:tr>
            </a:tbl>
          </a:graphicData>
        </a:graphic>
      </p:graphicFrame>
    </p:spTree>
    <p:extLst>
      <p:ext uri="{BB962C8B-B14F-4D97-AF65-F5344CB8AC3E}">
        <p14:creationId xmlns:p14="http://schemas.microsoft.com/office/powerpoint/2010/main" val="401998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hidden="1"/>
          <p:cNvGrpSpPr/>
          <p:nvPr/>
        </p:nvGrpSpPr>
        <p:grpSpPr>
          <a:xfrm>
            <a:off x="-7920948" y="-3549601"/>
            <a:ext cx="5924664" cy="1794208"/>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7130" tIns="143407" rIns="0" bIns="143407" numCol="1" spcCol="0" rtlCol="0" fromWordArt="0" anchor="t" anchorCtr="0" forceAA="0" compatLnSpc="1">
                <a:prstTxWarp prst="textNoShape">
                  <a:avLst/>
                </a:prstTxWarp>
                <a:noAutofit/>
              </a:bodyPr>
              <a:lstStyle/>
              <a:p>
                <a:pPr defTabSz="896214">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896214">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3407" rIns="0" bIns="143407" numCol="1" spcCol="0" rtlCol="0" fromWordArt="0" anchor="t" anchorCtr="0" forceAA="0" compatLnSpc="1">
                <a:prstTxWarp prst="textNoShape">
                  <a:avLst/>
                </a:prstTxWarp>
                <a:noAutofit/>
              </a:bodyPr>
              <a:lstStyle/>
              <a:p>
                <a:pPr defTabSz="896214">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7" tIns="143407" rIns="0" bIns="143407" numCol="1" spcCol="0" rtlCol="0" fromWordArt="0" anchor="t" anchorCtr="0" forceAA="0" compatLnSpc="1">
                <a:prstTxWarp prst="textNoShape">
                  <a:avLst/>
                </a:prstTxWarp>
                <a:noAutofit/>
              </a:bodyPr>
              <a:lstStyle/>
              <a:p>
                <a:pPr defTabSz="896214">
                  <a:defRPr/>
                </a:pP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3407" rIns="0" bIns="143407" numCol="1" spcCol="0" rtlCol="0" fromWordArt="0" anchor="t" anchorCtr="0" forceAA="0" compatLnSpc="1">
                <a:prstTxWarp prst="textNoShape">
                  <a:avLst/>
                </a:prstTxWarp>
                <a:noAutofit/>
              </a:bodyPr>
              <a:lstStyle/>
              <a:p>
                <a:pPr defTabSz="896214">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3407" rIns="0" bIns="143407" numCol="1" spcCol="0" rtlCol="0" fromWordArt="0" anchor="t" anchorCtr="0" forceAA="0" compatLnSpc="1">
                <a:prstTxWarp prst="textNoShape">
                  <a:avLst/>
                </a:prstTxWarp>
                <a:noAutofit/>
              </a:bodyPr>
              <a:lstStyle/>
              <a:p>
                <a:pPr defTabSz="896214">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7130" tIns="143407" rIns="0" bIns="143407" numCol="1" spcCol="0" rtlCol="0" fromWordArt="0" anchor="t" anchorCtr="0" forceAA="0" compatLnSpc="1">
                <a:prstTxWarp prst="textNoShape">
                  <a:avLst/>
                </a:prstTxWarp>
                <a:noAutofit/>
              </a:bodyPr>
              <a:lstStyle/>
              <a:p>
                <a:pPr defTabSz="896214">
                  <a:defRPr/>
                </a:pP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00"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0" y="1561449"/>
            <a:ext cx="6686657" cy="2999118"/>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200"/>
              </a:spcBef>
              <a:defRPr/>
            </a:pPr>
            <a:r>
              <a:rPr lang="en-US" sz="2353" dirty="0">
                <a:solidFill>
                  <a:srgbClr val="353535"/>
                </a:solidFill>
                <a:latin typeface="Segoe UI Light"/>
                <a:cs typeface="Segoe UI Semibold" panose="020B0702040204020203" pitchFamily="34" charset="0"/>
              </a:rPr>
              <a:t>Compute pools for job processing</a:t>
            </a:r>
          </a:p>
          <a:p>
            <a:pPr defTabSz="914192">
              <a:spcBef>
                <a:spcPts val="1200"/>
              </a:spcBef>
              <a:defRPr/>
            </a:pPr>
            <a:r>
              <a:rPr lang="en-US" sz="2353" dirty="0">
                <a:solidFill>
                  <a:srgbClr val="353535"/>
                </a:solidFill>
                <a:latin typeface="Segoe UI Light"/>
                <a:cs typeface="Segoe UI Semibold" panose="020B0702040204020203" pitchFamily="34" charset="0"/>
              </a:rPr>
              <a:t>Automatic scaling and regional coverage</a:t>
            </a:r>
          </a:p>
          <a:p>
            <a:pPr defTabSz="914192">
              <a:spcBef>
                <a:spcPts val="1200"/>
              </a:spcBef>
              <a:defRPr/>
            </a:pPr>
            <a:r>
              <a:rPr lang="en-US" sz="2353" dirty="0">
                <a:solidFill>
                  <a:srgbClr val="353535"/>
                </a:solidFill>
                <a:latin typeface="Segoe UI Light"/>
                <a:cs typeface="Segoe UI Semibold" panose="020B0702040204020203" pitchFamily="34" charset="0"/>
              </a:rPr>
              <a:t>Linux and Windows</a:t>
            </a:r>
          </a:p>
          <a:p>
            <a:pPr defTabSz="914192">
              <a:spcBef>
                <a:spcPts val="1200"/>
              </a:spcBef>
              <a:defRPr/>
            </a:pPr>
            <a:r>
              <a:rPr lang="en-US" sz="2353" dirty="0">
                <a:solidFill>
                  <a:srgbClr val="353535"/>
                </a:solidFill>
                <a:latin typeface="Segoe UI Light"/>
                <a:cs typeface="Segoe UI Semibold" panose="020B0702040204020203" pitchFamily="34" charset="0"/>
              </a:rPr>
              <a:t>Automatically recover failed tasks</a:t>
            </a:r>
          </a:p>
          <a:p>
            <a:pPr defTabSz="914192">
              <a:spcBef>
                <a:spcPts val="1200"/>
              </a:spcBef>
              <a:defRPr/>
            </a:pPr>
            <a:r>
              <a:rPr lang="en-US" sz="2353" dirty="0" err="1">
                <a:solidFill>
                  <a:srgbClr val="353535"/>
                </a:solidFill>
                <a:latin typeface="Segoe UI Light"/>
                <a:cs typeface="Segoe UI Semibold" panose="020B0702040204020203" pitchFamily="34" charset="0"/>
              </a:rPr>
              <a:t>Input/Output</a:t>
            </a:r>
            <a:r>
              <a:rPr lang="en-US" sz="2353" dirty="0">
                <a:solidFill>
                  <a:srgbClr val="353535"/>
                </a:solidFill>
                <a:latin typeface="Segoe UI Light"/>
                <a:cs typeface="Segoe UI Semibold" panose="020B0702040204020203" pitchFamily="34" charset="0"/>
              </a:rPr>
              <a:t> handling</a:t>
            </a:r>
          </a:p>
          <a:p>
            <a:pPr defTabSz="914192">
              <a:spcBef>
                <a:spcPts val="1200"/>
              </a:spcBef>
              <a:defRPr/>
            </a:pPr>
            <a:r>
              <a:rPr lang="en-US" sz="2353" dirty="0">
                <a:solidFill>
                  <a:srgbClr val="353535"/>
                </a:solidFill>
                <a:latin typeface="Segoe UI Light"/>
                <a:cs typeface="Segoe UI Semibold" panose="020B0702040204020203" pitchFamily="34" charset="0"/>
              </a:rPr>
              <a:t>Low-</a:t>
            </a:r>
            <a:r>
              <a:rPr lang="en-US" sz="2353" dirty="0" err="1">
                <a:solidFill>
                  <a:srgbClr val="353535"/>
                </a:solidFill>
                <a:latin typeface="Segoe UI Light"/>
                <a:cs typeface="Segoe UI Semibold" panose="020B0702040204020203" pitchFamily="34" charset="0"/>
              </a:rPr>
              <a:t>Pri</a:t>
            </a:r>
            <a:r>
              <a:rPr lang="en-US" sz="2353" dirty="0">
                <a:solidFill>
                  <a:srgbClr val="353535"/>
                </a:solidFill>
                <a:latin typeface="Segoe UI Light"/>
                <a:cs typeface="Segoe UI Semibold" panose="020B0702040204020203" pitchFamily="34" charset="0"/>
              </a:rPr>
              <a:t> (discounted) option</a:t>
            </a:r>
          </a:p>
        </p:txBody>
      </p:sp>
      <p:pic>
        <p:nvPicPr>
          <p:cNvPr id="39" name="Picture 38"/>
          <p:cNvPicPr>
            <a:picLocks noChangeAspect="1"/>
          </p:cNvPicPr>
          <p:nvPr/>
        </p:nvPicPr>
        <p:blipFill>
          <a:blip r:embed="rId9"/>
          <a:stretch>
            <a:fillRect/>
          </a:stretch>
        </p:blipFill>
        <p:spPr>
          <a:xfrm>
            <a:off x="139708" y="1125587"/>
            <a:ext cx="3618327" cy="4396361"/>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5235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34452" y="1801220"/>
            <a:ext cx="7401157" cy="1828462"/>
          </a:xfrm>
          <a:prstGeom prst="rect">
            <a:avLst/>
          </a:prstGeom>
          <a:noFill/>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33">
              <a:lnSpc>
                <a:spcPct val="100000"/>
              </a:lnSpc>
              <a:spcBef>
                <a:spcPts val="0"/>
              </a:spcBef>
              <a:spcAft>
                <a:spcPts val="1176"/>
              </a:spcAft>
              <a:buClr>
                <a:srgbClr val="FFFFFF"/>
              </a:buClr>
              <a:buNone/>
              <a:defRPr/>
            </a:pPr>
            <a:r>
              <a:rPr lang="en-US" sz="1765" dirty="0">
                <a:solidFill>
                  <a:srgbClr val="353535"/>
                </a:solidFill>
                <a:latin typeface="Segoe UI Semibold" panose="020B0702040204020203" pitchFamily="34" charset="0"/>
                <a:cs typeface="Segoe UI Semibold" panose="020B0702040204020203" pitchFamily="34" charset="0"/>
              </a:rPr>
              <a:t>Standard Docker tooling and API support</a:t>
            </a:r>
          </a:p>
          <a:p>
            <a:pPr marL="0" indent="0" defTabSz="914133">
              <a:lnSpc>
                <a:spcPct val="100000"/>
              </a:lnSpc>
              <a:spcBef>
                <a:spcPts val="0"/>
              </a:spcBef>
              <a:spcAft>
                <a:spcPts val="1176"/>
              </a:spcAft>
              <a:buClr>
                <a:srgbClr val="FFFFFF"/>
              </a:buClr>
              <a:buNone/>
              <a:defRPr/>
            </a:pPr>
            <a:r>
              <a:rPr lang="en-US" sz="1765" dirty="0">
                <a:solidFill>
                  <a:srgbClr val="353535"/>
                </a:solidFill>
                <a:latin typeface="Segoe UI Semibold" panose="020B0702040204020203" pitchFamily="34" charset="0"/>
                <a:cs typeface="Segoe UI Semibold" panose="020B0702040204020203" pitchFamily="34" charset="0"/>
              </a:rPr>
              <a:t>Streamlined provisioning of DCOS and Docker Swarm</a:t>
            </a:r>
          </a:p>
          <a:p>
            <a:pPr marL="0" indent="0" defTabSz="914133">
              <a:lnSpc>
                <a:spcPct val="100000"/>
              </a:lnSpc>
              <a:spcBef>
                <a:spcPts val="0"/>
              </a:spcBef>
              <a:spcAft>
                <a:spcPts val="1176"/>
              </a:spcAft>
              <a:buClr>
                <a:srgbClr val="FFFFFF"/>
              </a:buClr>
              <a:buNone/>
              <a:defRPr/>
            </a:pPr>
            <a:r>
              <a:rPr lang="en-US" sz="1765"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4133">
              <a:lnSpc>
                <a:spcPct val="100000"/>
              </a:lnSpc>
              <a:spcBef>
                <a:spcPts val="0"/>
              </a:spcBef>
              <a:spcAft>
                <a:spcPts val="1176"/>
              </a:spcAft>
              <a:buClr>
                <a:srgbClr val="FFFFFF"/>
              </a:buClr>
              <a:buNone/>
              <a:defRPr/>
            </a:pPr>
            <a:r>
              <a:rPr lang="en-US" sz="1765" dirty="0">
                <a:solidFill>
                  <a:srgbClr val="353535"/>
                </a:solidFill>
                <a:latin typeface="Segoe UI Semibold" panose="020B0702040204020203" pitchFamily="34" charset="0"/>
                <a:cs typeface="Segoe UI Semibold" panose="020B0702040204020203" pitchFamily="34" charset="0"/>
              </a:rPr>
              <a:t>Azure and Azure Stack</a:t>
            </a:r>
          </a:p>
        </p:txBody>
      </p:sp>
      <p:sp>
        <p:nvSpPr>
          <p:cNvPr id="5" name="Title 1"/>
          <p:cNvSpPr txBox="1">
            <a:spLocks/>
          </p:cNvSpPr>
          <p:nvPr/>
        </p:nvSpPr>
        <p:spPr>
          <a:xfrm>
            <a:off x="165181" y="-353191"/>
            <a:ext cx="6544212" cy="1609207"/>
          </a:xfrm>
          <a:prstGeom prst="rect">
            <a:avLst/>
          </a:prstGeom>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base">
              <a:spcBef>
                <a:spcPts val="1176"/>
              </a:spcBef>
              <a:spcAft>
                <a:spcPct val="0"/>
              </a:spcAft>
              <a:defRPr/>
            </a:pPr>
            <a:r>
              <a:rPr lang="en-US" sz="4705" spc="-100" dirty="0">
                <a:solidFill>
                  <a:srgbClr val="353535"/>
                </a:solidFill>
                <a:latin typeface="Segoe UI Light"/>
              </a:rPr>
              <a:t> </a:t>
            </a:r>
            <a:br>
              <a:rPr lang="en-US" sz="4313" spc="-100" dirty="0">
                <a:solidFill>
                  <a:srgbClr val="353535"/>
                </a:solidFill>
                <a:latin typeface="Segoe UI Light"/>
              </a:rPr>
            </a:br>
            <a:r>
              <a:rPr lang="en-US" sz="4705" spc="-100" dirty="0">
                <a:solidFill>
                  <a:srgbClr val="353535"/>
                </a:solidFill>
                <a:latin typeface="Segoe UI Light"/>
              </a:rPr>
              <a:t>Azure Container Service</a:t>
            </a:r>
            <a:endParaRPr lang="en-US" sz="5294" spc="-100" dirty="0">
              <a:solidFill>
                <a:srgbClr val="353535"/>
              </a:solidFill>
              <a:latin typeface="Segoe UI Light"/>
            </a:endParaRPr>
          </a:p>
        </p:txBody>
      </p:sp>
      <p:grpSp>
        <p:nvGrpSpPr>
          <p:cNvPr id="34" name="Group 33"/>
          <p:cNvGrpSpPr/>
          <p:nvPr/>
        </p:nvGrpSpPr>
        <p:grpSpPr>
          <a:xfrm>
            <a:off x="6161334" y="1067099"/>
            <a:ext cx="5915303" cy="5087301"/>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dirty="0">
                <a:solidFill>
                  <a:sysClr val="windowText" lastClr="000000"/>
                </a:solidFill>
                <a:latin typeface="Segoe UI Semilight"/>
              </a:endParaRPr>
            </a:p>
            <a:p>
              <a:pPr defTabSz="896214">
                <a:defRPr/>
              </a:pPr>
              <a:endParaRPr lang="en-US" sz="1765" kern="0" dirty="0">
                <a:solidFill>
                  <a:sysClr val="windowText" lastClr="000000"/>
                </a:solidFill>
                <a:latin typeface="Segoe UI Semilight"/>
              </a:endParaRPr>
            </a:p>
            <a:p>
              <a:pPr defTabSz="896214">
                <a:defRPr/>
              </a:pPr>
              <a:endParaRPr lang="en-US" sz="1765" kern="0" dirty="0">
                <a:solidFill>
                  <a:sysClr val="windowText" lastClr="000000"/>
                </a:solidFill>
                <a:latin typeface="Segoe UI Semilight"/>
              </a:endParaRPr>
            </a:p>
            <a:p>
              <a:pPr defTabSz="896214">
                <a:defRPr/>
              </a:pPr>
              <a:endParaRPr lang="en-US" sz="1765" kern="0" dirty="0">
                <a:solidFill>
                  <a:sysClr val="windowText" lastClr="000000"/>
                </a:solidFill>
                <a:latin typeface="Segoe UI Semilight"/>
              </a:endParaRPr>
            </a:p>
            <a:p>
              <a:pPr algn="ctr" defTabSz="896214">
                <a:defRPr/>
              </a:pPr>
              <a:r>
                <a:rPr lang="en-US" sz="3137" kern="0" dirty="0">
                  <a:solidFill>
                    <a:sysClr val="windowText" lastClr="000000"/>
                  </a:solidFill>
                  <a:latin typeface="Segoe UI Semilight"/>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69332"/>
            </a:xfrm>
            <a:prstGeom prst="rect">
              <a:avLst/>
            </a:prstGeom>
          </p:spPr>
          <p:txBody>
            <a:bodyPr wrap="square">
              <a:spAutoFit/>
            </a:bodyPr>
            <a:lstStyle/>
            <a:p>
              <a:pPr defTabSz="896214">
                <a:defRPr/>
              </a:pPr>
              <a:r>
                <a:rPr lang="en-US" sz="1765" kern="0" dirty="0">
                  <a:solidFill>
                    <a:srgbClr val="F1F1F1"/>
                  </a:solidFill>
                  <a:latin typeface="Segoe UI Semibold" panose="020B0702040204020203" pitchFamily="34" charset="0"/>
                  <a:cs typeface="Segoe UI Semibold" panose="020B0702040204020203" pitchFamily="34" charset="0"/>
                </a:rPr>
                <a:t>Swarm</a:t>
              </a:r>
              <a:endParaRPr lang="en-US" sz="1765" kern="0" dirty="0">
                <a:solidFill>
                  <a:srgbClr val="F1F1F1"/>
                </a:solidFill>
                <a:latin typeface="Segoe UI Semilight"/>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69332"/>
            </a:xfrm>
            <a:prstGeom prst="rect">
              <a:avLst/>
            </a:prstGeom>
          </p:spPr>
          <p:txBody>
            <a:bodyPr wrap="square">
              <a:spAutoFit/>
            </a:bodyPr>
            <a:lstStyle/>
            <a:p>
              <a:pPr defTabSz="896214">
                <a:defRPr/>
              </a:pPr>
              <a:r>
                <a:rPr lang="en-US" sz="1765" kern="0" dirty="0">
                  <a:solidFill>
                    <a:srgbClr val="F1F1F1"/>
                  </a:solidFill>
                  <a:latin typeface="Segoe UI Semibold" panose="020B0702040204020203" pitchFamily="34" charset="0"/>
                  <a:cs typeface="Segoe UI Semibold" panose="020B0702040204020203" pitchFamily="34" charset="0"/>
                </a:rPr>
                <a:t>DC/OS</a:t>
              </a:r>
              <a:endParaRPr lang="en-US" sz="1765" kern="0" dirty="0">
                <a:solidFill>
                  <a:srgbClr val="F1F1F1"/>
                </a:solidFill>
                <a:latin typeface="Segoe UI Semilight"/>
              </a:endParaRPr>
            </a:p>
          </p:txBody>
        </p:sp>
        <p:sp>
          <p:nvSpPr>
            <p:cNvPr id="47" name="Rectangle 46"/>
            <p:cNvSpPr/>
            <p:nvPr/>
          </p:nvSpPr>
          <p:spPr>
            <a:xfrm>
              <a:off x="6417613" y="2879286"/>
              <a:ext cx="207221" cy="383880"/>
            </a:xfrm>
            <a:prstGeom prst="rect">
              <a:avLst/>
            </a:prstGeom>
          </p:spPr>
          <p:txBody>
            <a:bodyPr wrap="square">
              <a:spAutoFit/>
            </a:bodyPr>
            <a:lstStyle/>
            <a:p>
              <a:pPr defTabSz="914367"/>
              <a:r>
                <a:rPr lang="en-US" dirty="0">
                  <a:solidFill>
                    <a:srgbClr val="353535"/>
                  </a:solidFill>
                  <a:latin typeface="Segoe UI Semilight"/>
                </a:rPr>
                <a:t> </a:t>
              </a:r>
            </a:p>
          </p:txBody>
        </p:sp>
        <p:sp>
          <p:nvSpPr>
            <p:cNvPr id="48" name="Rectangle 47"/>
            <p:cNvSpPr/>
            <p:nvPr/>
          </p:nvSpPr>
          <p:spPr>
            <a:xfrm>
              <a:off x="6417613" y="2879286"/>
              <a:ext cx="207221" cy="383880"/>
            </a:xfrm>
            <a:prstGeom prst="rect">
              <a:avLst/>
            </a:prstGeom>
          </p:spPr>
          <p:txBody>
            <a:bodyPr wrap="square">
              <a:spAutoFit/>
            </a:bodyPr>
            <a:lstStyle/>
            <a:p>
              <a:pPr defTabSz="914367"/>
              <a:r>
                <a:rPr lang="en-US" dirty="0">
                  <a:solidFill>
                    <a:srgbClr val="353535"/>
                  </a:solidFill>
                  <a:latin typeface="Segoe UI Semilight"/>
                </a:rPr>
                <a:t> </a:t>
              </a:r>
            </a:p>
          </p:txBody>
        </p:sp>
        <p:sp>
          <p:nvSpPr>
            <p:cNvPr id="49" name="Rectangle 48"/>
            <p:cNvSpPr/>
            <p:nvPr/>
          </p:nvSpPr>
          <p:spPr>
            <a:xfrm>
              <a:off x="6417613" y="2879286"/>
              <a:ext cx="207221" cy="383880"/>
            </a:xfrm>
            <a:prstGeom prst="rect">
              <a:avLst/>
            </a:prstGeom>
          </p:spPr>
          <p:txBody>
            <a:bodyPr wrap="square">
              <a:spAutoFit/>
            </a:bodyPr>
            <a:lstStyle/>
            <a:p>
              <a:pPr defTabSz="914367"/>
              <a:r>
                <a:rPr lang="en-US" dirty="0">
                  <a:solidFill>
                    <a:srgbClr val="353535"/>
                  </a:solidFill>
                  <a:latin typeface="Segoe UI Semilight"/>
                </a:rPr>
                <a:t> </a:t>
              </a:r>
            </a:p>
          </p:txBody>
        </p:sp>
        <p:sp>
          <p:nvSpPr>
            <p:cNvPr id="50" name="Rectangle 49"/>
            <p:cNvSpPr/>
            <p:nvPr/>
          </p:nvSpPr>
          <p:spPr>
            <a:xfrm>
              <a:off x="6417613" y="2879286"/>
              <a:ext cx="207221" cy="383880"/>
            </a:xfrm>
            <a:prstGeom prst="rect">
              <a:avLst/>
            </a:prstGeom>
          </p:spPr>
          <p:txBody>
            <a:bodyPr wrap="square">
              <a:spAutoFit/>
            </a:bodyPr>
            <a:lstStyle/>
            <a:p>
              <a:pPr defTabSz="914367"/>
              <a:r>
                <a:rPr lang="en-US" dirty="0">
                  <a:solidFill>
                    <a:srgbClr val="353535"/>
                  </a:solidFill>
                  <a:latin typeface="Segoe UI Semilight"/>
                </a:rPr>
                <a:t> </a:t>
              </a:r>
            </a:p>
          </p:txBody>
        </p:sp>
        <p:sp>
          <p:nvSpPr>
            <p:cNvPr id="51" name="Rectangle 50"/>
            <p:cNvSpPr/>
            <p:nvPr/>
          </p:nvSpPr>
          <p:spPr>
            <a:xfrm>
              <a:off x="6417613" y="2879286"/>
              <a:ext cx="207221" cy="383880"/>
            </a:xfrm>
            <a:prstGeom prst="rect">
              <a:avLst/>
            </a:prstGeom>
          </p:spPr>
          <p:txBody>
            <a:bodyPr wrap="square">
              <a:spAutoFit/>
            </a:bodyPr>
            <a:lstStyle/>
            <a:p>
              <a:pPr defTabSz="914367"/>
              <a:r>
                <a:rPr lang="en-US" dirty="0">
                  <a:solidFill>
                    <a:srgbClr val="353535"/>
                  </a:solidFill>
                  <a:latin typeface="Segoe UI Semilight"/>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69332"/>
            </a:xfrm>
            <a:prstGeom prst="rect">
              <a:avLst/>
            </a:prstGeom>
          </p:spPr>
          <p:txBody>
            <a:bodyPr wrap="square">
              <a:spAutoFit/>
            </a:bodyPr>
            <a:lstStyle/>
            <a:p>
              <a:pPr defTabSz="896214">
                <a:defRPr/>
              </a:pPr>
              <a:r>
                <a:rPr lang="en-US" sz="1765" kern="0" dirty="0">
                  <a:solidFill>
                    <a:srgbClr val="F1F1F1"/>
                  </a:solidFill>
                  <a:latin typeface="Segoe UI Semibold" panose="020B0702040204020203" pitchFamily="34" charset="0"/>
                  <a:cs typeface="Segoe UI Semibold" panose="020B0702040204020203" pitchFamily="34" charset="0"/>
                </a:rPr>
                <a:t>Kubernetes</a:t>
              </a:r>
              <a:endParaRPr lang="en-US" sz="1765" kern="0" dirty="0">
                <a:solidFill>
                  <a:srgbClr val="F1F1F1"/>
                </a:solidFill>
                <a:latin typeface="Segoe UI Semilight"/>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grpSp>
    </p:spTree>
    <p:extLst>
      <p:ext uri="{BB962C8B-B14F-4D97-AF65-F5344CB8AC3E}">
        <p14:creationId xmlns:p14="http://schemas.microsoft.com/office/powerpoint/2010/main" val="321156357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34452" y="1801221"/>
            <a:ext cx="7401157" cy="2250878"/>
          </a:xfrm>
          <a:prstGeom prst="rect">
            <a:avLst/>
          </a:prstGeom>
          <a:noFill/>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33">
              <a:lnSpc>
                <a:spcPct val="100000"/>
              </a:lnSpc>
              <a:spcBef>
                <a:spcPts val="0"/>
              </a:spcBef>
              <a:spcAft>
                <a:spcPts val="1176"/>
              </a:spcAft>
              <a:buClr>
                <a:srgbClr val="FFFFFF"/>
              </a:buClr>
              <a:buNone/>
              <a:defRPr/>
            </a:pPr>
            <a:r>
              <a:rPr lang="en-US" sz="1765">
                <a:solidFill>
                  <a:srgbClr val="353535"/>
                </a:solidFill>
                <a:latin typeface="Segoe UI Semibold" panose="020B0702040204020203" pitchFamily="34" charset="0"/>
                <a:cs typeface="Segoe UI Semibold" panose="020B0702040204020203" pitchFamily="34" charset="0"/>
              </a:rPr>
              <a:t>Simplest </a:t>
            </a:r>
            <a:r>
              <a:rPr lang="en-US" sz="1765"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14133">
              <a:lnSpc>
                <a:spcPct val="100000"/>
              </a:lnSpc>
              <a:spcBef>
                <a:spcPts val="0"/>
              </a:spcBef>
              <a:spcAft>
                <a:spcPts val="1176"/>
              </a:spcAft>
              <a:buClr>
                <a:srgbClr val="FFFFFF"/>
              </a:buClr>
              <a:buNone/>
              <a:defRPr/>
            </a:pPr>
            <a:r>
              <a:rPr lang="en-US" sz="1765" dirty="0">
                <a:solidFill>
                  <a:srgbClr val="353535"/>
                </a:solidFill>
                <a:latin typeface="Segoe UI Semibold" panose="020B0702040204020203" pitchFamily="34" charset="0"/>
                <a:cs typeface="Segoe UI Semibold" panose="020B0702040204020203" pitchFamily="34" charset="0"/>
              </a:rPr>
              <a:t>No VM management</a:t>
            </a:r>
          </a:p>
          <a:p>
            <a:pPr marL="0" indent="0" defTabSz="914133">
              <a:lnSpc>
                <a:spcPct val="100000"/>
              </a:lnSpc>
              <a:spcBef>
                <a:spcPts val="0"/>
              </a:spcBef>
              <a:spcAft>
                <a:spcPts val="1176"/>
              </a:spcAft>
              <a:buClr>
                <a:srgbClr val="FFFFFF"/>
              </a:buClr>
              <a:buNone/>
              <a:defRPr/>
            </a:pPr>
            <a:r>
              <a:rPr lang="en-US" sz="1765"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14133">
              <a:lnSpc>
                <a:spcPct val="100000"/>
              </a:lnSpc>
              <a:spcBef>
                <a:spcPts val="0"/>
              </a:spcBef>
              <a:spcAft>
                <a:spcPts val="1176"/>
              </a:spcAft>
              <a:buClr>
                <a:srgbClr val="FFFFFF"/>
              </a:buClr>
              <a:buNone/>
              <a:defRPr/>
            </a:pPr>
            <a:r>
              <a:rPr lang="en-US" sz="1765"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14133">
              <a:lnSpc>
                <a:spcPct val="100000"/>
              </a:lnSpc>
              <a:spcBef>
                <a:spcPts val="0"/>
              </a:spcBef>
              <a:spcAft>
                <a:spcPts val="1176"/>
              </a:spcAft>
              <a:buClr>
                <a:srgbClr val="FFFFFF"/>
              </a:buClr>
              <a:buNone/>
              <a:defRPr/>
            </a:pPr>
            <a:endParaRPr lang="en-US" sz="1765"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5181" y="-353191"/>
            <a:ext cx="9367115" cy="1609207"/>
          </a:xfrm>
          <a:prstGeom prst="rect">
            <a:avLst/>
          </a:prstGeom>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base">
              <a:spcBef>
                <a:spcPts val="1176"/>
              </a:spcBef>
              <a:spcAft>
                <a:spcPct val="0"/>
              </a:spcAft>
              <a:defRPr/>
            </a:pPr>
            <a:r>
              <a:rPr lang="en-US" sz="4705" spc="-100" dirty="0">
                <a:solidFill>
                  <a:srgbClr val="353535"/>
                </a:solidFill>
                <a:latin typeface="Segoe UI Light"/>
              </a:rPr>
              <a:t> </a:t>
            </a:r>
            <a:br>
              <a:rPr lang="en-US" sz="4313" spc="-100" dirty="0">
                <a:solidFill>
                  <a:srgbClr val="353535"/>
                </a:solidFill>
                <a:latin typeface="Segoe UI Light"/>
              </a:rPr>
            </a:br>
            <a:r>
              <a:rPr lang="en-US" sz="4705" spc="-100" dirty="0">
                <a:solidFill>
                  <a:srgbClr val="353535"/>
                </a:solidFill>
                <a:latin typeface="Segoe UI Light"/>
              </a:rPr>
              <a:t>Azure Container Instances</a:t>
            </a:r>
            <a:endParaRPr lang="en-US" sz="5294" spc="-100" dirty="0">
              <a:solidFill>
                <a:srgbClr val="353535"/>
              </a:solidFill>
              <a:latin typeface="Segoe UI Light"/>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127" y="1801221"/>
            <a:ext cx="5602655" cy="2941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91499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6" y="1177045"/>
            <a:ext cx="4524144" cy="4524144"/>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82953" y="2955269"/>
            <a:ext cx="7401157" cy="2854331"/>
          </a:xfrm>
          <a:prstGeom prst="rect">
            <a:avLst/>
          </a:prstGeom>
          <a:noFill/>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A single resource to provision up to 1000 VMs</a:t>
            </a:r>
          </a:p>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Auto-configuration at scale</a:t>
            </a:r>
          </a:p>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Auto-scale based on schedule and resource metrics</a:t>
            </a:r>
          </a:p>
          <a:p>
            <a:pPr marL="0" indent="0" defTabSz="914133">
              <a:lnSpc>
                <a:spcPct val="100000"/>
              </a:lnSpc>
              <a:spcBef>
                <a:spcPts val="0"/>
              </a:spcBef>
              <a:spcAft>
                <a:spcPts val="1176"/>
              </a:spcAft>
              <a:buClr>
                <a:srgbClr val="FFFFFF"/>
              </a:buClr>
              <a:buNone/>
              <a:defRPr/>
            </a:pPr>
            <a:r>
              <a:rPr lang="en-US" sz="1961" b="1" dirty="0">
                <a:gradFill>
                  <a:gsLst>
                    <a:gs pos="1250">
                      <a:srgbClr val="FFFFFF"/>
                    </a:gs>
                    <a:gs pos="100000">
                      <a:srgbClr val="FFFFFF"/>
                    </a:gs>
                  </a:gsLst>
                  <a:lin ang="5400000" scaled="0"/>
                </a:gradFill>
                <a:latin typeface="Segoe UI Light"/>
                <a:cs typeface="Segoe UI Semibold" panose="020B0702040204020203" pitchFamily="34" charset="0"/>
              </a:rPr>
              <a:t>NEW:</a:t>
            </a: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 Span AvailabilityZones </a:t>
            </a:r>
          </a:p>
          <a:p>
            <a:pPr marL="0" indent="0" defTabSz="914133">
              <a:lnSpc>
                <a:spcPct val="100000"/>
              </a:lnSpc>
              <a:spcBef>
                <a:spcPts val="0"/>
              </a:spcBef>
              <a:spcAft>
                <a:spcPts val="1176"/>
              </a:spcAft>
              <a:buClr>
                <a:srgbClr val="FFFFFF"/>
              </a:buClr>
              <a:buNone/>
              <a:defRPr/>
            </a:pPr>
            <a:r>
              <a:rPr lang="en-US" sz="1961" b="1" dirty="0">
                <a:gradFill>
                  <a:gsLst>
                    <a:gs pos="1250">
                      <a:srgbClr val="FFFFFF"/>
                    </a:gs>
                    <a:gs pos="100000">
                      <a:srgbClr val="FFFFFF"/>
                    </a:gs>
                  </a:gsLst>
                  <a:lin ang="5400000" scaled="0"/>
                </a:gradFill>
                <a:latin typeface="Segoe UI Light"/>
                <a:cs typeface="Segoe UI Semibold" panose="020B0702040204020203" pitchFamily="34" charset="0"/>
              </a:rPr>
              <a:t>PREVIEW:</a:t>
            </a: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 Low-priority scale set with up to 80% discount</a:t>
            </a:r>
          </a:p>
          <a:p>
            <a:pPr marL="0" indent="0" defTabSz="914133">
              <a:lnSpc>
                <a:spcPct val="100000"/>
              </a:lnSpc>
              <a:spcBef>
                <a:spcPts val="0"/>
              </a:spcBef>
              <a:spcAft>
                <a:spcPts val="1176"/>
              </a:spcAft>
              <a:buClr>
                <a:srgbClr val="FFFFFF"/>
              </a:buClr>
              <a:buNone/>
              <a:defRPr/>
            </a:pPr>
            <a:endParaRPr lang="en-US" sz="1961"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56025" y="1444727"/>
            <a:ext cx="10963572" cy="1609207"/>
          </a:xfrm>
          <a:prstGeom prst="rect">
            <a:avLst/>
          </a:prstGeom>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base">
              <a:spcBef>
                <a:spcPts val="1176"/>
              </a:spcBef>
              <a:spcAft>
                <a:spcPct val="0"/>
              </a:spcAft>
              <a:defRPr/>
            </a:pPr>
            <a:r>
              <a:rPr lang="en-US" sz="4705" spc="-100" dirty="0">
                <a:gradFill>
                  <a:gsLst>
                    <a:gs pos="1250">
                      <a:srgbClr val="FFFFFF"/>
                    </a:gs>
                    <a:gs pos="100000">
                      <a:srgbClr val="FFFFFF"/>
                    </a:gs>
                  </a:gsLst>
                  <a:lin ang="5400000" scaled="0"/>
                </a:gradFill>
                <a:latin typeface="Segoe UI Light"/>
              </a:rPr>
              <a:t>VM Scale Sets</a:t>
            </a:r>
          </a:p>
        </p:txBody>
      </p:sp>
      <p:sp>
        <p:nvSpPr>
          <p:cNvPr id="6" name="AutoShape 3"/>
          <p:cNvSpPr>
            <a:spLocks noChangeAspect="1" noChangeArrowheads="1" noTextEdit="1"/>
          </p:cNvSpPr>
          <p:nvPr/>
        </p:nvSpPr>
        <p:spPr bwMode="auto">
          <a:xfrm>
            <a:off x="7941764" y="938933"/>
            <a:ext cx="3965435" cy="375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06013" y="611853"/>
            <a:ext cx="3631913" cy="220397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04203" y="1943596"/>
            <a:ext cx="1893128" cy="1744452"/>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4" y="3714812"/>
            <a:ext cx="1029881" cy="949000"/>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88" y="3714811"/>
            <a:ext cx="1029881" cy="949000"/>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3" y="3715069"/>
            <a:ext cx="1029881" cy="949000"/>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7" y="3701984"/>
            <a:ext cx="1029881" cy="949000"/>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410484" y="4689204"/>
            <a:ext cx="1029881" cy="949000"/>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492088" y="4689203"/>
            <a:ext cx="1029881" cy="949000"/>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573693" y="4689460"/>
            <a:ext cx="1029881" cy="949000"/>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655297" y="4676376"/>
            <a:ext cx="1029881" cy="949000"/>
          </a:xfrm>
          <a:prstGeom prst="rect">
            <a:avLst/>
          </a:prstGeom>
        </p:spPr>
      </p:pic>
    </p:spTree>
    <p:extLst>
      <p:ext uri="{BB962C8B-B14F-4D97-AF65-F5344CB8AC3E}">
        <p14:creationId xmlns:p14="http://schemas.microsoft.com/office/powerpoint/2010/main" val="3555682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2AFA4-1D44-4855-BE16-3AC70763397E}"/>
              </a:ext>
            </a:extLst>
          </p:cNvPr>
          <p:cNvSpPr>
            <a:spLocks noGrp="1"/>
          </p:cNvSpPr>
          <p:nvPr>
            <p:ph type="title"/>
          </p:nvPr>
        </p:nvSpPr>
        <p:spPr/>
        <p:txBody>
          <a:bodyPr/>
          <a:lstStyle/>
          <a:p>
            <a:r>
              <a:rPr lang="en-US" dirty="0"/>
              <a:t>PREVIEW: Low Priority VMs in VM Scale Sets</a:t>
            </a:r>
          </a:p>
        </p:txBody>
      </p:sp>
      <p:sp>
        <p:nvSpPr>
          <p:cNvPr id="4" name="Text Placeholder 3">
            <a:extLst>
              <a:ext uri="{FF2B5EF4-FFF2-40B4-BE49-F238E27FC236}">
                <a16:creationId xmlns:a16="http://schemas.microsoft.com/office/drawing/2014/main" id="{2019B6AB-DF08-41EA-BD9C-32F6AF02011F}"/>
              </a:ext>
            </a:extLst>
          </p:cNvPr>
          <p:cNvSpPr>
            <a:spLocks noGrp="1"/>
          </p:cNvSpPr>
          <p:nvPr>
            <p:ph type="body" sz="quarter" idx="10"/>
          </p:nvPr>
        </p:nvSpPr>
        <p:spPr>
          <a:xfrm>
            <a:off x="269242" y="1189497"/>
            <a:ext cx="6573779" cy="5253105"/>
          </a:xfrm>
        </p:spPr>
        <p:txBody>
          <a:bodyPr/>
          <a:lstStyle/>
          <a:p>
            <a:pPr marL="336145" indent="-336145">
              <a:buFont typeface="Arial" panose="020B0604020202020204" pitchFamily="34" charset="0"/>
              <a:buChar char="•"/>
            </a:pPr>
            <a:r>
              <a:rPr lang="en-US" sz="1961" dirty="0"/>
              <a:t>Take advantage of unutilized capacity in Azure</a:t>
            </a:r>
          </a:p>
          <a:p>
            <a:pPr marL="336145" indent="-336145">
              <a:buFont typeface="Arial" panose="020B0604020202020204" pitchFamily="34" charset="0"/>
              <a:buChar char="•"/>
            </a:pPr>
            <a:r>
              <a:rPr lang="en-US" sz="1961" dirty="0"/>
              <a:t>Significant cost savings : 60%-80% discounted</a:t>
            </a:r>
          </a:p>
          <a:p>
            <a:pPr marL="336145" indent="-336145">
              <a:buFont typeface="Arial" panose="020B0604020202020204" pitchFamily="34" charset="0"/>
              <a:buChar char="•"/>
            </a:pPr>
            <a:r>
              <a:rPr lang="en-US" sz="1961" dirty="0"/>
              <a:t>Fixed, published price</a:t>
            </a:r>
          </a:p>
          <a:p>
            <a:pPr marL="336145" indent="-336145">
              <a:buFont typeface="Arial" panose="020B0604020202020204" pitchFamily="34" charset="0"/>
              <a:buChar char="•"/>
            </a:pPr>
            <a:r>
              <a:rPr lang="en-US" sz="1961" dirty="0"/>
              <a:t>Ideal for any workloads that can handle interruptions </a:t>
            </a:r>
          </a:p>
          <a:p>
            <a:endParaRPr lang="en-US" sz="1961" dirty="0"/>
          </a:p>
          <a:p>
            <a:r>
              <a:rPr lang="en-US" sz="1961" dirty="0"/>
              <a:t>HOWEVER: </a:t>
            </a:r>
          </a:p>
          <a:p>
            <a:pPr marL="280121" lvl="1" indent="-280121">
              <a:buFont typeface="Arial" panose="020B0604020202020204" pitchFamily="34" charset="0"/>
              <a:buChar char="•"/>
            </a:pPr>
            <a:r>
              <a:rPr lang="en-US" sz="1568" dirty="0"/>
              <a:t>No Availability SLA: 1 Fault Domain, No service healing </a:t>
            </a:r>
          </a:p>
          <a:p>
            <a:pPr marL="280121" lvl="1" indent="-280121">
              <a:buFont typeface="Arial" panose="020B0604020202020204" pitchFamily="34" charset="0"/>
              <a:buChar char="•"/>
            </a:pPr>
            <a:r>
              <a:rPr lang="en-US" sz="1568" dirty="0"/>
              <a:t>Capacity is not guaranteed</a:t>
            </a:r>
          </a:p>
          <a:p>
            <a:pPr marL="280121" lvl="1" indent="-280121">
              <a:buFont typeface="Arial" panose="020B0604020202020204" pitchFamily="34" charset="0"/>
              <a:buChar char="•"/>
            </a:pPr>
            <a:r>
              <a:rPr lang="en-US" sz="1568" dirty="0"/>
              <a:t>Instances will be evicted when capacity is required or after some time.</a:t>
            </a:r>
          </a:p>
          <a:p>
            <a:endParaRPr lang="en-US" sz="1961" dirty="0"/>
          </a:p>
          <a:p>
            <a:r>
              <a:rPr lang="en-US" sz="1961" dirty="0"/>
              <a:t>Eviction policies</a:t>
            </a:r>
          </a:p>
          <a:p>
            <a:pPr marL="280121" indent="-280121">
              <a:buFont typeface="Arial" panose="020B0604020202020204" pitchFamily="34" charset="0"/>
              <a:buChar char="•"/>
            </a:pPr>
            <a:r>
              <a:rPr lang="en-US" sz="1568" dirty="0"/>
              <a:t>Stop/Deallocate (default) : VM is deallocate, underlying disk(s) are kept (and paid for). </a:t>
            </a:r>
          </a:p>
          <a:p>
            <a:pPr marL="280121" indent="-280121">
              <a:buFont typeface="Arial" panose="020B0604020202020204" pitchFamily="34" charset="0"/>
              <a:buChar char="•"/>
            </a:pPr>
            <a:r>
              <a:rPr lang="en-US" sz="1568" dirty="0"/>
              <a:t>Delete: VM and underlying disks are deleted</a:t>
            </a:r>
          </a:p>
          <a:p>
            <a:endParaRPr lang="en-US" sz="1568" dirty="0"/>
          </a:p>
          <a:p>
            <a:r>
              <a:rPr lang="en-US" sz="1961" dirty="0"/>
              <a:t>Notifications prior to Eviction (using scheduled events)</a:t>
            </a:r>
          </a:p>
          <a:p>
            <a:endParaRPr lang="en-US" sz="1961" dirty="0"/>
          </a:p>
        </p:txBody>
      </p:sp>
      <p:sp>
        <p:nvSpPr>
          <p:cNvPr id="6" name="Rectangle 5">
            <a:extLst>
              <a:ext uri="{FF2B5EF4-FFF2-40B4-BE49-F238E27FC236}">
                <a16:creationId xmlns:a16="http://schemas.microsoft.com/office/drawing/2014/main" id="{BE161569-73F3-4F3B-88B3-769B43680D71}"/>
              </a:ext>
            </a:extLst>
          </p:cNvPr>
          <p:cNvSpPr/>
          <p:nvPr/>
        </p:nvSpPr>
        <p:spPr bwMode="auto">
          <a:xfrm>
            <a:off x="7067127" y="1189495"/>
            <a:ext cx="5005039" cy="4854078"/>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a:endParaRPr>
          </a:p>
        </p:txBody>
      </p:sp>
      <p:pic>
        <p:nvPicPr>
          <p:cNvPr id="10" name="Picture 9">
            <a:extLst>
              <a:ext uri="{FF2B5EF4-FFF2-40B4-BE49-F238E27FC236}">
                <a16:creationId xmlns:a16="http://schemas.microsoft.com/office/drawing/2014/main" id="{C57B6EE4-94BB-447A-811A-621ADAB99E82}"/>
              </a:ext>
            </a:extLst>
          </p:cNvPr>
          <p:cNvPicPr>
            <a:picLocks noChangeAspect="1"/>
          </p:cNvPicPr>
          <p:nvPr/>
        </p:nvPicPr>
        <p:blipFill>
          <a:blip r:embed="rId3"/>
          <a:stretch>
            <a:fillRect/>
          </a:stretch>
        </p:blipFill>
        <p:spPr>
          <a:xfrm>
            <a:off x="9009381" y="2348433"/>
            <a:ext cx="764951" cy="764951"/>
          </a:xfrm>
          <a:prstGeom prst="rect">
            <a:avLst/>
          </a:prstGeom>
        </p:spPr>
      </p:pic>
      <p:sp>
        <p:nvSpPr>
          <p:cNvPr id="14" name="Rectangle 13">
            <a:extLst>
              <a:ext uri="{FF2B5EF4-FFF2-40B4-BE49-F238E27FC236}">
                <a16:creationId xmlns:a16="http://schemas.microsoft.com/office/drawing/2014/main" id="{D68E4878-D239-4CAE-9C26-5EA1E4E20AE0}"/>
              </a:ext>
            </a:extLst>
          </p:cNvPr>
          <p:cNvSpPr/>
          <p:nvPr/>
        </p:nvSpPr>
        <p:spPr bwMode="auto">
          <a:xfrm>
            <a:off x="7440637" y="4263361"/>
            <a:ext cx="4183316" cy="1027650"/>
          </a:xfrm>
          <a:prstGeom prst="rect">
            <a:avLst/>
          </a:prstGeom>
          <a:ln w="25400">
            <a:solidFill>
              <a:schemeClr val="bg2"/>
            </a:solidFill>
            <a:prstDash val="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a:endParaRPr>
          </a:p>
        </p:txBody>
      </p:sp>
      <p:pic>
        <p:nvPicPr>
          <p:cNvPr id="7" name="Picture 6">
            <a:extLst>
              <a:ext uri="{FF2B5EF4-FFF2-40B4-BE49-F238E27FC236}">
                <a16:creationId xmlns:a16="http://schemas.microsoft.com/office/drawing/2014/main" id="{8D54BE5A-F5AE-4B25-8DB6-96B1EC579B10}"/>
              </a:ext>
            </a:extLst>
          </p:cNvPr>
          <p:cNvPicPr>
            <a:picLocks noChangeAspect="1"/>
          </p:cNvPicPr>
          <p:nvPr/>
        </p:nvPicPr>
        <p:blipFill>
          <a:blip r:embed="rId4"/>
          <a:stretch>
            <a:fillRect/>
          </a:stretch>
        </p:blipFill>
        <p:spPr>
          <a:xfrm>
            <a:off x="7664744" y="3705894"/>
            <a:ext cx="1114933" cy="1114933"/>
          </a:xfrm>
          <a:prstGeom prst="rect">
            <a:avLst/>
          </a:prstGeom>
          <a:solidFill>
            <a:schemeClr val="tx1"/>
          </a:solidFill>
        </p:spPr>
      </p:pic>
      <p:pic>
        <p:nvPicPr>
          <p:cNvPr id="8" name="Picture 7">
            <a:extLst>
              <a:ext uri="{FF2B5EF4-FFF2-40B4-BE49-F238E27FC236}">
                <a16:creationId xmlns:a16="http://schemas.microsoft.com/office/drawing/2014/main" id="{95B400A0-1425-4BEE-943F-EA633A931456}"/>
              </a:ext>
            </a:extLst>
          </p:cNvPr>
          <p:cNvPicPr>
            <a:picLocks noChangeAspect="1"/>
          </p:cNvPicPr>
          <p:nvPr/>
        </p:nvPicPr>
        <p:blipFill>
          <a:blip r:embed="rId4"/>
          <a:stretch>
            <a:fillRect/>
          </a:stretch>
        </p:blipFill>
        <p:spPr>
          <a:xfrm>
            <a:off x="10129912" y="3705894"/>
            <a:ext cx="1114933" cy="1114933"/>
          </a:xfrm>
          <a:prstGeom prst="rect">
            <a:avLst/>
          </a:prstGeom>
          <a:solidFill>
            <a:schemeClr val="tx1"/>
          </a:solidFill>
        </p:spPr>
      </p:pic>
      <p:pic>
        <p:nvPicPr>
          <p:cNvPr id="12" name="Picture 11">
            <a:extLst>
              <a:ext uri="{FF2B5EF4-FFF2-40B4-BE49-F238E27FC236}">
                <a16:creationId xmlns:a16="http://schemas.microsoft.com/office/drawing/2014/main" id="{BA970E99-CA8F-4FF4-AE22-D1D968F1A2BA}"/>
              </a:ext>
            </a:extLst>
          </p:cNvPr>
          <p:cNvPicPr>
            <a:picLocks noChangeAspect="1"/>
          </p:cNvPicPr>
          <p:nvPr/>
        </p:nvPicPr>
        <p:blipFill>
          <a:blip r:embed="rId5"/>
          <a:stretch>
            <a:fillRect/>
          </a:stretch>
        </p:blipFill>
        <p:spPr>
          <a:xfrm>
            <a:off x="10683395" y="4908535"/>
            <a:ext cx="764951" cy="764951"/>
          </a:xfrm>
          <a:prstGeom prst="rect">
            <a:avLst/>
          </a:prstGeom>
          <a:solidFill>
            <a:schemeClr val="tx1"/>
          </a:solidFill>
        </p:spPr>
      </p:pic>
      <p:sp>
        <p:nvSpPr>
          <p:cNvPr id="15" name="TextBox 14">
            <a:extLst>
              <a:ext uri="{FF2B5EF4-FFF2-40B4-BE49-F238E27FC236}">
                <a16:creationId xmlns:a16="http://schemas.microsoft.com/office/drawing/2014/main" id="{600F1F12-88C0-4BC0-8B2C-958D977C9979}"/>
              </a:ext>
            </a:extLst>
          </p:cNvPr>
          <p:cNvSpPr txBox="1"/>
          <p:nvPr/>
        </p:nvSpPr>
        <p:spPr>
          <a:xfrm>
            <a:off x="7807249" y="4687341"/>
            <a:ext cx="1196534" cy="690953"/>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solidFill>
                  <a:srgbClr val="505050"/>
                </a:solidFill>
                <a:latin typeface="Segoe UI Semilight"/>
              </a:rPr>
              <a:t>On-demand </a:t>
            </a:r>
          </a:p>
          <a:p>
            <a:pPr defTabSz="914367">
              <a:lnSpc>
                <a:spcPct val="90000"/>
              </a:lnSpc>
              <a:spcAft>
                <a:spcPts val="588"/>
              </a:spcAft>
            </a:pPr>
            <a:r>
              <a:rPr lang="en-US" sz="1176" dirty="0">
                <a:solidFill>
                  <a:srgbClr val="505050"/>
                </a:solidFill>
                <a:latin typeface="Segoe UI Semilight"/>
              </a:rPr>
              <a:t>VMSS</a:t>
            </a:r>
          </a:p>
        </p:txBody>
      </p:sp>
      <p:sp>
        <p:nvSpPr>
          <p:cNvPr id="16" name="TextBox 15">
            <a:extLst>
              <a:ext uri="{FF2B5EF4-FFF2-40B4-BE49-F238E27FC236}">
                <a16:creationId xmlns:a16="http://schemas.microsoft.com/office/drawing/2014/main" id="{EAF487CC-3BA6-4E7A-99BF-90B31BF06D17}"/>
              </a:ext>
            </a:extLst>
          </p:cNvPr>
          <p:cNvSpPr txBox="1"/>
          <p:nvPr/>
        </p:nvSpPr>
        <p:spPr>
          <a:xfrm>
            <a:off x="10138611" y="4687341"/>
            <a:ext cx="1146246" cy="690953"/>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solidFill>
                  <a:srgbClr val="505050"/>
                </a:solidFill>
                <a:latin typeface="Segoe UI Semilight"/>
              </a:rPr>
              <a:t>Low-priority</a:t>
            </a:r>
          </a:p>
          <a:p>
            <a:pPr defTabSz="914367">
              <a:lnSpc>
                <a:spcPct val="90000"/>
              </a:lnSpc>
              <a:spcAft>
                <a:spcPts val="588"/>
              </a:spcAft>
            </a:pPr>
            <a:r>
              <a:rPr lang="en-US" sz="1176" dirty="0">
                <a:solidFill>
                  <a:srgbClr val="505050"/>
                </a:solidFill>
                <a:latin typeface="Segoe UI Semilight"/>
              </a:rPr>
              <a:t>VMSS</a:t>
            </a:r>
          </a:p>
        </p:txBody>
      </p:sp>
      <p:cxnSp>
        <p:nvCxnSpPr>
          <p:cNvPr id="19" name="Straight Arrow Connector 18">
            <a:extLst>
              <a:ext uri="{FF2B5EF4-FFF2-40B4-BE49-F238E27FC236}">
                <a16:creationId xmlns:a16="http://schemas.microsoft.com/office/drawing/2014/main" id="{2C57CFD3-4676-4E30-9317-DBA176AF043B}"/>
              </a:ext>
            </a:extLst>
          </p:cNvPr>
          <p:cNvCxnSpPr>
            <a:cxnSpLocks/>
          </p:cNvCxnSpPr>
          <p:nvPr/>
        </p:nvCxnSpPr>
        <p:spPr>
          <a:xfrm flipH="1">
            <a:off x="8413995" y="3040615"/>
            <a:ext cx="589788" cy="614582"/>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E4B54100-A5E1-491A-B4D5-9C0C0856D85E}"/>
              </a:ext>
            </a:extLst>
          </p:cNvPr>
          <p:cNvCxnSpPr>
            <a:cxnSpLocks/>
          </p:cNvCxnSpPr>
          <p:nvPr/>
        </p:nvCxnSpPr>
        <p:spPr>
          <a:xfrm>
            <a:off x="9681700" y="3044071"/>
            <a:ext cx="739193" cy="611127"/>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5A65526B-D254-4A8E-B945-90D49CD98374}"/>
              </a:ext>
            </a:extLst>
          </p:cNvPr>
          <p:cNvSpPr txBox="1"/>
          <p:nvPr/>
        </p:nvSpPr>
        <p:spPr>
          <a:xfrm>
            <a:off x="7380569" y="1479708"/>
            <a:ext cx="2207002" cy="506901"/>
          </a:xfrm>
          <a:prstGeom prst="rect">
            <a:avLst/>
          </a:prstGeom>
          <a:noFill/>
        </p:spPr>
        <p:txBody>
          <a:bodyPr wrap="none" lIns="179285" tIns="143428" rIns="179285" bIns="143428" rtlCol="0">
            <a:spAutoFit/>
          </a:bodyPr>
          <a:lstStyle/>
          <a:p>
            <a:pPr defTabSz="914367">
              <a:lnSpc>
                <a:spcPct val="90000"/>
              </a:lnSpc>
              <a:spcAft>
                <a:spcPts val="588"/>
              </a:spcAft>
            </a:pPr>
            <a:r>
              <a:rPr lang="en-US" sz="1568" dirty="0">
                <a:solidFill>
                  <a:srgbClr val="505050"/>
                </a:solidFill>
                <a:latin typeface="Segoe UI Semilight"/>
              </a:rPr>
              <a:t>‘Hybrid’ VM Scale Set</a:t>
            </a:r>
          </a:p>
        </p:txBody>
      </p:sp>
    </p:spTree>
    <p:extLst>
      <p:ext uri="{BB962C8B-B14F-4D97-AF65-F5344CB8AC3E}">
        <p14:creationId xmlns:p14="http://schemas.microsoft.com/office/powerpoint/2010/main" val="14838240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BD82BB3F-B03B-4100-BF9D-20DB77A296F4}"/>
              </a:ext>
            </a:extLst>
          </p:cNvPr>
          <p:cNvPicPr>
            <a:picLocks noChangeAspect="1"/>
          </p:cNvPicPr>
          <p:nvPr/>
        </p:nvPicPr>
        <p:blipFill rotWithShape="1">
          <a:blip r:embed="rId3"/>
          <a:srcRect t="-320" b="332"/>
          <a:stretch/>
        </p:blipFill>
        <p:spPr>
          <a:xfrm>
            <a:off x="3300" y="-35187"/>
            <a:ext cx="12186248" cy="6853985"/>
          </a:xfrm>
          <a:prstGeom prst="rect">
            <a:avLst/>
          </a:prstGeom>
        </p:spPr>
      </p:pic>
      <p:pic>
        <p:nvPicPr>
          <p:cNvPr id="69" name="Picture 68">
            <a:extLst>
              <a:ext uri="{FF2B5EF4-FFF2-40B4-BE49-F238E27FC236}">
                <a16:creationId xmlns:a16="http://schemas.microsoft.com/office/drawing/2014/main" id="{529E4962-277C-4857-81C6-F57DFE609AB5}"/>
              </a:ext>
            </a:extLst>
          </p:cNvPr>
          <p:cNvPicPr>
            <a:picLocks noChangeAspect="1"/>
          </p:cNvPicPr>
          <p:nvPr/>
        </p:nvPicPr>
        <p:blipFill rotWithShape="1">
          <a:blip r:embed="rId4"/>
          <a:srcRect t="-132" b="514"/>
          <a:stretch/>
        </p:blipFill>
        <p:spPr>
          <a:xfrm>
            <a:off x="3302" y="-1479129"/>
            <a:ext cx="12187096" cy="6829096"/>
          </a:xfrm>
          <a:prstGeom prst="rect">
            <a:avLst/>
          </a:prstGeom>
        </p:spPr>
      </p:pic>
      <p:sp>
        <p:nvSpPr>
          <p:cNvPr id="5" name="Oval 4">
            <a:extLst>
              <a:ext uri="{FF2B5EF4-FFF2-40B4-BE49-F238E27FC236}">
                <a16:creationId xmlns:a16="http://schemas.microsoft.com/office/drawing/2014/main" id="{EDB829EA-FBF3-4CD1-9BDA-E964325AE300}"/>
              </a:ext>
            </a:extLst>
          </p:cNvPr>
          <p:cNvSpPr/>
          <p:nvPr/>
        </p:nvSpPr>
        <p:spPr bwMode="auto">
          <a:xfrm>
            <a:off x="1937701" y="115588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D3A53995-51D0-4B7A-AC3C-936682392BBE}"/>
              </a:ext>
            </a:extLst>
          </p:cNvPr>
          <p:cNvSpPr/>
          <p:nvPr/>
        </p:nvSpPr>
        <p:spPr bwMode="auto">
          <a:xfrm>
            <a:off x="1859918" y="161469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53076F1A-A195-4844-8F78-DE3CF7749954}"/>
              </a:ext>
            </a:extLst>
          </p:cNvPr>
          <p:cNvSpPr/>
          <p:nvPr/>
        </p:nvSpPr>
        <p:spPr bwMode="auto">
          <a:xfrm>
            <a:off x="2195943" y="177648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D164BD36-698D-4C6F-8837-4F5545DB0C52}"/>
              </a:ext>
            </a:extLst>
          </p:cNvPr>
          <p:cNvSpPr/>
          <p:nvPr/>
        </p:nvSpPr>
        <p:spPr bwMode="auto">
          <a:xfrm>
            <a:off x="2444850" y="1449797"/>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7E673D72-FA71-4D65-B35B-B8D8E02CEE6B}"/>
              </a:ext>
            </a:extLst>
          </p:cNvPr>
          <p:cNvSpPr/>
          <p:nvPr/>
        </p:nvSpPr>
        <p:spPr bwMode="auto">
          <a:xfrm>
            <a:off x="2830655" y="141868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31AED207-AA91-4CDF-8BC6-43E6C42C7E7F}"/>
              </a:ext>
            </a:extLst>
          </p:cNvPr>
          <p:cNvSpPr/>
          <p:nvPr/>
        </p:nvSpPr>
        <p:spPr bwMode="auto">
          <a:xfrm>
            <a:off x="2662644" y="193516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987710E0-F888-4184-B1C0-B23A4EE7ED12}"/>
              </a:ext>
            </a:extLst>
          </p:cNvPr>
          <p:cNvSpPr/>
          <p:nvPr/>
        </p:nvSpPr>
        <p:spPr bwMode="auto">
          <a:xfrm>
            <a:off x="3032892" y="141868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6523CE2C-D78C-4FD2-B4FD-111813F5FE38}"/>
              </a:ext>
            </a:extLst>
          </p:cNvPr>
          <p:cNvSpPr/>
          <p:nvPr/>
        </p:nvSpPr>
        <p:spPr bwMode="auto">
          <a:xfrm>
            <a:off x="3312912" y="1325345"/>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04CDA9A9-B9B9-41F8-9C30-0F91CDEDB0B8}"/>
              </a:ext>
            </a:extLst>
          </p:cNvPr>
          <p:cNvSpPr/>
          <p:nvPr/>
        </p:nvSpPr>
        <p:spPr bwMode="auto">
          <a:xfrm>
            <a:off x="3375139" y="155247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F7C473E6-4A1E-4A24-B4B2-8A808F2603D8}"/>
              </a:ext>
            </a:extLst>
          </p:cNvPr>
          <p:cNvSpPr/>
          <p:nvPr/>
        </p:nvSpPr>
        <p:spPr bwMode="auto">
          <a:xfrm>
            <a:off x="3344025" y="164892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2276C9CE-24F2-4402-814B-620E1F9E170C}"/>
              </a:ext>
            </a:extLst>
          </p:cNvPr>
          <p:cNvSpPr/>
          <p:nvPr/>
        </p:nvSpPr>
        <p:spPr bwMode="auto">
          <a:xfrm>
            <a:off x="4408101" y="3801966"/>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955F965F-7C9F-4CCD-A913-2A01ED3AB5FC}"/>
              </a:ext>
            </a:extLst>
          </p:cNvPr>
          <p:cNvSpPr/>
          <p:nvPr/>
        </p:nvSpPr>
        <p:spPr bwMode="auto">
          <a:xfrm>
            <a:off x="6948081" y="388964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a:extLst>
              <a:ext uri="{FF2B5EF4-FFF2-40B4-BE49-F238E27FC236}">
                <a16:creationId xmlns:a16="http://schemas.microsoft.com/office/drawing/2014/main" id="{3D355BC6-9603-4417-952F-D61C9CE33841}"/>
              </a:ext>
            </a:extLst>
          </p:cNvPr>
          <p:cNvSpPr/>
          <p:nvPr/>
        </p:nvSpPr>
        <p:spPr bwMode="auto">
          <a:xfrm>
            <a:off x="6648261" y="420078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F75A2083-5A3A-42C0-8375-317F9E77663A}"/>
              </a:ext>
            </a:extLst>
          </p:cNvPr>
          <p:cNvSpPr/>
          <p:nvPr/>
        </p:nvSpPr>
        <p:spPr bwMode="auto">
          <a:xfrm>
            <a:off x="5786423" y="82753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B61FBA08-5AF0-4989-BF78-1A5E328520EC}"/>
              </a:ext>
            </a:extLst>
          </p:cNvPr>
          <p:cNvSpPr/>
          <p:nvPr/>
        </p:nvSpPr>
        <p:spPr bwMode="auto">
          <a:xfrm>
            <a:off x="5957545" y="83375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a:extLst>
              <a:ext uri="{FF2B5EF4-FFF2-40B4-BE49-F238E27FC236}">
                <a16:creationId xmlns:a16="http://schemas.microsoft.com/office/drawing/2014/main" id="{841CC4F0-B0E8-4335-B650-7BBE9E816E5C}"/>
              </a:ext>
            </a:extLst>
          </p:cNvPr>
          <p:cNvSpPr/>
          <p:nvPr/>
        </p:nvSpPr>
        <p:spPr bwMode="auto">
          <a:xfrm>
            <a:off x="5885985" y="933316"/>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a:extLst>
              <a:ext uri="{FF2B5EF4-FFF2-40B4-BE49-F238E27FC236}">
                <a16:creationId xmlns:a16="http://schemas.microsoft.com/office/drawing/2014/main" id="{880AF4E0-BEEE-4889-AC7F-C6EE81280DF8}"/>
              </a:ext>
            </a:extLst>
          </p:cNvPr>
          <p:cNvSpPr/>
          <p:nvPr/>
        </p:nvSpPr>
        <p:spPr bwMode="auto">
          <a:xfrm>
            <a:off x="5997994" y="9395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a:extLst>
              <a:ext uri="{FF2B5EF4-FFF2-40B4-BE49-F238E27FC236}">
                <a16:creationId xmlns:a16="http://schemas.microsoft.com/office/drawing/2014/main" id="{303CA4E1-9930-4CBC-980D-F303FA5CB25B}"/>
              </a:ext>
            </a:extLst>
          </p:cNvPr>
          <p:cNvSpPr/>
          <p:nvPr/>
        </p:nvSpPr>
        <p:spPr bwMode="auto">
          <a:xfrm>
            <a:off x="6390022" y="90220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7B12AC43-AB05-4FBC-876B-C286DB2454A9}"/>
              </a:ext>
            </a:extLst>
          </p:cNvPr>
          <p:cNvSpPr/>
          <p:nvPr/>
        </p:nvSpPr>
        <p:spPr bwMode="auto">
          <a:xfrm>
            <a:off x="6159783" y="889757"/>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7438CE8E-4ABF-4991-B930-209B6370BF3D}"/>
              </a:ext>
            </a:extLst>
          </p:cNvPr>
          <p:cNvSpPr/>
          <p:nvPr/>
        </p:nvSpPr>
        <p:spPr bwMode="auto">
          <a:xfrm>
            <a:off x="6184673" y="1350235"/>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485A959C-5E46-471D-B0DF-2DAB9DB12CE0}"/>
              </a:ext>
            </a:extLst>
          </p:cNvPr>
          <p:cNvSpPr/>
          <p:nvPr/>
        </p:nvSpPr>
        <p:spPr bwMode="auto">
          <a:xfrm>
            <a:off x="6085110" y="1070215"/>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a:extLst>
              <a:ext uri="{FF2B5EF4-FFF2-40B4-BE49-F238E27FC236}">
                <a16:creationId xmlns:a16="http://schemas.microsoft.com/office/drawing/2014/main" id="{3790495B-C0FC-4F57-934D-15F72431665D}"/>
              </a:ext>
            </a:extLst>
          </p:cNvPr>
          <p:cNvSpPr/>
          <p:nvPr/>
        </p:nvSpPr>
        <p:spPr bwMode="auto">
          <a:xfrm>
            <a:off x="6296681" y="101732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a:extLst>
              <a:ext uri="{FF2B5EF4-FFF2-40B4-BE49-F238E27FC236}">
                <a16:creationId xmlns:a16="http://schemas.microsoft.com/office/drawing/2014/main" id="{12EE0CD7-FD61-4E65-A7BA-296319759C81}"/>
              </a:ext>
            </a:extLst>
          </p:cNvPr>
          <p:cNvSpPr/>
          <p:nvPr/>
        </p:nvSpPr>
        <p:spPr bwMode="auto">
          <a:xfrm>
            <a:off x="8452835" y="229919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a:extLst>
              <a:ext uri="{FF2B5EF4-FFF2-40B4-BE49-F238E27FC236}">
                <a16:creationId xmlns:a16="http://schemas.microsoft.com/office/drawing/2014/main" id="{6467366D-C6B8-4E81-BFA2-57CF17204307}"/>
              </a:ext>
            </a:extLst>
          </p:cNvPr>
          <p:cNvSpPr/>
          <p:nvPr/>
        </p:nvSpPr>
        <p:spPr bwMode="auto">
          <a:xfrm>
            <a:off x="8505728" y="23396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a:extLst>
              <a:ext uri="{FF2B5EF4-FFF2-40B4-BE49-F238E27FC236}">
                <a16:creationId xmlns:a16="http://schemas.microsoft.com/office/drawing/2014/main" id="{D09A9D1F-7CC7-48AF-A4B0-754BF51B7FBD}"/>
              </a:ext>
            </a:extLst>
          </p:cNvPr>
          <p:cNvSpPr/>
          <p:nvPr/>
        </p:nvSpPr>
        <p:spPr bwMode="auto">
          <a:xfrm>
            <a:off x="8726633" y="253565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a:extLst>
              <a:ext uri="{FF2B5EF4-FFF2-40B4-BE49-F238E27FC236}">
                <a16:creationId xmlns:a16="http://schemas.microsoft.com/office/drawing/2014/main" id="{64F61C39-83F2-4EDA-9C18-522F84BEEF8E}"/>
              </a:ext>
            </a:extLst>
          </p:cNvPr>
          <p:cNvSpPr/>
          <p:nvPr/>
        </p:nvSpPr>
        <p:spPr bwMode="auto">
          <a:xfrm>
            <a:off x="9516913" y="293701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a:extLst>
              <a:ext uri="{FF2B5EF4-FFF2-40B4-BE49-F238E27FC236}">
                <a16:creationId xmlns:a16="http://schemas.microsoft.com/office/drawing/2014/main" id="{979E3B45-5FD1-4455-94D7-D801210B1E33}"/>
              </a:ext>
            </a:extLst>
          </p:cNvPr>
          <p:cNvSpPr/>
          <p:nvPr/>
        </p:nvSpPr>
        <p:spPr bwMode="auto">
          <a:xfrm>
            <a:off x="9952499" y="14936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436DC55C-ECEB-420D-975A-C2CEED890B5D}"/>
              </a:ext>
            </a:extLst>
          </p:cNvPr>
          <p:cNvSpPr/>
          <p:nvPr/>
        </p:nvSpPr>
        <p:spPr bwMode="auto">
          <a:xfrm>
            <a:off x="10294745" y="159914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C705B413-A4C7-40C7-80B8-84A49EA03827}"/>
              </a:ext>
            </a:extLst>
          </p:cNvPr>
          <p:cNvSpPr/>
          <p:nvPr/>
        </p:nvSpPr>
        <p:spPr bwMode="auto">
          <a:xfrm>
            <a:off x="10120512" y="18729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E73A4A81-769D-4B96-9604-040B9C0D9367}"/>
              </a:ext>
            </a:extLst>
          </p:cNvPr>
          <p:cNvSpPr/>
          <p:nvPr/>
        </p:nvSpPr>
        <p:spPr bwMode="auto">
          <a:xfrm>
            <a:off x="9865382" y="220585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a:extLst>
              <a:ext uri="{FF2B5EF4-FFF2-40B4-BE49-F238E27FC236}">
                <a16:creationId xmlns:a16="http://schemas.microsoft.com/office/drawing/2014/main" id="{0926C3DD-92D3-485F-A9AD-DF323B683829}"/>
              </a:ext>
            </a:extLst>
          </p:cNvPr>
          <p:cNvSpPr/>
          <p:nvPr/>
        </p:nvSpPr>
        <p:spPr bwMode="auto">
          <a:xfrm>
            <a:off x="10739666" y="168625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a:extLst>
              <a:ext uri="{FF2B5EF4-FFF2-40B4-BE49-F238E27FC236}">
                <a16:creationId xmlns:a16="http://schemas.microsoft.com/office/drawing/2014/main" id="{4AF74945-9C25-49C9-93FD-4829F09419CC}"/>
              </a:ext>
            </a:extLst>
          </p:cNvPr>
          <p:cNvSpPr/>
          <p:nvPr/>
        </p:nvSpPr>
        <p:spPr bwMode="auto">
          <a:xfrm>
            <a:off x="10596546" y="172981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a:extLst>
              <a:ext uri="{FF2B5EF4-FFF2-40B4-BE49-F238E27FC236}">
                <a16:creationId xmlns:a16="http://schemas.microsoft.com/office/drawing/2014/main" id="{2A6DE6ED-D3B5-49DC-B7F6-BF6253E5D025}"/>
              </a:ext>
            </a:extLst>
          </p:cNvPr>
          <p:cNvSpPr/>
          <p:nvPr/>
        </p:nvSpPr>
        <p:spPr bwMode="auto">
          <a:xfrm>
            <a:off x="10397421" y="172048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a:extLst>
              <a:ext uri="{FF2B5EF4-FFF2-40B4-BE49-F238E27FC236}">
                <a16:creationId xmlns:a16="http://schemas.microsoft.com/office/drawing/2014/main" id="{7F746805-341F-4167-9122-A0E7CF244887}"/>
              </a:ext>
            </a:extLst>
          </p:cNvPr>
          <p:cNvSpPr/>
          <p:nvPr/>
        </p:nvSpPr>
        <p:spPr bwMode="auto">
          <a:xfrm>
            <a:off x="11129149" y="419173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a:extLst>
              <a:ext uri="{FF2B5EF4-FFF2-40B4-BE49-F238E27FC236}">
                <a16:creationId xmlns:a16="http://schemas.microsoft.com/office/drawing/2014/main" id="{935D8897-0BA1-4193-8BFE-159304884349}"/>
              </a:ext>
            </a:extLst>
          </p:cNvPr>
          <p:cNvSpPr/>
          <p:nvPr/>
        </p:nvSpPr>
        <p:spPr bwMode="auto">
          <a:xfrm>
            <a:off x="11060700" y="4256787"/>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a:extLst>
              <a:ext uri="{FF2B5EF4-FFF2-40B4-BE49-F238E27FC236}">
                <a16:creationId xmlns:a16="http://schemas.microsoft.com/office/drawing/2014/main" id="{6B8A6020-1D05-4432-A59D-D9BFAC288ABC}"/>
              </a:ext>
            </a:extLst>
          </p:cNvPr>
          <p:cNvSpPr/>
          <p:nvPr/>
        </p:nvSpPr>
        <p:spPr bwMode="auto">
          <a:xfrm>
            <a:off x="10902305" y="4365400"/>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Freeform: Shape 5">
            <a:extLst>
              <a:ext uri="{FF2B5EF4-FFF2-40B4-BE49-F238E27FC236}">
                <a16:creationId xmlns:a16="http://schemas.microsoft.com/office/drawing/2014/main" id="{B171B090-5D55-40D0-B3F6-D802CDAFA546}"/>
              </a:ext>
            </a:extLst>
          </p:cNvPr>
          <p:cNvSpPr/>
          <p:nvPr/>
        </p:nvSpPr>
        <p:spPr bwMode="auto">
          <a:xfrm>
            <a:off x="86461" y="5116899"/>
            <a:ext cx="3201563" cy="0"/>
          </a:xfrm>
          <a:custGeom>
            <a:avLst/>
            <a:gdLst>
              <a:gd name="connsiteX0" fmla="*/ 0 w 3267075"/>
              <a:gd name="connsiteY0" fmla="*/ 0 h 0"/>
              <a:gd name="connsiteX1" fmla="*/ 3267075 w 3267075"/>
              <a:gd name="connsiteY1" fmla="*/ 0 h 0"/>
            </a:gdLst>
            <a:ahLst/>
            <a:cxnLst>
              <a:cxn ang="0">
                <a:pos x="connsiteX0" y="connsiteY0"/>
              </a:cxn>
              <a:cxn ang="0">
                <a:pos x="connsiteX1" y="connsiteY1"/>
              </a:cxn>
            </a:cxnLst>
            <a:rect l="l" t="t" r="r" b="b"/>
            <a:pathLst>
              <a:path w="3267075">
                <a:moveTo>
                  <a:pt x="0" y="0"/>
                </a:moveTo>
                <a:lnTo>
                  <a:pt x="3267075" y="0"/>
                </a:ln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917">
              <a:defRPr/>
            </a:pPr>
            <a:endParaRPr lang="en-US" sz="1764">
              <a:solidFill>
                <a:srgbClr val="FFFFFF"/>
              </a:solidFill>
              <a:latin typeface="Segoe UI Semilight"/>
            </a:endParaRPr>
          </a:p>
        </p:txBody>
      </p:sp>
      <p:sp>
        <p:nvSpPr>
          <p:cNvPr id="70" name="Freeform: Shape 69">
            <a:extLst>
              <a:ext uri="{FF2B5EF4-FFF2-40B4-BE49-F238E27FC236}">
                <a16:creationId xmlns:a16="http://schemas.microsoft.com/office/drawing/2014/main" id="{B8C487C4-B830-42FB-A366-CB6D2830D845}"/>
              </a:ext>
            </a:extLst>
          </p:cNvPr>
          <p:cNvSpPr/>
          <p:nvPr/>
        </p:nvSpPr>
        <p:spPr bwMode="auto">
          <a:xfrm>
            <a:off x="4303873" y="5116899"/>
            <a:ext cx="8064578" cy="0"/>
          </a:xfrm>
          <a:custGeom>
            <a:avLst/>
            <a:gdLst>
              <a:gd name="connsiteX0" fmla="*/ 0 w 3267075"/>
              <a:gd name="connsiteY0" fmla="*/ 0 h 0"/>
              <a:gd name="connsiteX1" fmla="*/ 3267075 w 3267075"/>
              <a:gd name="connsiteY1" fmla="*/ 0 h 0"/>
            </a:gdLst>
            <a:ahLst/>
            <a:cxnLst>
              <a:cxn ang="0">
                <a:pos x="connsiteX0" y="connsiteY0"/>
              </a:cxn>
              <a:cxn ang="0">
                <a:pos x="connsiteX1" y="connsiteY1"/>
              </a:cxn>
            </a:cxnLst>
            <a:rect l="l" t="t" r="r" b="b"/>
            <a:pathLst>
              <a:path w="3267075">
                <a:moveTo>
                  <a:pt x="0" y="0"/>
                </a:moveTo>
                <a:lnTo>
                  <a:pt x="3267075" y="0"/>
                </a:ln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917">
              <a:defRPr/>
            </a:pPr>
            <a:endParaRPr lang="en-US" sz="1764">
              <a:solidFill>
                <a:srgbClr val="FFFFFF"/>
              </a:solidFill>
              <a:latin typeface="Segoe UI Semilight"/>
            </a:endParaRPr>
          </a:p>
        </p:txBody>
      </p:sp>
      <p:grpSp>
        <p:nvGrpSpPr>
          <p:cNvPr id="76" name="Group 75">
            <a:extLst>
              <a:ext uri="{FF2B5EF4-FFF2-40B4-BE49-F238E27FC236}">
                <a16:creationId xmlns:a16="http://schemas.microsoft.com/office/drawing/2014/main" id="{E73509EA-D4A7-4AFD-9450-C2917BD35C60}"/>
              </a:ext>
            </a:extLst>
          </p:cNvPr>
          <p:cNvGrpSpPr/>
          <p:nvPr/>
        </p:nvGrpSpPr>
        <p:grpSpPr>
          <a:xfrm>
            <a:off x="262534" y="5282084"/>
            <a:ext cx="2716320" cy="1507587"/>
            <a:chOff x="265402" y="5388262"/>
            <a:chExt cx="2771902" cy="1538436"/>
          </a:xfrm>
        </p:grpSpPr>
        <p:sp>
          <p:nvSpPr>
            <p:cNvPr id="7" name="TextBox 6">
              <a:extLst>
                <a:ext uri="{FF2B5EF4-FFF2-40B4-BE49-F238E27FC236}">
                  <a16:creationId xmlns:a16="http://schemas.microsoft.com/office/drawing/2014/main" id="{68878314-E299-4BDA-926F-B7C32C6AF4ED}"/>
                </a:ext>
              </a:extLst>
            </p:cNvPr>
            <p:cNvSpPr txBox="1"/>
            <p:nvPr/>
          </p:nvSpPr>
          <p:spPr>
            <a:xfrm>
              <a:off x="265402" y="5388262"/>
              <a:ext cx="1553486" cy="1538436"/>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8623" dirty="0">
                  <a:gradFill>
                    <a:gsLst>
                      <a:gs pos="2917">
                        <a:srgbClr val="FFFFFF"/>
                      </a:gs>
                      <a:gs pos="30000">
                        <a:srgbClr val="FFFFFF"/>
                      </a:gs>
                    </a:gsLst>
                    <a:lin ang="5400000" scaled="0"/>
                  </a:gradFill>
                  <a:latin typeface="Segoe UI Light"/>
                </a:rPr>
                <a:t>50</a:t>
              </a:r>
            </a:p>
          </p:txBody>
        </p:sp>
        <p:sp>
          <p:nvSpPr>
            <p:cNvPr id="8" name="TextBox 7">
              <a:extLst>
                <a:ext uri="{FF2B5EF4-FFF2-40B4-BE49-F238E27FC236}">
                  <a16:creationId xmlns:a16="http://schemas.microsoft.com/office/drawing/2014/main" id="{A5A13B41-B49E-4247-A7FC-49B6E9483734}"/>
                </a:ext>
              </a:extLst>
            </p:cNvPr>
            <p:cNvSpPr txBox="1"/>
            <p:nvPr/>
          </p:nvSpPr>
          <p:spPr>
            <a:xfrm>
              <a:off x="1567232" y="5720661"/>
              <a:ext cx="1470072" cy="860458"/>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a:t>
              </a:r>
              <a:b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REGIONS</a:t>
              </a:r>
            </a:p>
          </p:txBody>
        </p:sp>
      </p:grpSp>
      <p:sp>
        <p:nvSpPr>
          <p:cNvPr id="9" name="Freeform: Shape 8">
            <a:extLst>
              <a:ext uri="{FF2B5EF4-FFF2-40B4-BE49-F238E27FC236}">
                <a16:creationId xmlns:a16="http://schemas.microsoft.com/office/drawing/2014/main" id="{5DF7D7D0-09C1-4426-B0F8-49B4E8F65941}"/>
              </a:ext>
            </a:extLst>
          </p:cNvPr>
          <p:cNvSpPr/>
          <p:nvPr/>
        </p:nvSpPr>
        <p:spPr bwMode="auto">
          <a:xfrm>
            <a:off x="3206156" y="5568330"/>
            <a:ext cx="0" cy="896065"/>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917">
              <a:defRPr/>
            </a:pPr>
            <a:endParaRPr lang="en-US" sz="1567">
              <a:solidFill>
                <a:srgbClr val="FFFFFF"/>
              </a:solidFill>
              <a:latin typeface="Segoe UI Semilight"/>
            </a:endParaRPr>
          </a:p>
        </p:txBody>
      </p:sp>
      <p:grpSp>
        <p:nvGrpSpPr>
          <p:cNvPr id="11" name="Group 10">
            <a:extLst>
              <a:ext uri="{FF2B5EF4-FFF2-40B4-BE49-F238E27FC236}">
                <a16:creationId xmlns:a16="http://schemas.microsoft.com/office/drawing/2014/main" id="{DAE9A7CB-4952-46F8-999E-18A108BA2B3B}"/>
              </a:ext>
            </a:extLst>
          </p:cNvPr>
          <p:cNvGrpSpPr/>
          <p:nvPr/>
        </p:nvGrpSpPr>
        <p:grpSpPr>
          <a:xfrm>
            <a:off x="3454940" y="5282084"/>
            <a:ext cx="4854820" cy="1507587"/>
            <a:chOff x="3318020" y="5388262"/>
            <a:chExt cx="4954161" cy="1538436"/>
          </a:xfrm>
        </p:grpSpPr>
        <p:sp>
          <p:nvSpPr>
            <p:cNvPr id="71" name="TextBox 70">
              <a:extLst>
                <a:ext uri="{FF2B5EF4-FFF2-40B4-BE49-F238E27FC236}">
                  <a16:creationId xmlns:a16="http://schemas.microsoft.com/office/drawing/2014/main" id="{296A2CF8-0DC6-4C0D-87B2-3A77EED7AA63}"/>
                </a:ext>
              </a:extLst>
            </p:cNvPr>
            <p:cNvSpPr txBox="1"/>
            <p:nvPr/>
          </p:nvSpPr>
          <p:spPr>
            <a:xfrm>
              <a:off x="3318020" y="5388262"/>
              <a:ext cx="3503088" cy="1538436"/>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8623">
                  <a:gradFill>
                    <a:gsLst>
                      <a:gs pos="2917">
                        <a:srgbClr val="FFFFFF"/>
                      </a:gs>
                      <a:gs pos="30000">
                        <a:srgbClr val="FFFFFF"/>
                      </a:gs>
                    </a:gsLst>
                    <a:lin ang="5400000" scaled="0"/>
                  </a:gradFill>
                  <a:latin typeface="Segoe UI Light"/>
                </a:rPr>
                <a:t>4500+</a:t>
              </a:r>
            </a:p>
          </p:txBody>
        </p:sp>
        <p:sp>
          <p:nvSpPr>
            <p:cNvPr id="72" name="TextBox 71">
              <a:extLst>
                <a:ext uri="{FF2B5EF4-FFF2-40B4-BE49-F238E27FC236}">
                  <a16:creationId xmlns:a16="http://schemas.microsoft.com/office/drawing/2014/main" id="{9A9BC346-42FF-46AE-8A98-EECDF2FB7918}"/>
                </a:ext>
              </a:extLst>
            </p:cNvPr>
            <p:cNvSpPr txBox="1"/>
            <p:nvPr/>
          </p:nvSpPr>
          <p:spPr>
            <a:xfrm>
              <a:off x="6504565" y="5720661"/>
              <a:ext cx="1767616" cy="860458"/>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PEERING</a:t>
              </a:r>
              <a:b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LOCATIONS</a:t>
              </a:r>
            </a:p>
          </p:txBody>
        </p:sp>
      </p:grpSp>
      <p:sp>
        <p:nvSpPr>
          <p:cNvPr id="73" name="Freeform: Shape 72">
            <a:extLst>
              <a:ext uri="{FF2B5EF4-FFF2-40B4-BE49-F238E27FC236}">
                <a16:creationId xmlns:a16="http://schemas.microsoft.com/office/drawing/2014/main" id="{50FA0C7C-E2A3-4FCB-B281-552B3E12D158}"/>
              </a:ext>
            </a:extLst>
          </p:cNvPr>
          <p:cNvSpPr/>
          <p:nvPr/>
        </p:nvSpPr>
        <p:spPr bwMode="auto">
          <a:xfrm>
            <a:off x="8531256" y="5545703"/>
            <a:ext cx="0" cy="896065"/>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917">
              <a:defRPr/>
            </a:pPr>
            <a:endParaRPr lang="en-US" sz="1567">
              <a:solidFill>
                <a:srgbClr val="FFFFFF"/>
              </a:solidFill>
              <a:latin typeface="Segoe UI Semilight"/>
            </a:endParaRPr>
          </a:p>
        </p:txBody>
      </p:sp>
      <p:grpSp>
        <p:nvGrpSpPr>
          <p:cNvPr id="10" name="Group 9">
            <a:extLst>
              <a:ext uri="{FF2B5EF4-FFF2-40B4-BE49-F238E27FC236}">
                <a16:creationId xmlns:a16="http://schemas.microsoft.com/office/drawing/2014/main" id="{A333ECC6-B155-4682-977A-4062D8FC1421}"/>
              </a:ext>
            </a:extLst>
          </p:cNvPr>
          <p:cNvGrpSpPr/>
          <p:nvPr/>
        </p:nvGrpSpPr>
        <p:grpSpPr>
          <a:xfrm>
            <a:off x="8780042" y="5336369"/>
            <a:ext cx="3152920" cy="1396804"/>
            <a:chOff x="8957199" y="5443662"/>
            <a:chExt cx="3217437" cy="1425386"/>
          </a:xfrm>
        </p:grpSpPr>
        <p:sp>
          <p:nvSpPr>
            <p:cNvPr id="74" name="TextBox 73">
              <a:extLst>
                <a:ext uri="{FF2B5EF4-FFF2-40B4-BE49-F238E27FC236}">
                  <a16:creationId xmlns:a16="http://schemas.microsoft.com/office/drawing/2014/main" id="{EE4324C0-4333-4B8E-908B-27E36906F7CE}"/>
                </a:ext>
              </a:extLst>
            </p:cNvPr>
            <p:cNvSpPr txBox="1"/>
            <p:nvPr/>
          </p:nvSpPr>
          <p:spPr>
            <a:xfrm>
              <a:off x="8957199" y="5443662"/>
              <a:ext cx="2502118" cy="1425386"/>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7838">
                  <a:gradFill>
                    <a:gsLst>
                      <a:gs pos="2917">
                        <a:srgbClr val="FFFFFF"/>
                      </a:gs>
                      <a:gs pos="30000">
                        <a:srgbClr val="FFFFFF"/>
                      </a:gs>
                    </a:gsLst>
                    <a:lin ang="5400000" scaled="0"/>
                  </a:gradFill>
                  <a:latin typeface="Segoe UI Light"/>
                </a:rPr>
                <a:t>130+</a:t>
              </a:r>
            </a:p>
          </p:txBody>
        </p:sp>
        <p:sp>
          <p:nvSpPr>
            <p:cNvPr id="75" name="TextBox 74">
              <a:extLst>
                <a:ext uri="{FF2B5EF4-FFF2-40B4-BE49-F238E27FC236}">
                  <a16:creationId xmlns:a16="http://schemas.microsoft.com/office/drawing/2014/main" id="{69DE666D-8462-45BA-9D3B-3A730AA6891D}"/>
                </a:ext>
              </a:extLst>
            </p:cNvPr>
            <p:cNvSpPr txBox="1"/>
            <p:nvPr/>
          </p:nvSpPr>
          <p:spPr>
            <a:xfrm>
              <a:off x="11162525" y="5720661"/>
              <a:ext cx="1012111" cy="860458"/>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EDGE</a:t>
              </a:r>
              <a:b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SITES</a:t>
              </a:r>
            </a:p>
          </p:txBody>
        </p:sp>
      </p:grpSp>
      <p:pic>
        <p:nvPicPr>
          <p:cNvPr id="77" name="Picture 76">
            <a:extLst>
              <a:ext uri="{FF2B5EF4-FFF2-40B4-BE49-F238E27FC236}">
                <a16:creationId xmlns:a16="http://schemas.microsoft.com/office/drawing/2014/main" id="{52177EF6-352D-445F-B924-A0084DC0AA48}"/>
              </a:ext>
            </a:extLst>
          </p:cNvPr>
          <p:cNvPicPr>
            <a:picLocks noChangeAspect="1"/>
          </p:cNvPicPr>
          <p:nvPr/>
        </p:nvPicPr>
        <p:blipFill rotWithShape="1">
          <a:blip r:embed="rId5"/>
          <a:srcRect t="19610" b="16740"/>
          <a:stretch/>
        </p:blipFill>
        <p:spPr>
          <a:xfrm>
            <a:off x="3318" y="-4360858"/>
            <a:ext cx="12185367" cy="4362725"/>
          </a:xfrm>
          <a:prstGeom prst="rect">
            <a:avLst/>
          </a:prstGeom>
        </p:spPr>
      </p:pic>
      <p:sp>
        <p:nvSpPr>
          <p:cNvPr id="78" name="Rectangle 77">
            <a:extLst>
              <a:ext uri="{FF2B5EF4-FFF2-40B4-BE49-F238E27FC236}">
                <a16:creationId xmlns:a16="http://schemas.microsoft.com/office/drawing/2014/main" id="{7AB2DA60-B687-4B1A-82FC-8AC9FECB0800}"/>
              </a:ext>
            </a:extLst>
          </p:cNvPr>
          <p:cNvSpPr/>
          <p:nvPr/>
        </p:nvSpPr>
        <p:spPr bwMode="auto">
          <a:xfrm>
            <a:off x="2455" y="6882893"/>
            <a:ext cx="12187096" cy="2485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Slide Number Placeholder 2">
            <a:extLst>
              <a:ext uri="{FF2B5EF4-FFF2-40B4-BE49-F238E27FC236}">
                <a16:creationId xmlns:a16="http://schemas.microsoft.com/office/drawing/2014/main" id="{4DF07EF5-98E1-4CB9-BB08-6CA49B89B052}"/>
              </a:ext>
            </a:extLst>
          </p:cNvPr>
          <p:cNvSpPr>
            <a:spLocks noGrp="1"/>
          </p:cNvSpPr>
          <p:nvPr>
            <p:ph type="sldNum" sz="quarter" idx="12"/>
          </p:nvPr>
        </p:nvSpPr>
        <p:spPr/>
        <p:txBody>
          <a:bodyPr/>
          <a:lstStyle/>
          <a:p>
            <a:pPr defTabSz="914225">
              <a:defRPr/>
            </a:pPr>
            <a:fld id="{D7FAAD0A-2104-7848-9DA6-A82C1CE9CD4A}" type="slidenum">
              <a:rPr lang="en-US">
                <a:solidFill>
                  <a:prstClr val="black">
                    <a:tint val="75000"/>
                  </a:prstClr>
                </a:solidFill>
                <a:latin typeface="Calibri" panose="020F0502020204030204"/>
              </a:rPr>
              <a:pPr defTabSz="914225">
                <a:defRPr/>
              </a:pPr>
              <a:t>19</a:t>
            </a:fld>
            <a:endParaRPr lang="en-US">
              <a:solidFill>
                <a:prstClr val="black">
                  <a:tint val="75000"/>
                </a:prstClr>
              </a:solidFill>
              <a:latin typeface="Calibri" panose="020F0502020204030204"/>
            </a:endParaRPr>
          </a:p>
        </p:txBody>
      </p:sp>
      <p:sp>
        <p:nvSpPr>
          <p:cNvPr id="79" name="Oval 78">
            <a:extLst>
              <a:ext uri="{FF2B5EF4-FFF2-40B4-BE49-F238E27FC236}">
                <a16:creationId xmlns:a16="http://schemas.microsoft.com/office/drawing/2014/main" id="{76738B25-F187-4B09-8994-5E6358571D76}"/>
              </a:ext>
            </a:extLst>
          </p:cNvPr>
          <p:cNvSpPr/>
          <p:nvPr/>
        </p:nvSpPr>
        <p:spPr bwMode="auto">
          <a:xfrm>
            <a:off x="7817629" y="213740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78EBA547-84BF-4106-B9C1-DFA5DEB43BCF}"/>
              </a:ext>
            </a:extLst>
          </p:cNvPr>
          <p:cNvSpPr/>
          <p:nvPr/>
        </p:nvSpPr>
        <p:spPr bwMode="auto">
          <a:xfrm>
            <a:off x="6273700" y="120089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194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CC098-00C8-4011-9F53-438D63E01869}"/>
              </a:ext>
            </a:extLst>
          </p:cNvPr>
          <p:cNvSpPr>
            <a:spLocks noGrp="1"/>
          </p:cNvSpPr>
          <p:nvPr>
            <p:ph type="title"/>
          </p:nvPr>
        </p:nvSpPr>
        <p:spPr>
          <a:xfrm>
            <a:off x="7600150" y="5195191"/>
            <a:ext cx="4335037" cy="899537"/>
          </a:xfrm>
        </p:spPr>
        <p:txBody>
          <a:bodyPr/>
          <a:lstStyle/>
          <a:p>
            <a:pPr algn="r"/>
            <a:r>
              <a:rPr lang="en-US" dirty="0"/>
              <a:t>Infrastructure</a:t>
            </a:r>
          </a:p>
        </p:txBody>
      </p:sp>
      <p:sp>
        <p:nvSpPr>
          <p:cNvPr id="6" name="Title 1">
            <a:extLst>
              <a:ext uri="{FF2B5EF4-FFF2-40B4-BE49-F238E27FC236}">
                <a16:creationId xmlns:a16="http://schemas.microsoft.com/office/drawing/2014/main" id="{E8A8327C-2490-4AF0-A1E3-26548FB1985A}"/>
              </a:ext>
            </a:extLst>
          </p:cNvPr>
          <p:cNvSpPr txBox="1">
            <a:spLocks/>
          </p:cNvSpPr>
          <p:nvPr/>
        </p:nvSpPr>
        <p:spPr>
          <a:xfrm>
            <a:off x="7587725" y="2640534"/>
            <a:ext cx="433503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a:defRPr/>
            </a:pPr>
            <a:r>
              <a:rPr lang="en-US" sz="4705" spc="-100" dirty="0">
                <a:gradFill>
                  <a:gsLst>
                    <a:gs pos="1250">
                      <a:srgbClr val="505050"/>
                    </a:gs>
                    <a:gs pos="100000">
                      <a:srgbClr val="505050"/>
                    </a:gs>
                  </a:gsLst>
                  <a:lin ang="5400000" scaled="0"/>
                </a:gradFill>
                <a:latin typeface="Segoe UI Light"/>
              </a:rPr>
              <a:t>Managed Containers</a:t>
            </a:r>
          </a:p>
        </p:txBody>
      </p:sp>
      <p:sp>
        <p:nvSpPr>
          <p:cNvPr id="7" name="Title 1">
            <a:extLst>
              <a:ext uri="{FF2B5EF4-FFF2-40B4-BE49-F238E27FC236}">
                <a16:creationId xmlns:a16="http://schemas.microsoft.com/office/drawing/2014/main" id="{D712D424-7C0B-4623-A670-50D13F963036}"/>
              </a:ext>
            </a:extLst>
          </p:cNvPr>
          <p:cNvSpPr txBox="1">
            <a:spLocks/>
          </p:cNvSpPr>
          <p:nvPr/>
        </p:nvSpPr>
        <p:spPr>
          <a:xfrm>
            <a:off x="7587725" y="227594"/>
            <a:ext cx="4335037"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defTabSz="914367">
              <a:defRPr/>
            </a:pPr>
            <a:r>
              <a:rPr lang="en-US" sz="4705" spc="-100" dirty="0">
                <a:gradFill>
                  <a:gsLst>
                    <a:gs pos="1250">
                      <a:srgbClr val="505050"/>
                    </a:gs>
                    <a:gs pos="100000">
                      <a:srgbClr val="505050"/>
                    </a:gs>
                  </a:gsLst>
                  <a:lin ang="5400000" scaled="0"/>
                </a:gradFill>
                <a:latin typeface="Segoe UI Light"/>
              </a:rPr>
              <a:t>Clusterless &amp; Serverless</a:t>
            </a:r>
          </a:p>
        </p:txBody>
      </p:sp>
      <p:pic>
        <p:nvPicPr>
          <p:cNvPr id="11" name="Picture 10">
            <a:extLst>
              <a:ext uri="{FF2B5EF4-FFF2-40B4-BE49-F238E27FC236}">
                <a16:creationId xmlns:a16="http://schemas.microsoft.com/office/drawing/2014/main" id="{600D47DF-CB71-42CA-84A2-D3ECBDDA0D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213" y="2542749"/>
            <a:ext cx="1362907" cy="1363702"/>
          </a:xfrm>
          <a:prstGeom prst="rect">
            <a:avLst/>
          </a:prstGeom>
        </p:spPr>
      </p:pic>
      <p:sp>
        <p:nvSpPr>
          <p:cNvPr id="13" name="Rectangle 12">
            <a:extLst>
              <a:ext uri="{FF2B5EF4-FFF2-40B4-BE49-F238E27FC236}">
                <a16:creationId xmlns:a16="http://schemas.microsoft.com/office/drawing/2014/main" id="{354D5C55-3E4E-48B3-816F-8B638898BDC2}"/>
              </a:ext>
            </a:extLst>
          </p:cNvPr>
          <p:cNvSpPr/>
          <p:nvPr/>
        </p:nvSpPr>
        <p:spPr>
          <a:xfrm>
            <a:off x="1811120" y="2968131"/>
            <a:ext cx="2243838" cy="512935"/>
          </a:xfrm>
          <a:prstGeom prst="rect">
            <a:avLst/>
          </a:prstGeom>
        </p:spPr>
        <p:txBody>
          <a:bodyPr wrap="none">
            <a:spAutoFit/>
          </a:bodyPr>
          <a:lstStyle/>
          <a:p>
            <a:pPr defTabSz="914367">
              <a:defRPr/>
            </a:pPr>
            <a:r>
              <a:rPr lang="en-US" sz="2745" dirty="0">
                <a:solidFill>
                  <a:srgbClr val="505050"/>
                </a:solidFill>
                <a:latin typeface="Segoe UI Semilight"/>
              </a:rPr>
              <a:t>Service Fabric</a:t>
            </a:r>
          </a:p>
        </p:txBody>
      </p:sp>
      <p:pic>
        <p:nvPicPr>
          <p:cNvPr id="14" name="Picture 10" descr="https://www.packet.net/media/images/m7S2-kubernetes.png">
            <a:extLst>
              <a:ext uri="{FF2B5EF4-FFF2-40B4-BE49-F238E27FC236}">
                <a16:creationId xmlns:a16="http://schemas.microsoft.com/office/drawing/2014/main" id="{97216891-660D-4CAC-9E5E-5D44E272BC27}"/>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305742" y="2354660"/>
            <a:ext cx="2583009" cy="15680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75D036C-E829-47D8-89D7-61556DE55DA7}"/>
              </a:ext>
            </a:extLst>
          </p:cNvPr>
          <p:cNvSpPr/>
          <p:nvPr/>
        </p:nvSpPr>
        <p:spPr>
          <a:xfrm>
            <a:off x="6394809" y="3074160"/>
            <a:ext cx="1877933" cy="512935"/>
          </a:xfrm>
          <a:prstGeom prst="rect">
            <a:avLst/>
          </a:prstGeom>
        </p:spPr>
        <p:txBody>
          <a:bodyPr wrap="none">
            <a:spAutoFit/>
          </a:bodyPr>
          <a:lstStyle/>
          <a:p>
            <a:pPr defTabSz="914367">
              <a:defRPr/>
            </a:pPr>
            <a:r>
              <a:rPr lang="en-US" sz="2745" dirty="0">
                <a:solidFill>
                  <a:srgbClr val="505050"/>
                </a:solidFill>
                <a:latin typeface="Segoe UI Semilight"/>
              </a:rPr>
              <a:t>Kubernetes</a:t>
            </a:r>
          </a:p>
        </p:txBody>
      </p:sp>
      <p:grpSp>
        <p:nvGrpSpPr>
          <p:cNvPr id="25" name="Group 24">
            <a:extLst>
              <a:ext uri="{FF2B5EF4-FFF2-40B4-BE49-F238E27FC236}">
                <a16:creationId xmlns:a16="http://schemas.microsoft.com/office/drawing/2014/main" id="{B7039FFE-6DD1-4259-9505-DBE5A3EDE8A0}"/>
              </a:ext>
            </a:extLst>
          </p:cNvPr>
          <p:cNvGrpSpPr/>
          <p:nvPr/>
        </p:nvGrpSpPr>
        <p:grpSpPr>
          <a:xfrm>
            <a:off x="493903" y="136489"/>
            <a:ext cx="1271527" cy="1363703"/>
            <a:chOff x="827088" y="-3463925"/>
            <a:chExt cx="3833812" cy="3816350"/>
          </a:xfrm>
        </p:grpSpPr>
        <p:sp>
          <p:nvSpPr>
            <p:cNvPr id="26" name="Freeform 5">
              <a:extLst>
                <a:ext uri="{FF2B5EF4-FFF2-40B4-BE49-F238E27FC236}">
                  <a16:creationId xmlns:a16="http://schemas.microsoft.com/office/drawing/2014/main" id="{9879CD4E-DAAE-4C64-88D7-0AA556ADF4A3}"/>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70C0"/>
            </a:solidFill>
            <a:ln>
              <a:solidFill>
                <a:schemeClr val="accent1"/>
              </a:solid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27" name="Freeform 6">
              <a:extLst>
                <a:ext uri="{FF2B5EF4-FFF2-40B4-BE49-F238E27FC236}">
                  <a16:creationId xmlns:a16="http://schemas.microsoft.com/office/drawing/2014/main" id="{189BCFCC-97BA-44AE-87FA-8152831521B8}"/>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70C0"/>
            </a:solidFill>
            <a:ln>
              <a:solidFill>
                <a:schemeClr val="accent1"/>
              </a:solid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28" name="Freeform 7">
              <a:extLst>
                <a:ext uri="{FF2B5EF4-FFF2-40B4-BE49-F238E27FC236}">
                  <a16:creationId xmlns:a16="http://schemas.microsoft.com/office/drawing/2014/main" id="{1BD734EF-83F6-45B3-8466-F65F22508247}"/>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70C0"/>
            </a:solidFill>
            <a:ln>
              <a:solidFill>
                <a:schemeClr val="accent1"/>
              </a:solid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29" name="Freeform 8">
              <a:extLst>
                <a:ext uri="{FF2B5EF4-FFF2-40B4-BE49-F238E27FC236}">
                  <a16:creationId xmlns:a16="http://schemas.microsoft.com/office/drawing/2014/main" id="{E4BAF2CF-1A65-4F71-80F4-25490B480C9F}"/>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70C0"/>
            </a:solidFill>
            <a:ln>
              <a:solidFill>
                <a:schemeClr val="accent1"/>
              </a:solid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30" name="Freeform 9">
              <a:extLst>
                <a:ext uri="{FF2B5EF4-FFF2-40B4-BE49-F238E27FC236}">
                  <a16:creationId xmlns:a16="http://schemas.microsoft.com/office/drawing/2014/main" id="{BDAC2105-1F14-424D-B391-75166BA64C26}"/>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31" name="Freeform 10">
              <a:extLst>
                <a:ext uri="{FF2B5EF4-FFF2-40B4-BE49-F238E27FC236}">
                  <a16:creationId xmlns:a16="http://schemas.microsoft.com/office/drawing/2014/main" id="{911EC56D-1543-4E36-878E-A257A0CB835C}"/>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32" name="Freeform 11">
              <a:extLst>
                <a:ext uri="{FF2B5EF4-FFF2-40B4-BE49-F238E27FC236}">
                  <a16:creationId xmlns:a16="http://schemas.microsoft.com/office/drawing/2014/main" id="{C2D95C73-9E2F-45D2-B346-D7D24125A216}"/>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33" name="Freeform 12">
              <a:extLst>
                <a:ext uri="{FF2B5EF4-FFF2-40B4-BE49-F238E27FC236}">
                  <a16:creationId xmlns:a16="http://schemas.microsoft.com/office/drawing/2014/main" id="{BAB6FB8C-B04F-42E8-B67D-8811E88D7CD4}"/>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grpSp>
      <p:sp>
        <p:nvSpPr>
          <p:cNvPr id="34" name="Rectangle 33">
            <a:extLst>
              <a:ext uri="{FF2B5EF4-FFF2-40B4-BE49-F238E27FC236}">
                <a16:creationId xmlns:a16="http://schemas.microsoft.com/office/drawing/2014/main" id="{04546E54-BA7A-46D0-B164-CEFB9B61689A}"/>
              </a:ext>
            </a:extLst>
          </p:cNvPr>
          <p:cNvSpPr/>
          <p:nvPr/>
        </p:nvSpPr>
        <p:spPr>
          <a:xfrm>
            <a:off x="1901575" y="550342"/>
            <a:ext cx="1986121" cy="514756"/>
          </a:xfrm>
          <a:prstGeom prst="rect">
            <a:avLst/>
          </a:prstGeom>
        </p:spPr>
        <p:txBody>
          <a:bodyPr wrap="none">
            <a:spAutoFit/>
          </a:bodyPr>
          <a:lstStyle/>
          <a:p>
            <a:pPr defTabSz="914367"/>
            <a:r>
              <a:rPr lang="en-US" sz="2745" dirty="0">
                <a:solidFill>
                  <a:srgbClr val="505050"/>
                </a:solidFill>
                <a:latin typeface="Segoe UI Semilight"/>
              </a:rPr>
              <a:t>App Service</a:t>
            </a:r>
          </a:p>
        </p:txBody>
      </p:sp>
      <p:pic>
        <p:nvPicPr>
          <p:cNvPr id="21" name="Picture 6">
            <a:extLst>
              <a:ext uri="{FF2B5EF4-FFF2-40B4-BE49-F238E27FC236}">
                <a16:creationId xmlns:a16="http://schemas.microsoft.com/office/drawing/2014/main" id="{3E281B5F-E1C6-4335-AD15-61E395A4FEA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177347" y="21410"/>
            <a:ext cx="849346" cy="849346"/>
          </a:xfrm>
          <a:prstGeom prst="rect">
            <a:avLst/>
          </a:prstGeom>
        </p:spPr>
      </p:pic>
      <p:grpSp>
        <p:nvGrpSpPr>
          <p:cNvPr id="23" name="Group 22">
            <a:extLst>
              <a:ext uri="{FF2B5EF4-FFF2-40B4-BE49-F238E27FC236}">
                <a16:creationId xmlns:a16="http://schemas.microsoft.com/office/drawing/2014/main" id="{48E1F4CF-2EA8-48D0-9125-6A2A7B75280E}"/>
              </a:ext>
            </a:extLst>
          </p:cNvPr>
          <p:cNvGrpSpPr/>
          <p:nvPr/>
        </p:nvGrpSpPr>
        <p:grpSpPr>
          <a:xfrm>
            <a:off x="5101754" y="990953"/>
            <a:ext cx="994247" cy="575745"/>
            <a:chOff x="7712710" y="2866532"/>
            <a:chExt cx="900970" cy="493385"/>
          </a:xfrm>
        </p:grpSpPr>
        <p:sp>
          <p:nvSpPr>
            <p:cNvPr id="24" name="Rectangle 23">
              <a:extLst>
                <a:ext uri="{FF2B5EF4-FFF2-40B4-BE49-F238E27FC236}">
                  <a16:creationId xmlns:a16="http://schemas.microsoft.com/office/drawing/2014/main" id="{43CB925C-1FB6-4C5A-8B99-D752D3C91E71}"/>
                </a:ext>
              </a:extLst>
            </p:cNvPr>
            <p:cNvSpPr/>
            <p:nvPr/>
          </p:nvSpPr>
          <p:spPr bwMode="auto">
            <a:xfrm>
              <a:off x="8088848" y="2869853"/>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5D8AF1D-7F87-4455-A459-F20EF5767EEB}"/>
                </a:ext>
              </a:extLst>
            </p:cNvPr>
            <p:cNvSpPr/>
            <p:nvPr/>
          </p:nvSpPr>
          <p:spPr bwMode="auto">
            <a:xfrm>
              <a:off x="8263038"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A893F387-AD21-4C2D-82B2-F5F80F299DEE}"/>
                </a:ext>
              </a:extLst>
            </p:cNvPr>
            <p:cNvSpPr/>
            <p:nvPr/>
          </p:nvSpPr>
          <p:spPr bwMode="auto">
            <a:xfrm>
              <a:off x="7912395"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Left Brace 36">
              <a:extLst>
                <a:ext uri="{FF2B5EF4-FFF2-40B4-BE49-F238E27FC236}">
                  <a16:creationId xmlns:a16="http://schemas.microsoft.com/office/drawing/2014/main" id="{7CE0B130-3D5C-473A-99DB-2D1CBAE7D609}"/>
                </a:ext>
              </a:extLst>
            </p:cNvPr>
            <p:cNvSpPr/>
            <p:nvPr/>
          </p:nvSpPr>
          <p:spPr>
            <a:xfrm rot="5400000">
              <a:off x="8069263" y="2936571"/>
              <a:ext cx="184907" cy="347471"/>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63">
                <a:defRPr/>
              </a:pPr>
              <a:endParaRPr lang="en-US">
                <a:solidFill>
                  <a:srgbClr val="505050"/>
                </a:solidFill>
                <a:latin typeface="Segoe UI"/>
              </a:endParaRPr>
            </a:p>
          </p:txBody>
        </p:sp>
        <p:sp>
          <p:nvSpPr>
            <p:cNvPr id="38" name="Left Brace 37">
              <a:extLst>
                <a:ext uri="{FF2B5EF4-FFF2-40B4-BE49-F238E27FC236}">
                  <a16:creationId xmlns:a16="http://schemas.microsoft.com/office/drawing/2014/main" id="{85896864-D5F8-4036-B36F-65BAC9254DDC}"/>
                </a:ext>
              </a:extLst>
            </p:cNvPr>
            <p:cNvSpPr/>
            <p:nvPr/>
          </p:nvSpPr>
          <p:spPr>
            <a:xfrm rot="10800000">
              <a:off x="8469317"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63">
                <a:defRPr/>
              </a:pPr>
              <a:endParaRPr lang="en-US">
                <a:solidFill>
                  <a:srgbClr val="505050"/>
                </a:solidFill>
                <a:latin typeface="Segoe UI"/>
              </a:endParaRPr>
            </a:p>
          </p:txBody>
        </p:sp>
        <p:sp>
          <p:nvSpPr>
            <p:cNvPr id="39" name="Left Brace 38">
              <a:extLst>
                <a:ext uri="{FF2B5EF4-FFF2-40B4-BE49-F238E27FC236}">
                  <a16:creationId xmlns:a16="http://schemas.microsoft.com/office/drawing/2014/main" id="{392A1B19-9D4A-44D2-9549-A0848FBA38CF}"/>
                </a:ext>
              </a:extLst>
            </p:cNvPr>
            <p:cNvSpPr/>
            <p:nvPr/>
          </p:nvSpPr>
          <p:spPr>
            <a:xfrm rot="10800000" flipH="1">
              <a:off x="7712710"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63">
                <a:defRPr/>
              </a:pPr>
              <a:endParaRPr lang="en-US">
                <a:solidFill>
                  <a:srgbClr val="505050"/>
                </a:solidFill>
                <a:latin typeface="Segoe UI"/>
              </a:endParaRPr>
            </a:p>
          </p:txBody>
        </p:sp>
      </p:grpSp>
      <p:sp>
        <p:nvSpPr>
          <p:cNvPr id="40" name="Rectangle 39">
            <a:extLst>
              <a:ext uri="{FF2B5EF4-FFF2-40B4-BE49-F238E27FC236}">
                <a16:creationId xmlns:a16="http://schemas.microsoft.com/office/drawing/2014/main" id="{73A55FEC-B14B-4172-BF3B-660C1E85D69C}"/>
              </a:ext>
            </a:extLst>
          </p:cNvPr>
          <p:cNvSpPr/>
          <p:nvPr/>
        </p:nvSpPr>
        <p:spPr>
          <a:xfrm>
            <a:off x="6394808" y="136488"/>
            <a:ext cx="1622094" cy="512935"/>
          </a:xfrm>
          <a:prstGeom prst="rect">
            <a:avLst/>
          </a:prstGeom>
        </p:spPr>
        <p:txBody>
          <a:bodyPr wrap="none">
            <a:spAutoFit/>
          </a:bodyPr>
          <a:lstStyle/>
          <a:p>
            <a:pPr defTabSz="914367">
              <a:defRPr/>
            </a:pPr>
            <a:r>
              <a:rPr lang="en-US" sz="2745" dirty="0">
                <a:solidFill>
                  <a:srgbClr val="505050"/>
                </a:solidFill>
                <a:latin typeface="Segoe UI Semilight"/>
              </a:rPr>
              <a:t>Functions</a:t>
            </a:r>
          </a:p>
        </p:txBody>
      </p:sp>
      <p:sp>
        <p:nvSpPr>
          <p:cNvPr id="42" name="Rectangle 41">
            <a:extLst>
              <a:ext uri="{FF2B5EF4-FFF2-40B4-BE49-F238E27FC236}">
                <a16:creationId xmlns:a16="http://schemas.microsoft.com/office/drawing/2014/main" id="{99BB90CF-06FD-48DD-943C-D3E9F1C21678}"/>
              </a:ext>
            </a:extLst>
          </p:cNvPr>
          <p:cNvSpPr/>
          <p:nvPr/>
        </p:nvSpPr>
        <p:spPr>
          <a:xfrm>
            <a:off x="6394809" y="987866"/>
            <a:ext cx="1854675" cy="512935"/>
          </a:xfrm>
          <a:prstGeom prst="rect">
            <a:avLst/>
          </a:prstGeom>
        </p:spPr>
        <p:txBody>
          <a:bodyPr wrap="none">
            <a:spAutoFit/>
          </a:bodyPr>
          <a:lstStyle/>
          <a:p>
            <a:pPr defTabSz="914367">
              <a:defRPr/>
            </a:pPr>
            <a:r>
              <a:rPr lang="en-US" sz="2745" dirty="0">
                <a:solidFill>
                  <a:srgbClr val="505050"/>
                </a:solidFill>
                <a:latin typeface="Segoe UI Semilight"/>
              </a:rPr>
              <a:t>Logic Apps</a:t>
            </a:r>
          </a:p>
        </p:txBody>
      </p:sp>
      <p:sp>
        <p:nvSpPr>
          <p:cNvPr id="43" name="Rectangle 42">
            <a:extLst>
              <a:ext uri="{FF2B5EF4-FFF2-40B4-BE49-F238E27FC236}">
                <a16:creationId xmlns:a16="http://schemas.microsoft.com/office/drawing/2014/main" id="{272D4F95-4EED-42B7-9BCB-5CEC9FAB4288}"/>
              </a:ext>
            </a:extLst>
          </p:cNvPr>
          <p:cNvSpPr/>
          <p:nvPr/>
        </p:nvSpPr>
        <p:spPr>
          <a:xfrm>
            <a:off x="1307012" y="5388490"/>
            <a:ext cx="844205" cy="512935"/>
          </a:xfrm>
          <a:prstGeom prst="rect">
            <a:avLst/>
          </a:prstGeom>
        </p:spPr>
        <p:txBody>
          <a:bodyPr wrap="none">
            <a:spAutoFit/>
          </a:bodyPr>
          <a:lstStyle/>
          <a:p>
            <a:pPr defTabSz="914367">
              <a:defRPr/>
            </a:pPr>
            <a:r>
              <a:rPr lang="en-US" sz="2745" dirty="0">
                <a:solidFill>
                  <a:srgbClr val="505050"/>
                </a:solidFill>
                <a:latin typeface="Segoe UI Semilight"/>
              </a:rPr>
              <a:t>VMs</a:t>
            </a:r>
          </a:p>
        </p:txBody>
      </p:sp>
      <p:pic>
        <p:nvPicPr>
          <p:cNvPr id="1026" name="Picture 2" descr="Image result for azure container instances logo">
            <a:extLst>
              <a:ext uri="{FF2B5EF4-FFF2-40B4-BE49-F238E27FC236}">
                <a16:creationId xmlns:a16="http://schemas.microsoft.com/office/drawing/2014/main" id="{F45DE7C5-508B-4317-B5E9-8FBDFC9BF1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20966" y="5032249"/>
            <a:ext cx="2190761" cy="1150149"/>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8240B3FE-813E-4BE3-B70C-1DDD991EC24E}"/>
              </a:ext>
            </a:extLst>
          </p:cNvPr>
          <p:cNvSpPr/>
          <p:nvPr/>
        </p:nvSpPr>
        <p:spPr>
          <a:xfrm>
            <a:off x="6573229" y="5053475"/>
            <a:ext cx="1749384" cy="935351"/>
          </a:xfrm>
          <a:prstGeom prst="rect">
            <a:avLst/>
          </a:prstGeom>
        </p:spPr>
        <p:txBody>
          <a:bodyPr wrap="none">
            <a:spAutoFit/>
          </a:bodyPr>
          <a:lstStyle/>
          <a:p>
            <a:pPr defTabSz="914367">
              <a:defRPr/>
            </a:pPr>
            <a:r>
              <a:rPr lang="en-US" sz="2745" dirty="0">
                <a:solidFill>
                  <a:srgbClr val="505050"/>
                </a:solidFill>
                <a:latin typeface="Segoe UI Semilight"/>
              </a:rPr>
              <a:t>Container </a:t>
            </a:r>
            <a:br>
              <a:rPr lang="en-US" sz="2745" dirty="0">
                <a:solidFill>
                  <a:srgbClr val="505050"/>
                </a:solidFill>
                <a:latin typeface="Segoe UI Semilight"/>
              </a:rPr>
            </a:br>
            <a:r>
              <a:rPr lang="en-US" sz="2745" dirty="0">
                <a:solidFill>
                  <a:srgbClr val="505050"/>
                </a:solidFill>
                <a:latin typeface="Segoe UI Semilight"/>
              </a:rPr>
              <a:t>Instances</a:t>
            </a:r>
          </a:p>
        </p:txBody>
      </p:sp>
      <p:pic>
        <p:nvPicPr>
          <p:cNvPr id="4" name="Picture 3">
            <a:extLst>
              <a:ext uri="{FF2B5EF4-FFF2-40B4-BE49-F238E27FC236}">
                <a16:creationId xmlns:a16="http://schemas.microsoft.com/office/drawing/2014/main" id="{D2211B20-3C7B-4CB8-8817-CA0CA663FEAC}"/>
              </a:ext>
            </a:extLst>
          </p:cNvPr>
          <p:cNvPicPr>
            <a:picLocks noChangeAspect="1"/>
          </p:cNvPicPr>
          <p:nvPr/>
        </p:nvPicPr>
        <p:blipFill>
          <a:blip r:embed="rId7"/>
          <a:stretch>
            <a:fillRect/>
          </a:stretch>
        </p:blipFill>
        <p:spPr>
          <a:xfrm>
            <a:off x="2535355" y="5091833"/>
            <a:ext cx="1114933" cy="1114933"/>
          </a:xfrm>
          <a:prstGeom prst="rect">
            <a:avLst/>
          </a:prstGeom>
        </p:spPr>
      </p:pic>
      <p:pic>
        <p:nvPicPr>
          <p:cNvPr id="45" name="Picture 44">
            <a:extLst>
              <a:ext uri="{FF2B5EF4-FFF2-40B4-BE49-F238E27FC236}">
                <a16:creationId xmlns:a16="http://schemas.microsoft.com/office/drawing/2014/main" id="{B9574118-0A33-47C5-9B31-DFDBFA7749DD}"/>
              </a:ext>
            </a:extLst>
          </p:cNvPr>
          <p:cNvPicPr>
            <a:picLocks noChangeAspect="1"/>
          </p:cNvPicPr>
          <p:nvPr/>
        </p:nvPicPr>
        <p:blipFill>
          <a:blip r:embed="rId8">
            <a:extLst>
              <a:ext uri="{BEBA8EAE-BF5A-486C-A8C5-ECC9F3942E4B}">
                <a14:imgProps xmlns:a14="http://schemas.microsoft.com/office/drawing/2010/main">
                  <a14:imgLayer r:embed="rId9">
                    <a14:imgEffect>
                      <a14:artisticPaintBrush/>
                    </a14:imgEffect>
                  </a14:imgLayer>
                </a14:imgProps>
              </a:ext>
            </a:extLst>
          </a:blip>
          <a:stretch>
            <a:fillRect/>
          </a:stretch>
        </p:blipFill>
        <p:spPr>
          <a:xfrm>
            <a:off x="208124" y="5219010"/>
            <a:ext cx="1023533" cy="943150"/>
          </a:xfrm>
          <a:prstGeom prst="rect">
            <a:avLst/>
          </a:prstGeom>
        </p:spPr>
      </p:pic>
      <p:sp>
        <p:nvSpPr>
          <p:cNvPr id="46" name="Rectangle 45">
            <a:extLst>
              <a:ext uri="{FF2B5EF4-FFF2-40B4-BE49-F238E27FC236}">
                <a16:creationId xmlns:a16="http://schemas.microsoft.com/office/drawing/2014/main" id="{734E302F-D582-4F53-95BD-3F08B6474321}"/>
              </a:ext>
            </a:extLst>
          </p:cNvPr>
          <p:cNvSpPr/>
          <p:nvPr/>
        </p:nvSpPr>
        <p:spPr>
          <a:xfrm>
            <a:off x="3736401" y="5159377"/>
            <a:ext cx="1524661" cy="935351"/>
          </a:xfrm>
          <a:prstGeom prst="rect">
            <a:avLst/>
          </a:prstGeom>
        </p:spPr>
        <p:txBody>
          <a:bodyPr wrap="none">
            <a:spAutoFit/>
          </a:bodyPr>
          <a:lstStyle/>
          <a:p>
            <a:pPr defTabSz="914367">
              <a:defRPr/>
            </a:pPr>
            <a:r>
              <a:rPr lang="en-US" sz="2745" dirty="0">
                <a:solidFill>
                  <a:srgbClr val="505050"/>
                </a:solidFill>
                <a:latin typeface="Segoe UI Semilight"/>
              </a:rPr>
              <a:t>VM </a:t>
            </a:r>
            <a:br>
              <a:rPr lang="en-US" sz="2745" dirty="0">
                <a:solidFill>
                  <a:srgbClr val="505050"/>
                </a:solidFill>
                <a:latin typeface="Segoe UI Semilight"/>
              </a:rPr>
            </a:br>
            <a:r>
              <a:rPr lang="en-US" sz="2745" dirty="0">
                <a:solidFill>
                  <a:srgbClr val="505050"/>
                </a:solidFill>
                <a:latin typeface="Segoe UI Semilight"/>
              </a:rPr>
              <a:t>Scale Set</a:t>
            </a:r>
          </a:p>
        </p:txBody>
      </p:sp>
    </p:spTree>
    <p:extLst>
      <p:ext uri="{BB962C8B-B14F-4D97-AF65-F5344CB8AC3E}">
        <p14:creationId xmlns:p14="http://schemas.microsoft.com/office/powerpoint/2010/main" val="388212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8F6C85BB-84A2-431B-9620-60A5F7F1F0A3}"/>
              </a:ext>
            </a:extLst>
          </p:cNvPr>
          <p:cNvSpPr txBox="1">
            <a:spLocks/>
          </p:cNvSpPr>
          <p:nvPr/>
        </p:nvSpPr>
        <p:spPr>
          <a:xfrm>
            <a:off x="194537" y="2681980"/>
            <a:ext cx="3944407" cy="899537"/>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4705" spc="-100" dirty="0">
                <a:gradFill>
                  <a:gsLst>
                    <a:gs pos="1250">
                      <a:srgbClr val="FFFFFF"/>
                    </a:gs>
                    <a:gs pos="100000">
                      <a:srgbClr val="FFFFFF"/>
                    </a:gs>
                  </a:gsLst>
                  <a:lin ang="5400000" scaled="0"/>
                </a:gradFill>
                <a:latin typeface="Segoe UI Light"/>
              </a:rPr>
              <a:t>Availability Spectrum</a:t>
            </a:r>
          </a:p>
        </p:txBody>
      </p:sp>
      <p:pic>
        <p:nvPicPr>
          <p:cNvPr id="6" name="Picture 5">
            <a:extLst>
              <a:ext uri="{FF2B5EF4-FFF2-40B4-BE49-F238E27FC236}">
                <a16:creationId xmlns:a16="http://schemas.microsoft.com/office/drawing/2014/main" id="{00FEC1CF-FA9F-49EA-8679-C09A7521AAA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32023" y="-7296"/>
            <a:ext cx="8859977" cy="6920340"/>
          </a:xfrm>
          <a:prstGeom prst="rect">
            <a:avLst/>
          </a:prstGeom>
        </p:spPr>
      </p:pic>
      <p:cxnSp>
        <p:nvCxnSpPr>
          <p:cNvPr id="7" name="Straight Arrow Connector 6">
            <a:extLst>
              <a:ext uri="{FF2B5EF4-FFF2-40B4-BE49-F238E27FC236}">
                <a16:creationId xmlns:a16="http://schemas.microsoft.com/office/drawing/2014/main" id="{CF202906-BBAF-460B-A27C-F6160425981F}"/>
              </a:ext>
            </a:extLst>
          </p:cNvPr>
          <p:cNvCxnSpPr>
            <a:cxnSpLocks/>
          </p:cNvCxnSpPr>
          <p:nvPr/>
        </p:nvCxnSpPr>
        <p:spPr>
          <a:xfrm>
            <a:off x="4975470" y="1337342"/>
            <a:ext cx="4706229" cy="0"/>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F55383-7DD9-422D-B750-A5B6B8B52A64}"/>
              </a:ext>
            </a:extLst>
          </p:cNvPr>
          <p:cNvCxnSpPr>
            <a:cxnSpLocks/>
          </p:cNvCxnSpPr>
          <p:nvPr/>
        </p:nvCxnSpPr>
        <p:spPr>
          <a:xfrm>
            <a:off x="9756401" y="707712"/>
            <a:ext cx="2435599" cy="0"/>
          </a:xfrm>
          <a:prstGeom prst="straightConnector1">
            <a:avLst/>
          </a:prstGeom>
          <a:ln w="762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B6CA453E-54D9-4160-A6A9-1BD2477A500D}"/>
              </a:ext>
            </a:extLst>
          </p:cNvPr>
          <p:cNvSpPr/>
          <p:nvPr/>
        </p:nvSpPr>
        <p:spPr bwMode="auto">
          <a:xfrm>
            <a:off x="6245404" y="939049"/>
            <a:ext cx="253987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b="1" dirty="0">
                <a:solidFill>
                  <a:sysClr val="windowText" lastClr="000000"/>
                </a:solidFill>
                <a:latin typeface="Segoe UI Semilight"/>
              </a:rPr>
              <a:t>High Availability</a:t>
            </a:r>
          </a:p>
        </p:txBody>
      </p:sp>
      <p:sp>
        <p:nvSpPr>
          <p:cNvPr id="8" name="Rectangle 7">
            <a:extLst>
              <a:ext uri="{FF2B5EF4-FFF2-40B4-BE49-F238E27FC236}">
                <a16:creationId xmlns:a16="http://schemas.microsoft.com/office/drawing/2014/main" id="{10E0ADE9-E4B7-4FAA-819F-81ECFFDE6F9C}"/>
              </a:ext>
            </a:extLst>
          </p:cNvPr>
          <p:cNvSpPr/>
          <p:nvPr/>
        </p:nvSpPr>
        <p:spPr bwMode="auto">
          <a:xfrm>
            <a:off x="9752591" y="707713"/>
            <a:ext cx="2539870" cy="37351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b="1" dirty="0">
                <a:solidFill>
                  <a:sysClr val="windowText" lastClr="000000"/>
                </a:solidFill>
                <a:latin typeface="Segoe UI Semilight"/>
              </a:rPr>
              <a:t>Disaster Recovery</a:t>
            </a:r>
          </a:p>
        </p:txBody>
      </p:sp>
    </p:spTree>
    <p:extLst>
      <p:ext uri="{BB962C8B-B14F-4D97-AF65-F5344CB8AC3E}">
        <p14:creationId xmlns:p14="http://schemas.microsoft.com/office/powerpoint/2010/main" val="33740591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hidden="1"/>
          <p:cNvGrpSpPr/>
          <p:nvPr/>
        </p:nvGrpSpPr>
        <p:grpSpPr>
          <a:xfrm>
            <a:off x="-7920948" y="-3549601"/>
            <a:ext cx="5924664" cy="1794208"/>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7130" tIns="143407" rIns="0" bIns="143407" numCol="1" spcCol="0" rtlCol="0" fromWordArt="0" anchor="t" anchorCtr="0" forceAA="0" compatLnSpc="1">
                <a:prstTxWarp prst="textNoShape">
                  <a:avLst/>
                </a:prstTxWarp>
                <a:noAutofit/>
              </a:bodyPr>
              <a:lstStyle/>
              <a:p>
                <a:pPr defTabSz="896214">
                  <a:defRPr/>
                </a:pPr>
                <a:r>
                  <a:rPr lang="en-US" sz="1600" kern="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t>Azure</a:t>
                </a:r>
              </a:p>
              <a:p>
                <a:pPr defTabSz="896214">
                  <a:defRPr/>
                </a:pPr>
                <a:r>
                  <a:rPr lang="en-US" sz="1600" kern="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3407" rIns="0" bIns="143407" numCol="1" spcCol="0" rtlCol="0" fromWordArt="0" anchor="t" anchorCtr="0" forceAA="0" compatLnSpc="1">
                <a:prstTxWarp prst="textNoShape">
                  <a:avLst/>
                </a:prstTxWarp>
                <a:noAutofit/>
              </a:bodyPr>
              <a:lstStyle/>
              <a:p>
                <a:pPr defTabSz="896214">
                  <a:defRPr/>
                </a:pPr>
                <a:r>
                  <a:rPr lang="en-US" sz="1600" kern="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7" tIns="143407" rIns="0" bIns="143407" numCol="1" spcCol="0" rtlCol="0" fromWordArt="0" anchor="t" anchorCtr="0" forceAA="0" compatLnSpc="1">
                <a:prstTxWarp prst="textNoShape">
                  <a:avLst/>
                </a:prstTxWarp>
                <a:noAutofit/>
              </a:bodyPr>
              <a:lstStyle/>
              <a:p>
                <a:pPr defTabSz="896214">
                  <a:defRPr/>
                </a:pPr>
                <a:r>
                  <a:rPr lang="en-US" sz="1600" kern="0" spc="-2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t>Notification </a:t>
                </a:r>
                <a:br>
                  <a:rPr lang="en-US" sz="1600" kern="0" spc="-2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br>
                <a:r>
                  <a:rPr lang="en-US" sz="1600" kern="0" spc="-2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3407" rIns="0" bIns="143407" numCol="1" spcCol="0" rtlCol="0" fromWordArt="0" anchor="t" anchorCtr="0" forceAA="0" compatLnSpc="1">
                <a:prstTxWarp prst="textNoShape">
                  <a:avLst/>
                </a:prstTxWarp>
                <a:noAutofit/>
              </a:bodyPr>
              <a:lstStyle/>
              <a:p>
                <a:pPr defTabSz="896214">
                  <a:defRPr/>
                </a:pPr>
                <a:r>
                  <a:rPr lang="en-US" sz="1600" kern="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t>Mobile </a:t>
                </a:r>
                <a:br>
                  <a:rPr lang="en-US" sz="1600" kern="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br>
                <a:r>
                  <a:rPr lang="en-US" sz="1600" kern="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843" tIns="143407" rIns="0" bIns="143407" numCol="1" spcCol="0" rtlCol="0" fromWordArt="0" anchor="t" anchorCtr="0" forceAA="0" compatLnSpc="1">
                <a:prstTxWarp prst="textNoShape">
                  <a:avLst/>
                </a:prstTxWarp>
                <a:noAutofit/>
              </a:bodyPr>
              <a:lstStyle/>
              <a:p>
                <a:pPr defTabSz="896214">
                  <a:defRPr/>
                </a:pPr>
                <a:r>
                  <a:rPr lang="en-US" sz="1600" kern="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7130" tIns="143407" rIns="0" bIns="143407" numCol="1" spcCol="0" rtlCol="0" fromWordArt="0" anchor="t" anchorCtr="0" forceAA="0" compatLnSpc="1">
                <a:prstTxWarp prst="textNoShape">
                  <a:avLst/>
                </a:prstTxWarp>
                <a:noAutofit/>
              </a:bodyPr>
              <a:lstStyle/>
              <a:p>
                <a:pPr defTabSz="896214">
                  <a:defRPr/>
                </a:pPr>
                <a:r>
                  <a:rPr lang="en-US" sz="1600" kern="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t>Logic </a:t>
                </a:r>
                <a:br>
                  <a:rPr lang="en-US" sz="1600" kern="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br>
                <a:r>
                  <a:rPr lang="en-US" sz="1600" kern="0" dirty="0">
                    <a:gradFill>
                      <a:gsLst>
                        <a:gs pos="9023">
                          <a:srgbClr val="505050"/>
                        </a:gs>
                        <a:gs pos="20301">
                          <a:srgbClr val="505050"/>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03150" y="1561449"/>
            <a:ext cx="6686657" cy="2999118"/>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1200"/>
              </a:spcBef>
              <a:defRPr/>
            </a:pPr>
            <a:r>
              <a:rPr lang="en-US" sz="2353" dirty="0">
                <a:solidFill>
                  <a:srgbClr val="FFFFFF"/>
                </a:solidFill>
                <a:latin typeface="Segoe UI Light"/>
                <a:cs typeface="Segoe UI Semibold" panose="020B0702040204020203" pitchFamily="34" charset="0"/>
              </a:rPr>
              <a:t>Compute pools for job processing</a:t>
            </a:r>
          </a:p>
          <a:p>
            <a:pPr defTabSz="914192">
              <a:spcBef>
                <a:spcPts val="1200"/>
              </a:spcBef>
              <a:defRPr/>
            </a:pPr>
            <a:r>
              <a:rPr lang="en-US" sz="2353" dirty="0">
                <a:solidFill>
                  <a:srgbClr val="FFFFFF"/>
                </a:solidFill>
                <a:latin typeface="Segoe UI Light"/>
                <a:cs typeface="Segoe UI Semibold" panose="020B0702040204020203" pitchFamily="34" charset="0"/>
              </a:rPr>
              <a:t>Automatic scaling and regional coverage</a:t>
            </a:r>
          </a:p>
          <a:p>
            <a:pPr defTabSz="914192">
              <a:spcBef>
                <a:spcPts val="1200"/>
              </a:spcBef>
              <a:defRPr/>
            </a:pPr>
            <a:r>
              <a:rPr lang="en-US" sz="2353" dirty="0">
                <a:solidFill>
                  <a:srgbClr val="FFFFFF"/>
                </a:solidFill>
                <a:latin typeface="Segoe UI Light"/>
                <a:cs typeface="Segoe UI Semibold" panose="020B0702040204020203" pitchFamily="34" charset="0"/>
              </a:rPr>
              <a:t>Linux and Windows</a:t>
            </a:r>
          </a:p>
          <a:p>
            <a:pPr defTabSz="914192">
              <a:spcBef>
                <a:spcPts val="1200"/>
              </a:spcBef>
              <a:defRPr/>
            </a:pPr>
            <a:r>
              <a:rPr lang="en-US" sz="2353" dirty="0">
                <a:solidFill>
                  <a:srgbClr val="FFFFFF"/>
                </a:solidFill>
                <a:latin typeface="Segoe UI Light"/>
                <a:cs typeface="Segoe UI Semibold" panose="020B0702040204020203" pitchFamily="34" charset="0"/>
              </a:rPr>
              <a:t>Automatically recover failed tasks</a:t>
            </a:r>
          </a:p>
          <a:p>
            <a:pPr defTabSz="914192">
              <a:spcBef>
                <a:spcPts val="1200"/>
              </a:spcBef>
              <a:defRPr/>
            </a:pPr>
            <a:r>
              <a:rPr lang="en-US" sz="2353" dirty="0" err="1">
                <a:solidFill>
                  <a:srgbClr val="FFFFFF"/>
                </a:solidFill>
                <a:latin typeface="Segoe UI Light"/>
                <a:cs typeface="Segoe UI Semibold" panose="020B0702040204020203" pitchFamily="34" charset="0"/>
              </a:rPr>
              <a:t>Input/Output</a:t>
            </a:r>
            <a:r>
              <a:rPr lang="en-US" sz="2353" dirty="0">
                <a:solidFill>
                  <a:srgbClr val="FFFFFF"/>
                </a:solidFill>
                <a:latin typeface="Segoe UI Light"/>
                <a:cs typeface="Segoe UI Semibold" panose="020B0702040204020203" pitchFamily="34" charset="0"/>
              </a:rPr>
              <a:t> handling</a:t>
            </a:r>
          </a:p>
          <a:p>
            <a:pPr defTabSz="914192">
              <a:spcBef>
                <a:spcPts val="1200"/>
              </a:spcBef>
              <a:defRPr/>
            </a:pPr>
            <a:r>
              <a:rPr lang="en-US" sz="2353" dirty="0">
                <a:solidFill>
                  <a:srgbClr val="FFFFFF"/>
                </a:solidFill>
                <a:latin typeface="Segoe UI Light"/>
                <a:cs typeface="Segoe UI Semibold" panose="020B0702040204020203" pitchFamily="34" charset="0"/>
              </a:rPr>
              <a:t>Low-Priority (discounted) option</a:t>
            </a:r>
          </a:p>
        </p:txBody>
      </p:sp>
      <p:pic>
        <p:nvPicPr>
          <p:cNvPr id="39" name="Picture 38"/>
          <p:cNvPicPr>
            <a:picLocks noChangeAspect="1"/>
          </p:cNvPicPr>
          <p:nvPr/>
        </p:nvPicPr>
        <p:blipFill>
          <a:blip r:embed="rId9"/>
          <a:stretch>
            <a:fillRect/>
          </a:stretch>
        </p:blipFill>
        <p:spPr>
          <a:xfrm>
            <a:off x="139708" y="1125587"/>
            <a:ext cx="3618327" cy="4396361"/>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2999532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464472" y="665024"/>
            <a:ext cx="8556505" cy="854371"/>
          </a:xfrm>
        </p:spPr>
        <p:txBody>
          <a:bodyPr/>
          <a:lstStyle/>
          <a:p>
            <a:pPr algn="ctr"/>
            <a:r>
              <a:rPr lang="en-US" sz="4705" dirty="0">
                <a:solidFill>
                  <a:schemeClr val="tx1"/>
                </a:solidFill>
              </a:rPr>
              <a:t>Azure Container Instances (ACI)</a:t>
            </a:r>
            <a:endParaRPr lang="en-US" sz="4705" dirty="0">
              <a:solidFill>
                <a:schemeClr val="tx1"/>
              </a:solidFill>
              <a:latin typeface="Segoe UI Semibold" panose="020B0702040204020203" pitchFamily="34" charset="0"/>
              <a:cs typeface="Segoe UI Semibold" panose="020B0702040204020203" pitchFamily="34" charset="0"/>
            </a:endParaRPr>
          </a:p>
        </p:txBody>
      </p:sp>
      <p:sp>
        <p:nvSpPr>
          <p:cNvPr id="4" name="TextBox 3">
            <a:extLst>
              <a:ext uri="{FF2B5EF4-FFF2-40B4-BE49-F238E27FC236}">
                <a16:creationId xmlns:a16="http://schemas.microsoft.com/office/drawing/2014/main" id="{40EC4DB3-70CC-4163-8738-B44091FED9B1}"/>
              </a:ext>
            </a:extLst>
          </p:cNvPr>
          <p:cNvSpPr txBox="1"/>
          <p:nvPr/>
        </p:nvSpPr>
        <p:spPr>
          <a:xfrm>
            <a:off x="2152351" y="1461896"/>
            <a:ext cx="8108296" cy="651728"/>
          </a:xfrm>
          <a:prstGeom prst="rect">
            <a:avLst/>
          </a:prstGeom>
          <a:noFill/>
        </p:spPr>
        <p:txBody>
          <a:bodyPr wrap="square" lIns="143428" tIns="143428" rIns="143428" bIns="143428" rtlCol="0">
            <a:spAutoFit/>
          </a:bodyPr>
          <a:lstStyle/>
          <a:p>
            <a:pPr algn="ctr" defTabSz="914367">
              <a:spcAft>
                <a:spcPts val="588"/>
              </a:spcAft>
            </a:pPr>
            <a:r>
              <a:rPr lang="en-US" sz="2353" dirty="0">
                <a:solidFill>
                  <a:srgbClr val="0072C6"/>
                </a:solidFill>
                <a:latin typeface="Segoe UI"/>
                <a:cs typeface="Segoe UI Semibold" panose="020B0702040204020203" pitchFamily="34" charset="0"/>
              </a:rPr>
              <a:t>Easily run containers on Azure with a single command</a:t>
            </a:r>
          </a:p>
        </p:txBody>
      </p:sp>
      <p:sp>
        <p:nvSpPr>
          <p:cNvPr id="62" name="Oval 61">
            <a:extLst>
              <a:ext uri="{FF2B5EF4-FFF2-40B4-BE49-F238E27FC236}">
                <a16:creationId xmlns:a16="http://schemas.microsoft.com/office/drawing/2014/main" id="{9CC0C5A5-83C2-4E25-BE94-9A4D3CFE98DA}"/>
              </a:ext>
            </a:extLst>
          </p:cNvPr>
          <p:cNvSpPr/>
          <p:nvPr/>
        </p:nvSpPr>
        <p:spPr bwMode="auto">
          <a:xfrm rot="16200000">
            <a:off x="2936869" y="576410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3" name="Oval 62">
            <a:extLst>
              <a:ext uri="{FF2B5EF4-FFF2-40B4-BE49-F238E27FC236}">
                <a16:creationId xmlns:a16="http://schemas.microsoft.com/office/drawing/2014/main" id="{C54572FD-B5E0-437A-AD3F-569413BE7D20}"/>
              </a:ext>
            </a:extLst>
          </p:cNvPr>
          <p:cNvSpPr/>
          <p:nvPr/>
        </p:nvSpPr>
        <p:spPr bwMode="auto">
          <a:xfrm rot="16200000">
            <a:off x="6134488" y="576410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4" name="Oval 63">
            <a:extLst>
              <a:ext uri="{FF2B5EF4-FFF2-40B4-BE49-F238E27FC236}">
                <a16:creationId xmlns:a16="http://schemas.microsoft.com/office/drawing/2014/main" id="{6687F87C-21B0-400E-9B49-CC9AF87BFDE0}"/>
              </a:ext>
            </a:extLst>
          </p:cNvPr>
          <p:cNvSpPr/>
          <p:nvPr/>
        </p:nvSpPr>
        <p:spPr bwMode="auto">
          <a:xfrm rot="16200000">
            <a:off x="9332105" y="5764101"/>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66" name="TextBox 65">
            <a:extLst>
              <a:ext uri="{FF2B5EF4-FFF2-40B4-BE49-F238E27FC236}">
                <a16:creationId xmlns:a16="http://schemas.microsoft.com/office/drawing/2014/main" id="{A20936FB-0AC6-4CB2-83A9-C1A2D9198A14}"/>
              </a:ext>
            </a:extLst>
          </p:cNvPr>
          <p:cNvSpPr txBox="1"/>
          <p:nvPr/>
        </p:nvSpPr>
        <p:spPr>
          <a:xfrm>
            <a:off x="5137758" y="4680906"/>
            <a:ext cx="2137483"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Cloud-scale container capacity</a:t>
            </a:r>
          </a:p>
        </p:txBody>
      </p:sp>
      <p:sp>
        <p:nvSpPr>
          <p:cNvPr id="68" name="TextBox 67">
            <a:extLst>
              <a:ext uri="{FF2B5EF4-FFF2-40B4-BE49-F238E27FC236}">
                <a16:creationId xmlns:a16="http://schemas.microsoft.com/office/drawing/2014/main" id="{DC844172-066C-4246-8B5E-6CDE9153EF7B}"/>
              </a:ext>
            </a:extLst>
          </p:cNvPr>
          <p:cNvSpPr txBox="1"/>
          <p:nvPr/>
        </p:nvSpPr>
        <p:spPr>
          <a:xfrm>
            <a:off x="8386943" y="4680906"/>
            <a:ext cx="2034349"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Hyper-visor isolation</a:t>
            </a:r>
          </a:p>
        </p:txBody>
      </p:sp>
      <p:sp>
        <p:nvSpPr>
          <p:cNvPr id="70" name="TextBox 69">
            <a:extLst>
              <a:ext uri="{FF2B5EF4-FFF2-40B4-BE49-F238E27FC236}">
                <a16:creationId xmlns:a16="http://schemas.microsoft.com/office/drawing/2014/main" id="{23E594A8-098F-4E07-BF36-426138844337}"/>
              </a:ext>
            </a:extLst>
          </p:cNvPr>
          <p:cNvSpPr txBox="1"/>
          <p:nvPr/>
        </p:nvSpPr>
        <p:spPr>
          <a:xfrm>
            <a:off x="1792699" y="4680906"/>
            <a:ext cx="2432364" cy="832764"/>
          </a:xfrm>
          <a:prstGeom prst="rect">
            <a:avLst/>
          </a:prstGeom>
          <a:noFill/>
        </p:spPr>
        <p:txBody>
          <a:bodyPr wrap="square" lIns="143428" tIns="143428" rIns="143428" bIns="143428" rtlCol="0" anchor="t">
            <a:spAutoFit/>
          </a:bodyPr>
          <a:lstStyle/>
          <a:p>
            <a:pPr algn="ctr" defTabSz="914367">
              <a:spcAft>
                <a:spcPts val="588"/>
              </a:spcAft>
            </a:pPr>
            <a:r>
              <a:rPr lang="en-US" sz="1765" dirty="0">
                <a:solidFill>
                  <a:srgbClr val="505050"/>
                </a:solidFill>
                <a:latin typeface="Segoe UI"/>
                <a:cs typeface="Segoe UI Semibold" panose="020B0702040204020203" pitchFamily="34" charset="0"/>
              </a:rPr>
              <a:t>Start using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containers right away</a:t>
            </a:r>
          </a:p>
        </p:txBody>
      </p:sp>
      <p:cxnSp>
        <p:nvCxnSpPr>
          <p:cNvPr id="71" name="Straight Connector 70">
            <a:extLst>
              <a:ext uri="{FF2B5EF4-FFF2-40B4-BE49-F238E27FC236}">
                <a16:creationId xmlns:a16="http://schemas.microsoft.com/office/drawing/2014/main" id="{E09620C5-7905-4044-8079-A7F8E3C9A256}"/>
              </a:ext>
            </a:extLst>
          </p:cNvPr>
          <p:cNvCxnSpPr>
            <a:cxnSpLocks/>
          </p:cNvCxnSpPr>
          <p:nvPr/>
        </p:nvCxnSpPr>
        <p:spPr>
          <a:xfrm>
            <a:off x="3201763" y="5836113"/>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D8C1B3C-C17D-466B-AC7B-62B3ED3A12CA}"/>
              </a:ext>
            </a:extLst>
          </p:cNvPr>
          <p:cNvCxnSpPr>
            <a:cxnSpLocks/>
          </p:cNvCxnSpPr>
          <p:nvPr/>
        </p:nvCxnSpPr>
        <p:spPr>
          <a:xfrm>
            <a:off x="6399381" y="5836113"/>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Graphic 82">
            <a:extLst>
              <a:ext uri="{FF2B5EF4-FFF2-40B4-BE49-F238E27FC236}">
                <a16:creationId xmlns:a16="http://schemas.microsoft.com/office/drawing/2014/main" id="{9E963723-F5A8-4307-9349-B3CBAACAB0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32463" y="2532459"/>
            <a:ext cx="2543309" cy="1943201"/>
          </a:xfrm>
          <a:prstGeom prst="rect">
            <a:avLst/>
          </a:prstGeom>
        </p:spPr>
      </p:pic>
      <p:pic>
        <p:nvPicPr>
          <p:cNvPr id="84" name="Graphic 83">
            <a:extLst>
              <a:ext uri="{FF2B5EF4-FFF2-40B4-BE49-F238E27FC236}">
                <a16:creationId xmlns:a16="http://schemas.microsoft.com/office/drawing/2014/main" id="{93437E75-50C1-4ADC-A70B-E9255101EC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5845" y="2785606"/>
            <a:ext cx="2781309" cy="1436907"/>
          </a:xfrm>
          <a:prstGeom prst="rect">
            <a:avLst/>
          </a:prstGeom>
        </p:spPr>
      </p:pic>
      <p:pic>
        <p:nvPicPr>
          <p:cNvPr id="85" name="Graphic 84">
            <a:extLst>
              <a:ext uri="{FF2B5EF4-FFF2-40B4-BE49-F238E27FC236}">
                <a16:creationId xmlns:a16="http://schemas.microsoft.com/office/drawing/2014/main" id="{1D2D4DB7-7CA6-4A08-88DB-A7D1E87E2C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1920" y="2479045"/>
            <a:ext cx="2310453" cy="2050032"/>
          </a:xfrm>
          <a:prstGeom prst="rect">
            <a:avLst/>
          </a:prstGeom>
        </p:spPr>
      </p:pic>
    </p:spTree>
    <p:extLst>
      <p:ext uri="{BB962C8B-B14F-4D97-AF65-F5344CB8AC3E}">
        <p14:creationId xmlns:p14="http://schemas.microsoft.com/office/powerpoint/2010/main" val="40917897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B42BF0D-0519-4BF6-A3B6-241696CD63AA}"/>
              </a:ext>
            </a:extLst>
          </p:cNvPr>
          <p:cNvSpPr/>
          <p:nvPr/>
        </p:nvSpPr>
        <p:spPr bwMode="auto">
          <a:xfrm>
            <a:off x="8112956" y="1293974"/>
            <a:ext cx="3212189" cy="3735103"/>
          </a:xfrm>
          <a:prstGeom prst="round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Title 3">
            <a:extLst>
              <a:ext uri="{FF2B5EF4-FFF2-40B4-BE49-F238E27FC236}">
                <a16:creationId xmlns:a16="http://schemas.microsoft.com/office/drawing/2014/main" id="{6F616925-2AEA-4F44-8BB9-A8F77D80709F}"/>
              </a:ext>
            </a:extLst>
          </p:cNvPr>
          <p:cNvSpPr>
            <a:spLocks noGrp="1"/>
          </p:cNvSpPr>
          <p:nvPr>
            <p:ph type="title"/>
          </p:nvPr>
        </p:nvSpPr>
        <p:spPr>
          <a:xfrm>
            <a:off x="269239" y="2084363"/>
            <a:ext cx="11653523" cy="1077163"/>
          </a:xfrm>
        </p:spPr>
        <p:txBody>
          <a:bodyPr/>
          <a:lstStyle/>
          <a:p>
            <a:r>
              <a:rPr lang="en-US" sz="6470" dirty="0"/>
              <a:t>Managed Containers </a:t>
            </a:r>
          </a:p>
        </p:txBody>
      </p:sp>
      <p:pic>
        <p:nvPicPr>
          <p:cNvPr id="6" name="Picture 5">
            <a:extLst>
              <a:ext uri="{FF2B5EF4-FFF2-40B4-BE49-F238E27FC236}">
                <a16:creationId xmlns:a16="http://schemas.microsoft.com/office/drawing/2014/main" id="{CF022BD8-B4E1-4CAF-BAD9-56DEBE1F7228}"/>
              </a:ext>
            </a:extLst>
          </p:cNvPr>
          <p:cNvPicPr>
            <a:picLocks noChangeAspect="1"/>
          </p:cNvPicPr>
          <p:nvPr/>
        </p:nvPicPr>
        <p:blipFill>
          <a:blip r:embed="rId3"/>
          <a:stretch>
            <a:fillRect/>
          </a:stretch>
        </p:blipFill>
        <p:spPr>
          <a:xfrm>
            <a:off x="8856311" y="2224084"/>
            <a:ext cx="1874883" cy="1874883"/>
          </a:xfrm>
          <a:prstGeom prst="rect">
            <a:avLst/>
          </a:prstGeom>
        </p:spPr>
      </p:pic>
    </p:spTree>
    <p:extLst>
      <p:ext uri="{BB962C8B-B14F-4D97-AF65-F5344CB8AC3E}">
        <p14:creationId xmlns:p14="http://schemas.microsoft.com/office/powerpoint/2010/main" val="1025101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dirty="0">
                <a:solidFill>
                  <a:schemeClr val="tx1"/>
                </a:solidFill>
              </a:rPr>
              <a:t>The elements of </a:t>
            </a:r>
            <a:r>
              <a:rPr lang="en-US" dirty="0">
                <a:solidFill>
                  <a:srgbClr val="002050"/>
                </a:solidFill>
                <a:latin typeface="Segoe UI Semibold" panose="020B0702040204020203" pitchFamily="34" charset="0"/>
                <a:cs typeface="Segoe UI Semibold" panose="020B0702040204020203" pitchFamily="34" charset="0"/>
              </a:rPr>
              <a:t>orchestration</a:t>
            </a:r>
            <a:endParaRPr lang="en-US" dirty="0">
              <a:solidFill>
                <a:srgbClr val="002050"/>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algn="ctr" defTabSz="914367">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rgbClr val="002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dirty="0">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sp>
        <p:nvSpPr>
          <p:cNvPr id="86" name="TextBox 7">
            <a:extLst>
              <a:ext uri="{FF2B5EF4-FFF2-40B4-BE49-F238E27FC236}">
                <a16:creationId xmlns:a16="http://schemas.microsoft.com/office/drawing/2014/main" id="{C7DF409D-5691-47D4-9A36-B66D9F789A2D}"/>
              </a:ext>
            </a:extLst>
          </p:cNvPr>
          <p:cNvSpPr txBox="1"/>
          <p:nvPr/>
        </p:nvSpPr>
        <p:spPr bwMode="black">
          <a:xfrm>
            <a:off x="4332001" y="6566453"/>
            <a:ext cx="3527998" cy="15840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8920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dirty="0">
                <a:solidFill>
                  <a:srgbClr val="002050"/>
                </a:solidFill>
                <a:latin typeface="Segoe UI Semibold" panose="020B0702040204020203" pitchFamily="34" charset="0"/>
                <a:cs typeface="Segoe UI Semibold" panose="020B0702040204020203" pitchFamily="34" charset="0"/>
              </a:rPr>
              <a:t>Kubernetes</a:t>
            </a:r>
            <a:r>
              <a:rPr lang="en-US" dirty="0">
                <a:solidFill>
                  <a:schemeClr val="tx1"/>
                </a:solidFill>
              </a:rPr>
              <a:t>: the de-facto orchestrator</a:t>
            </a:r>
          </a:p>
        </p:txBody>
      </p:sp>
      <p:grpSp>
        <p:nvGrpSpPr>
          <p:cNvPr id="2" name="Group 1">
            <a:extLst>
              <a:ext uri="{FF2B5EF4-FFF2-40B4-BE49-F238E27FC236}">
                <a16:creationId xmlns:a16="http://schemas.microsoft.com/office/drawing/2014/main" id="{00AEB431-FEBD-4190-92C3-8079EDC46EAA}"/>
              </a:ext>
            </a:extLst>
          </p:cNvPr>
          <p:cNvGrpSpPr/>
          <p:nvPr/>
        </p:nvGrpSpPr>
        <p:grpSpPr>
          <a:xfrm>
            <a:off x="5087522" y="1883998"/>
            <a:ext cx="2016957" cy="2016957"/>
            <a:chOff x="5189537" y="1921279"/>
            <a:chExt cx="2057401" cy="2057401"/>
          </a:xfrm>
        </p:grpSpPr>
        <p:sp>
          <p:nvSpPr>
            <p:cNvPr id="24" name="Oval 23">
              <a:extLst>
                <a:ext uri="{FF2B5EF4-FFF2-40B4-BE49-F238E27FC236}">
                  <a16:creationId xmlns:a16="http://schemas.microsoft.com/office/drawing/2014/main" id="{56D9882B-F624-41FC-BE26-291327E38F64}"/>
                </a:ext>
              </a:extLst>
            </p:cNvPr>
            <p:cNvSpPr/>
            <p:nvPr/>
          </p:nvSpPr>
          <p:spPr bwMode="auto">
            <a:xfrm>
              <a:off x="5189537" y="1921279"/>
              <a:ext cx="2057401" cy="2057401"/>
            </a:xfrm>
            <a:prstGeom prst="ellipse">
              <a:avLst/>
            </a:prstGeom>
            <a:solidFill>
              <a:schemeClr val="bg1"/>
            </a:solidFill>
            <a:ln w="2857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8" name="Picture 77">
              <a:extLst>
                <a:ext uri="{FF2B5EF4-FFF2-40B4-BE49-F238E27FC236}">
                  <a16:creationId xmlns:a16="http://schemas.microsoft.com/office/drawing/2014/main" id="{563E0A81-86EB-42EE-AE11-075BB16853CA}"/>
                </a:ext>
              </a:extLst>
            </p:cNvPr>
            <p:cNvPicPr>
              <a:picLocks noChangeAspect="1"/>
            </p:cNvPicPr>
            <p:nvPr/>
          </p:nvPicPr>
          <p:blipFill>
            <a:blip r:embed="rId3"/>
            <a:stretch>
              <a:fillRect/>
            </a:stretch>
          </p:blipFill>
          <p:spPr>
            <a:xfrm>
              <a:off x="5563059" y="2294801"/>
              <a:ext cx="1310356" cy="1310356"/>
            </a:xfrm>
            <a:prstGeom prst="rect">
              <a:avLst/>
            </a:prstGeom>
          </p:spPr>
        </p:pic>
      </p:grpSp>
      <p:grpSp>
        <p:nvGrpSpPr>
          <p:cNvPr id="3" name="Group 2">
            <a:extLst>
              <a:ext uri="{FF2B5EF4-FFF2-40B4-BE49-F238E27FC236}">
                <a16:creationId xmlns:a16="http://schemas.microsoft.com/office/drawing/2014/main" id="{D96B87E0-F743-487F-968A-0B0C6A32FBFF}"/>
              </a:ext>
            </a:extLst>
          </p:cNvPr>
          <p:cNvGrpSpPr/>
          <p:nvPr/>
        </p:nvGrpSpPr>
        <p:grpSpPr>
          <a:xfrm>
            <a:off x="2247705" y="4677510"/>
            <a:ext cx="7696590" cy="144024"/>
            <a:chOff x="2292775" y="4770807"/>
            <a:chExt cx="7850923" cy="146912"/>
          </a:xfrm>
          <a:solidFill>
            <a:srgbClr val="002050"/>
          </a:solidFill>
        </p:grpSpPr>
        <p:sp>
          <p:nvSpPr>
            <p:cNvPr id="79" name="Oval 78">
              <a:extLst>
                <a:ext uri="{FF2B5EF4-FFF2-40B4-BE49-F238E27FC236}">
                  <a16:creationId xmlns:a16="http://schemas.microsoft.com/office/drawing/2014/main" id="{D478514A-6F2C-45EE-8FB5-0602D05AE148}"/>
                </a:ext>
              </a:extLst>
            </p:cNvPr>
            <p:cNvSpPr/>
            <p:nvPr/>
          </p:nvSpPr>
          <p:spPr bwMode="auto">
            <a:xfrm rot="16200000">
              <a:off x="2292775"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0" name="Oval 79">
              <a:extLst>
                <a:ext uri="{FF2B5EF4-FFF2-40B4-BE49-F238E27FC236}">
                  <a16:creationId xmlns:a16="http://schemas.microsoft.com/office/drawing/2014/main" id="{160F294B-147F-423C-B1A6-FD840ABBE5C1}"/>
                </a:ext>
              </a:extLst>
            </p:cNvPr>
            <p:cNvSpPr/>
            <p:nvPr/>
          </p:nvSpPr>
          <p:spPr bwMode="auto">
            <a:xfrm rot="16200000">
              <a:off x="6144780"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81" name="Oval 80">
              <a:extLst>
                <a:ext uri="{FF2B5EF4-FFF2-40B4-BE49-F238E27FC236}">
                  <a16:creationId xmlns:a16="http://schemas.microsoft.com/office/drawing/2014/main" id="{4D101180-6444-4381-8D8A-04962DDB4FE0}"/>
                </a:ext>
              </a:extLst>
            </p:cNvPr>
            <p:cNvSpPr/>
            <p:nvPr/>
          </p:nvSpPr>
          <p:spPr bwMode="auto">
            <a:xfrm rot="16200000">
              <a:off x="9996786" y="4770807"/>
              <a:ext cx="146912" cy="1469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cxnSp>
          <p:nvCxnSpPr>
            <p:cNvPr id="82" name="Straight Connector 81">
              <a:extLst>
                <a:ext uri="{FF2B5EF4-FFF2-40B4-BE49-F238E27FC236}">
                  <a16:creationId xmlns:a16="http://schemas.microsoft.com/office/drawing/2014/main" id="{DBF17C14-C573-496E-88FD-5D79A03E3C48}"/>
                </a:ext>
              </a:extLst>
            </p:cNvPr>
            <p:cNvCxnSpPr>
              <a:cxnSpLocks/>
            </p:cNvCxnSpPr>
            <p:nvPr/>
          </p:nvCxnSpPr>
          <p:spPr>
            <a:xfrm>
              <a:off x="2607176" y="4844263"/>
              <a:ext cx="3370115" cy="0"/>
            </a:xfrm>
            <a:prstGeom prst="line">
              <a:avLst/>
            </a:prstGeom>
            <a:grpFill/>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6745952-8D1D-43F8-8F9A-80D1D090FD13}"/>
                </a:ext>
              </a:extLst>
            </p:cNvPr>
            <p:cNvCxnSpPr>
              <a:cxnSpLocks/>
            </p:cNvCxnSpPr>
            <p:nvPr/>
          </p:nvCxnSpPr>
          <p:spPr>
            <a:xfrm>
              <a:off x="6459181" y="4844263"/>
              <a:ext cx="3370115" cy="0"/>
            </a:xfrm>
            <a:prstGeom prst="line">
              <a:avLst/>
            </a:prstGeom>
            <a:grpFill/>
            <a:ln w="28575" cap="rnd">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9F42CF26-1FAB-47A4-AD99-68F0CA4031C1}"/>
              </a:ext>
            </a:extLst>
          </p:cNvPr>
          <p:cNvGrpSpPr/>
          <p:nvPr/>
        </p:nvGrpSpPr>
        <p:grpSpPr>
          <a:xfrm>
            <a:off x="932342" y="5065397"/>
            <a:ext cx="10637141" cy="1179750"/>
            <a:chOff x="951037" y="5166472"/>
            <a:chExt cx="10850438" cy="1203406"/>
          </a:xfrm>
        </p:grpSpPr>
        <p:sp>
          <p:nvSpPr>
            <p:cNvPr id="84" name="TextBox 83">
              <a:extLst>
                <a:ext uri="{FF2B5EF4-FFF2-40B4-BE49-F238E27FC236}">
                  <a16:creationId xmlns:a16="http://schemas.microsoft.com/office/drawing/2014/main" id="{EA38544F-1E11-4A73-9D1E-9EFD848A2A24}"/>
                </a:ext>
              </a:extLst>
            </p:cNvPr>
            <p:cNvSpPr txBox="1"/>
            <p:nvPr/>
          </p:nvSpPr>
          <p:spPr>
            <a:xfrm>
              <a:off x="951037" y="5166472"/>
              <a:ext cx="2830388" cy="1203406"/>
            </a:xfrm>
            <a:prstGeom prst="rect">
              <a:avLst/>
            </a:prstGeom>
            <a:noFill/>
          </p:spPr>
          <p:txBody>
            <a:bodyPr wrap="square" lIns="143428" tIns="143428" rIns="143428" bIns="143428" rtlCol="0">
              <a:spAutoFit/>
            </a:bodyPr>
            <a:lstStyle/>
            <a:p>
              <a:pPr algn="ctr" defTabSz="914367">
                <a:spcAft>
                  <a:spcPts val="588"/>
                </a:spcAft>
                <a:defRPr/>
              </a:pPr>
              <a:r>
                <a:rPr lang="en-US" sz="1765" dirty="0">
                  <a:solidFill>
                    <a:srgbClr val="002050"/>
                  </a:solidFill>
                  <a:latin typeface="Segoe UI Semibold" panose="020B0702040204020203" pitchFamily="34" charset="0"/>
                  <a:cs typeface="Segoe UI Semibold" panose="020B0702040204020203" pitchFamily="34" charset="0"/>
                </a:rPr>
                <a:t>Portable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defRPr/>
              </a:pPr>
              <a:r>
                <a:rPr lang="en-US" sz="1765" dirty="0">
                  <a:solidFill>
                    <a:srgbClr val="505050"/>
                  </a:solidFill>
                  <a:latin typeface="Segoe UI"/>
                  <a:cs typeface="Segoe UI Semibold" panose="020B0702040204020203" pitchFamily="34" charset="0"/>
                </a:rPr>
                <a:t>Public, private, hybrid, multi-cloud</a:t>
              </a:r>
            </a:p>
          </p:txBody>
        </p:sp>
        <p:sp>
          <p:nvSpPr>
            <p:cNvPr id="85" name="TextBox 84">
              <a:extLst>
                <a:ext uri="{FF2B5EF4-FFF2-40B4-BE49-F238E27FC236}">
                  <a16:creationId xmlns:a16="http://schemas.microsoft.com/office/drawing/2014/main" id="{29D9331E-11DB-4554-834C-84BC8E63A6B1}"/>
                </a:ext>
              </a:extLst>
            </p:cNvPr>
            <p:cNvSpPr txBox="1"/>
            <p:nvPr/>
          </p:nvSpPr>
          <p:spPr>
            <a:xfrm>
              <a:off x="4803042" y="5166472"/>
              <a:ext cx="2830388" cy="1203406"/>
            </a:xfrm>
            <a:prstGeom prst="rect">
              <a:avLst/>
            </a:prstGeom>
            <a:noFill/>
          </p:spPr>
          <p:txBody>
            <a:bodyPr wrap="square" lIns="143428" tIns="143428" rIns="143428" bIns="143428" rtlCol="0">
              <a:spAutoFit/>
            </a:bodyPr>
            <a:lstStyle/>
            <a:p>
              <a:pPr algn="ctr" defTabSz="914367">
                <a:spcAft>
                  <a:spcPts val="588"/>
                </a:spcAft>
                <a:defRPr/>
              </a:pPr>
              <a:r>
                <a:rPr lang="en-US" sz="1765" dirty="0">
                  <a:solidFill>
                    <a:srgbClr val="002050"/>
                  </a:solidFill>
                  <a:latin typeface="Segoe UI Semibold" panose="020B0702040204020203" pitchFamily="34" charset="0"/>
                  <a:cs typeface="Segoe UI Semibold" panose="020B0702040204020203" pitchFamily="34" charset="0"/>
                </a:rPr>
                <a:t>Extensible</a:t>
              </a:r>
              <a:r>
                <a:rPr lang="en-US" sz="1765" dirty="0">
                  <a:solidFill>
                    <a:srgbClr val="505050"/>
                  </a:solidFill>
                  <a:latin typeface="Segoe UI Semibold" panose="020B0702040204020203" pitchFamily="34" charset="0"/>
                  <a:cs typeface="Segoe UI Semibold" panose="020B0702040204020203" pitchFamily="34" charset="0"/>
                </a:rPr>
                <a:t> </a:t>
              </a:r>
            </a:p>
            <a:p>
              <a:pPr algn="ctr" defTabSz="914367">
                <a:spcAft>
                  <a:spcPts val="588"/>
                </a:spcAft>
                <a:defRPr/>
              </a:pPr>
              <a:r>
                <a:rPr lang="en-US" sz="1765" dirty="0">
                  <a:solidFill>
                    <a:srgbClr val="505050"/>
                  </a:solidFill>
                  <a:latin typeface="Segoe UI"/>
                  <a:cs typeface="Segoe UI Semibold" panose="020B0702040204020203" pitchFamily="34" charset="0"/>
                </a:rPr>
                <a:t>Modular, pluggable, </a:t>
              </a:r>
              <a:r>
                <a:rPr lang="en-US" sz="1765" dirty="0" err="1">
                  <a:solidFill>
                    <a:srgbClr val="505050"/>
                  </a:solidFill>
                  <a:latin typeface="Segoe UI"/>
                  <a:cs typeface="Segoe UI Semibold" panose="020B0702040204020203" pitchFamily="34" charset="0"/>
                </a:rPr>
                <a:t>hookable</a:t>
              </a:r>
              <a:r>
                <a:rPr lang="en-US" sz="1765" dirty="0">
                  <a:solidFill>
                    <a:srgbClr val="505050"/>
                  </a:solidFill>
                  <a:latin typeface="Segoe UI"/>
                  <a:cs typeface="Segoe UI Semibold" panose="020B0702040204020203" pitchFamily="34" charset="0"/>
                </a:rPr>
                <a:t>, composable</a:t>
              </a:r>
            </a:p>
          </p:txBody>
        </p:sp>
        <p:sp>
          <p:nvSpPr>
            <p:cNvPr id="86" name="TextBox 85">
              <a:extLst>
                <a:ext uri="{FF2B5EF4-FFF2-40B4-BE49-F238E27FC236}">
                  <a16:creationId xmlns:a16="http://schemas.microsoft.com/office/drawing/2014/main" id="{0AF7AA07-5ED3-4799-8E6C-A254FD764C28}"/>
                </a:ext>
              </a:extLst>
            </p:cNvPr>
            <p:cNvSpPr txBox="1"/>
            <p:nvPr/>
          </p:nvSpPr>
          <p:spPr>
            <a:xfrm>
              <a:off x="8339007" y="5166472"/>
              <a:ext cx="3462468" cy="1203406"/>
            </a:xfrm>
            <a:prstGeom prst="rect">
              <a:avLst/>
            </a:prstGeom>
            <a:noFill/>
          </p:spPr>
          <p:txBody>
            <a:bodyPr wrap="square" lIns="143428" tIns="143428" rIns="143428" bIns="143428" rtlCol="0">
              <a:spAutoFit/>
            </a:bodyPr>
            <a:lstStyle/>
            <a:p>
              <a:pPr algn="ctr" defTabSz="914367">
                <a:spcAft>
                  <a:spcPts val="588"/>
                </a:spcAft>
                <a:defRPr/>
              </a:pPr>
              <a:r>
                <a:rPr lang="en-US" sz="1765" dirty="0">
                  <a:solidFill>
                    <a:srgbClr val="002050"/>
                  </a:solidFill>
                  <a:latin typeface="Segoe UI Semibold" panose="020B0702040204020203" pitchFamily="34" charset="0"/>
                  <a:cs typeface="Segoe UI Semibold" panose="020B0702040204020203" pitchFamily="34" charset="0"/>
                </a:rPr>
                <a:t>Self-healing</a:t>
              </a:r>
              <a:r>
                <a:rPr lang="en-US" sz="1765" dirty="0">
                  <a:solidFill>
                    <a:srgbClr val="0072C6"/>
                  </a:solidFill>
                  <a:latin typeface="Segoe UI Semibold" panose="020B0702040204020203" pitchFamily="34" charset="0"/>
                  <a:cs typeface="Segoe UI Semibold" panose="020B0702040204020203" pitchFamily="34" charset="0"/>
                </a:rPr>
                <a:t> </a:t>
              </a:r>
            </a:p>
            <a:p>
              <a:pPr algn="ctr" defTabSz="914367">
                <a:spcAft>
                  <a:spcPts val="588"/>
                </a:spcAft>
                <a:defRPr/>
              </a:pPr>
              <a:r>
                <a:rPr lang="en-US" sz="1765" dirty="0">
                  <a:solidFill>
                    <a:srgbClr val="505050"/>
                  </a:solidFill>
                  <a:latin typeface="Segoe UI"/>
                  <a:cs typeface="Segoe UI Semibold" panose="020B0702040204020203" pitchFamily="34" charset="0"/>
                </a:rPr>
                <a:t>Auto-placement, auto-restart, auto-replication, auto-scaling</a:t>
              </a:r>
            </a:p>
          </p:txBody>
        </p:sp>
      </p:grpSp>
      <p:cxnSp>
        <p:nvCxnSpPr>
          <p:cNvPr id="87" name="Straight Connector 86">
            <a:extLst>
              <a:ext uri="{FF2B5EF4-FFF2-40B4-BE49-F238E27FC236}">
                <a16:creationId xmlns:a16="http://schemas.microsoft.com/office/drawing/2014/main" id="{C75C28E9-845C-43D5-8F1B-B30F63852D40}"/>
              </a:ext>
            </a:extLst>
          </p:cNvPr>
          <p:cNvCxnSpPr>
            <a:cxnSpLocks/>
          </p:cNvCxnSpPr>
          <p:nvPr/>
        </p:nvCxnSpPr>
        <p:spPr>
          <a:xfrm flipV="1">
            <a:off x="6096000" y="4026259"/>
            <a:ext cx="0" cy="525948"/>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98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ipe(up)">
                                      <p:cBhvr>
                                        <p:cTn id="13" dur="500"/>
                                        <p:tgtEl>
                                          <p:spTgt spid="87"/>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outVertical)">
                                      <p:cBhvr>
                                        <p:cTn id="17" dur="1000"/>
                                        <p:tgtEl>
                                          <p:spTgt spid="3"/>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688579" y="665024"/>
            <a:ext cx="8647214" cy="854371"/>
          </a:xfrm>
        </p:spPr>
        <p:txBody>
          <a:bodyPr/>
          <a:lstStyle/>
          <a:p>
            <a:pPr algn="ctr"/>
            <a:r>
              <a:rPr lang="en-US" sz="4705" dirty="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518926" y="1461896"/>
            <a:ext cx="6986510" cy="1013800"/>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Simplify the deployment, management, and operations of Kubernetes</a:t>
            </a:r>
          </a:p>
        </p:txBody>
      </p:sp>
      <p:sp>
        <p:nvSpPr>
          <p:cNvPr id="30" name="Oval 29">
            <a:extLst>
              <a:ext uri="{FF2B5EF4-FFF2-40B4-BE49-F238E27FC236}">
                <a16:creationId xmlns:a16="http://schemas.microsoft.com/office/drawing/2014/main" id="{9EF271DD-5F7A-4575-9FDD-8CE2AB349700}"/>
              </a:ext>
            </a:extLst>
          </p:cNvPr>
          <p:cNvSpPr/>
          <p:nvPr/>
        </p:nvSpPr>
        <p:spPr bwMode="auto">
          <a:xfrm rot="16200000">
            <a:off x="2742551" y="586683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1" name="Oval 30">
            <a:extLst>
              <a:ext uri="{FF2B5EF4-FFF2-40B4-BE49-F238E27FC236}">
                <a16:creationId xmlns:a16="http://schemas.microsoft.com/office/drawing/2014/main" id="{6957FDED-83C0-473A-9949-CD3C7A633F5D}"/>
              </a:ext>
            </a:extLst>
          </p:cNvPr>
          <p:cNvSpPr/>
          <p:nvPr/>
        </p:nvSpPr>
        <p:spPr bwMode="auto">
          <a:xfrm rot="16200000">
            <a:off x="5940170" y="586683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32" name="Oval 31">
            <a:extLst>
              <a:ext uri="{FF2B5EF4-FFF2-40B4-BE49-F238E27FC236}">
                <a16:creationId xmlns:a16="http://schemas.microsoft.com/office/drawing/2014/main" id="{8DB45046-942C-493C-B2CC-4A02B93CF64A}"/>
              </a:ext>
            </a:extLst>
          </p:cNvPr>
          <p:cNvSpPr/>
          <p:nvPr/>
        </p:nvSpPr>
        <p:spPr bwMode="auto">
          <a:xfrm rot="16200000">
            <a:off x="9137787" y="5866830"/>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algn="ctr" defTabSz="896094" fontAlgn="base">
              <a:spcBef>
                <a:spcPct val="0"/>
              </a:spcBef>
              <a:spcAft>
                <a:spcPct val="0"/>
              </a:spcAft>
              <a:defRPr/>
            </a:pPr>
            <a:endParaRPr lang="en-US" sz="1922">
              <a:gradFill>
                <a:gsLst>
                  <a:gs pos="0">
                    <a:srgbClr val="FFFFFF"/>
                  </a:gs>
                  <a:gs pos="100000">
                    <a:srgbClr val="FFFFFF"/>
                  </a:gs>
                </a:gsLst>
                <a:lin ang="5400000" scaled="0"/>
              </a:gradFill>
              <a:latin typeface="Segoe UI Semilight"/>
            </a:endParaRPr>
          </a:p>
        </p:txBody>
      </p:sp>
      <p:sp>
        <p:nvSpPr>
          <p:cNvPr id="43" name="TextBox 42">
            <a:extLst>
              <a:ext uri="{FF2B5EF4-FFF2-40B4-BE49-F238E27FC236}">
                <a16:creationId xmlns:a16="http://schemas.microsoft.com/office/drawing/2014/main" id="{7C88CE72-2289-40BC-AC79-705E7C887A1A}"/>
              </a:ext>
            </a:extLst>
          </p:cNvPr>
          <p:cNvSpPr txBox="1"/>
          <p:nvPr/>
        </p:nvSpPr>
        <p:spPr>
          <a:xfrm>
            <a:off x="4795999" y="4582212"/>
            <a:ext cx="2432364" cy="1104318"/>
          </a:xfrm>
          <a:prstGeom prst="rect">
            <a:avLst/>
          </a:prstGeom>
          <a:noFill/>
        </p:spPr>
        <p:txBody>
          <a:bodyPr wrap="square" lIns="143428" tIns="143428" rIns="143428" bIns="143428" rtlCol="0" anchor="t">
            <a:spAutoFit/>
          </a:bodyPr>
          <a:lstStyle/>
          <a:p>
            <a:pPr algn="ctr" defTabSz="914367">
              <a:spcAft>
                <a:spcPts val="588"/>
              </a:spcAft>
              <a:defRPr/>
            </a:pPr>
            <a:r>
              <a:rPr lang="en-US" sz="1765" dirty="0">
                <a:solidFill>
                  <a:srgbClr val="505050"/>
                </a:solidFill>
                <a:latin typeface="Segoe UI"/>
                <a:cs typeface="Segoe UI Semibold" panose="020B0702040204020203" pitchFamily="34" charset="0"/>
              </a:rPr>
              <a:t>Work how you </a:t>
            </a:r>
            <a:br>
              <a:rPr lang="en-US" sz="1765" dirty="0">
                <a:solidFill>
                  <a:srgbClr val="505050"/>
                </a:solidFill>
                <a:latin typeface="Segoe UI"/>
                <a:cs typeface="Segoe UI Semibold" panose="020B0702040204020203" pitchFamily="34" charset="0"/>
              </a:rPr>
            </a:br>
            <a:r>
              <a:rPr lang="en-US" sz="1765" dirty="0">
                <a:solidFill>
                  <a:srgbClr val="505050"/>
                </a:solidFill>
                <a:latin typeface="Segoe UI"/>
                <a:cs typeface="Segoe UI Semibold" panose="020B0702040204020203" pitchFamily="34" charset="0"/>
              </a:rPr>
              <a:t>want with open-source APIs</a:t>
            </a:r>
          </a:p>
        </p:txBody>
      </p:sp>
      <p:sp>
        <p:nvSpPr>
          <p:cNvPr id="45" name="TextBox 44">
            <a:extLst>
              <a:ext uri="{FF2B5EF4-FFF2-40B4-BE49-F238E27FC236}">
                <a16:creationId xmlns:a16="http://schemas.microsoft.com/office/drawing/2014/main" id="{509950EF-7F68-4DA2-B6C6-50E6E85B698E}"/>
              </a:ext>
            </a:extLst>
          </p:cNvPr>
          <p:cNvSpPr txBox="1"/>
          <p:nvPr/>
        </p:nvSpPr>
        <p:spPr>
          <a:xfrm>
            <a:off x="7993617" y="4582212"/>
            <a:ext cx="2432364" cy="1104318"/>
          </a:xfrm>
          <a:prstGeom prst="rect">
            <a:avLst/>
          </a:prstGeom>
          <a:noFill/>
        </p:spPr>
        <p:txBody>
          <a:bodyPr wrap="square" lIns="143428" tIns="143428" rIns="143428" bIns="143428" rtlCol="0" anchor="t">
            <a:spAutoFit/>
          </a:bodyPr>
          <a:lstStyle/>
          <a:p>
            <a:pPr algn="ctr" defTabSz="914367">
              <a:spcAft>
                <a:spcPts val="588"/>
              </a:spcAft>
              <a:defRPr/>
            </a:pPr>
            <a:r>
              <a:rPr lang="en-US" sz="1765" dirty="0">
                <a:solidFill>
                  <a:srgbClr val="505050"/>
                </a:solidFill>
                <a:latin typeface="Segoe UI"/>
                <a:cs typeface="Segoe UI Semibold" panose="020B0702040204020203" pitchFamily="34" charset="0"/>
              </a:rPr>
              <a:t>Scale and run applications with confidence</a:t>
            </a:r>
          </a:p>
        </p:txBody>
      </p:sp>
      <p:sp>
        <p:nvSpPr>
          <p:cNvPr id="47" name="TextBox 46">
            <a:extLst>
              <a:ext uri="{FF2B5EF4-FFF2-40B4-BE49-F238E27FC236}">
                <a16:creationId xmlns:a16="http://schemas.microsoft.com/office/drawing/2014/main" id="{4A8F31BE-38A6-4D11-80CF-DE2159FAAE52}"/>
              </a:ext>
            </a:extLst>
          </p:cNvPr>
          <p:cNvSpPr txBox="1"/>
          <p:nvPr/>
        </p:nvSpPr>
        <p:spPr>
          <a:xfrm>
            <a:off x="1598381" y="4582212"/>
            <a:ext cx="2432364" cy="1104318"/>
          </a:xfrm>
          <a:prstGeom prst="rect">
            <a:avLst/>
          </a:prstGeom>
          <a:noFill/>
        </p:spPr>
        <p:txBody>
          <a:bodyPr wrap="square" lIns="143428" tIns="143428" rIns="143428" bIns="143428" rtlCol="0" anchor="t">
            <a:spAutoFit/>
          </a:bodyPr>
          <a:lstStyle/>
          <a:p>
            <a:pPr algn="ctr" defTabSz="914367">
              <a:spcAft>
                <a:spcPts val="588"/>
              </a:spcAft>
              <a:defRPr/>
            </a:pPr>
            <a:r>
              <a:rPr lang="en-US" sz="1765" dirty="0">
                <a:solidFill>
                  <a:srgbClr val="505050"/>
                </a:solidFill>
                <a:latin typeface="Segoe UI"/>
                <a:cs typeface="Segoe UI Semibold" panose="020B0702040204020203" pitchFamily="34" charset="0"/>
              </a:rPr>
              <a:t>Focus on your containers not the infrastructure</a:t>
            </a:r>
          </a:p>
        </p:txBody>
      </p:sp>
      <p:cxnSp>
        <p:nvCxnSpPr>
          <p:cNvPr id="49" name="Straight Connector 48">
            <a:extLst>
              <a:ext uri="{FF2B5EF4-FFF2-40B4-BE49-F238E27FC236}">
                <a16:creationId xmlns:a16="http://schemas.microsoft.com/office/drawing/2014/main" id="{A98CD907-4787-4F4D-87D1-D996C6C7E1FF}"/>
              </a:ext>
            </a:extLst>
          </p:cNvPr>
          <p:cNvCxnSpPr>
            <a:cxnSpLocks/>
          </p:cNvCxnSpPr>
          <p:nvPr/>
        </p:nvCxnSpPr>
        <p:spPr>
          <a:xfrm>
            <a:off x="3007444" y="593884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5BDB109-F2F6-4132-B8EC-19AD9E6CB94E}"/>
              </a:ext>
            </a:extLst>
          </p:cNvPr>
          <p:cNvCxnSpPr>
            <a:cxnSpLocks/>
          </p:cNvCxnSpPr>
          <p:nvPr/>
        </p:nvCxnSpPr>
        <p:spPr>
          <a:xfrm>
            <a:off x="6205062" y="5938842"/>
            <a:ext cx="2811856"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3" name="Graphic 122">
            <a:extLst>
              <a:ext uri="{FF2B5EF4-FFF2-40B4-BE49-F238E27FC236}">
                <a16:creationId xmlns:a16="http://schemas.microsoft.com/office/drawing/2014/main" id="{7A5744D2-B66B-4A92-85E3-0C32481F1D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8003" y="2676584"/>
            <a:ext cx="2653122" cy="1775880"/>
          </a:xfrm>
          <a:prstGeom prst="rect">
            <a:avLst/>
          </a:prstGeom>
        </p:spPr>
      </p:pic>
      <p:pic>
        <p:nvPicPr>
          <p:cNvPr id="124" name="Graphic 123">
            <a:extLst>
              <a:ext uri="{FF2B5EF4-FFF2-40B4-BE49-F238E27FC236}">
                <a16:creationId xmlns:a16="http://schemas.microsoft.com/office/drawing/2014/main" id="{06D6B15E-256B-4899-A3C6-3B37C407B8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57611" y="2717396"/>
            <a:ext cx="2509141" cy="1694258"/>
          </a:xfrm>
          <a:prstGeom prst="rect">
            <a:avLst/>
          </a:prstGeom>
        </p:spPr>
      </p:pic>
      <p:pic>
        <p:nvPicPr>
          <p:cNvPr id="125" name="Graphic 124">
            <a:extLst>
              <a:ext uri="{FF2B5EF4-FFF2-40B4-BE49-F238E27FC236}">
                <a16:creationId xmlns:a16="http://schemas.microsoft.com/office/drawing/2014/main" id="{93BA1978-9345-4790-88AB-83042E8FC2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5350" y="2769208"/>
            <a:ext cx="2648896" cy="1590635"/>
          </a:xfrm>
          <a:prstGeom prst="rect">
            <a:avLst/>
          </a:prstGeom>
        </p:spPr>
      </p:pic>
    </p:spTree>
    <p:extLst>
      <p:ext uri="{BB962C8B-B14F-4D97-AF65-F5344CB8AC3E}">
        <p14:creationId xmlns:p14="http://schemas.microsoft.com/office/powerpoint/2010/main" val="54468168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1772393" y="515620"/>
            <a:ext cx="8647214" cy="854371"/>
          </a:xfrm>
        </p:spPr>
        <p:txBody>
          <a:bodyPr/>
          <a:lstStyle/>
          <a:p>
            <a:pPr algn="ctr"/>
            <a:r>
              <a:rPr lang="en-US" sz="4705" dirty="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2602740" y="1312492"/>
            <a:ext cx="6986510" cy="651728"/>
          </a:xfrm>
          <a:prstGeom prst="rect">
            <a:avLst/>
          </a:prstGeom>
          <a:noFill/>
        </p:spPr>
        <p:txBody>
          <a:bodyPr wrap="square" lIns="143428" tIns="143428" rIns="143428" bIns="143428" rtlCol="0">
            <a:spAutoFit/>
          </a:bodyPr>
          <a:lstStyle/>
          <a:p>
            <a:pPr algn="ctr" defTabSz="914367">
              <a:spcAft>
                <a:spcPts val="588"/>
              </a:spcAft>
              <a:defRPr/>
            </a:pPr>
            <a:r>
              <a:rPr lang="en-US" sz="2353" dirty="0">
                <a:solidFill>
                  <a:srgbClr val="0072C6"/>
                </a:solidFill>
                <a:latin typeface="Segoe UI"/>
                <a:cs typeface="Segoe UI Semibold" panose="020B0702040204020203" pitchFamily="34" charset="0"/>
              </a:rPr>
              <a:t>A fully managed Kubernetes cluster</a:t>
            </a:r>
          </a:p>
        </p:txBody>
      </p:sp>
      <p:sp>
        <p:nvSpPr>
          <p:cNvPr id="6" name="Freeform 5">
            <a:extLst>
              <a:ext uri="{FF2B5EF4-FFF2-40B4-BE49-F238E27FC236}">
                <a16:creationId xmlns:a16="http://schemas.microsoft.com/office/drawing/2014/main" id="{EE8D09EA-3520-4591-89F2-30711A5976E8}"/>
              </a:ext>
            </a:extLst>
          </p:cNvPr>
          <p:cNvSpPr>
            <a:spLocks/>
          </p:cNvSpPr>
          <p:nvPr/>
        </p:nvSpPr>
        <p:spPr bwMode="auto">
          <a:xfrm>
            <a:off x="5054058" y="2064966"/>
            <a:ext cx="2083875" cy="1298875"/>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FFFFFF"/>
              </a:solidFill>
              <a:latin typeface="Segoe UI"/>
              <a:cs typeface="Segoe UI" pitchFamily="34" charset="0"/>
            </a:endParaRPr>
          </a:p>
        </p:txBody>
      </p:sp>
      <p:pic>
        <p:nvPicPr>
          <p:cNvPr id="34" name="Picture 33">
            <a:extLst>
              <a:ext uri="{FF2B5EF4-FFF2-40B4-BE49-F238E27FC236}">
                <a16:creationId xmlns:a16="http://schemas.microsoft.com/office/drawing/2014/main" id="{611A12F9-C148-0D47-84A2-26B31BBE4371}"/>
              </a:ext>
            </a:extLst>
          </p:cNvPr>
          <p:cNvPicPr>
            <a:picLocks noChangeAspect="1"/>
          </p:cNvPicPr>
          <p:nvPr/>
        </p:nvPicPr>
        <p:blipFill rotWithShape="1">
          <a:blip r:embed="rId3">
            <a:clrChange>
              <a:clrFrom>
                <a:srgbClr val="FFFFFF"/>
              </a:clrFrom>
              <a:clrTo>
                <a:srgbClr val="FFFFFF">
                  <a:alpha val="0"/>
                </a:srgbClr>
              </a:clrTo>
            </a:clrChange>
          </a:blip>
          <a:srcRect t="23199" b="23199"/>
          <a:stretch/>
        </p:blipFill>
        <p:spPr>
          <a:xfrm>
            <a:off x="5469660" y="2547296"/>
            <a:ext cx="1252668" cy="502240"/>
          </a:xfrm>
          <a:prstGeom prst="rect">
            <a:avLst/>
          </a:prstGeom>
        </p:spPr>
      </p:pic>
      <p:sp>
        <p:nvSpPr>
          <p:cNvPr id="35" name="TextBox 34">
            <a:extLst>
              <a:ext uri="{FF2B5EF4-FFF2-40B4-BE49-F238E27FC236}">
                <a16:creationId xmlns:a16="http://schemas.microsoft.com/office/drawing/2014/main" id="{F2B2F5E6-DFCC-43BA-945D-7720B41755B0}"/>
              </a:ext>
            </a:extLst>
          </p:cNvPr>
          <p:cNvSpPr txBox="1"/>
          <p:nvPr/>
        </p:nvSpPr>
        <p:spPr>
          <a:xfrm>
            <a:off x="5358304" y="3040197"/>
            <a:ext cx="1475380" cy="181036"/>
          </a:xfrm>
          <a:prstGeom prst="rect">
            <a:avLst/>
          </a:prstGeom>
          <a:noFill/>
        </p:spPr>
        <p:txBody>
          <a:bodyPr wrap="square" lIns="0" tIns="0" rIns="0" bIns="0" rtlCol="0" anchor="t">
            <a:spAutoFit/>
          </a:bodyPr>
          <a:lstStyle/>
          <a:p>
            <a:pPr algn="ctr" defTabSz="914367">
              <a:spcAft>
                <a:spcPts val="588"/>
              </a:spcAft>
              <a:defRPr/>
            </a:pPr>
            <a:r>
              <a:rPr lang="en-US" sz="1176" dirty="0">
                <a:solidFill>
                  <a:srgbClr val="505050"/>
                </a:solidFill>
                <a:latin typeface="Segoe UI"/>
                <a:cs typeface="Segoe UI Semibold" panose="020B0702040204020203" pitchFamily="34" charset="0"/>
              </a:rPr>
              <a:t>Managed</a:t>
            </a:r>
          </a:p>
        </p:txBody>
      </p:sp>
      <p:pic>
        <p:nvPicPr>
          <p:cNvPr id="36" name="Picture 35">
            <a:extLst>
              <a:ext uri="{FF2B5EF4-FFF2-40B4-BE49-F238E27FC236}">
                <a16:creationId xmlns:a16="http://schemas.microsoft.com/office/drawing/2014/main" id="{23CD7D83-5F3B-4CAB-9219-7B100470197A}"/>
              </a:ext>
            </a:extLst>
          </p:cNvPr>
          <p:cNvPicPr>
            <a:picLocks noChangeAspect="1"/>
          </p:cNvPicPr>
          <p:nvPr/>
        </p:nvPicPr>
        <p:blipFill>
          <a:blip r:embed="rId4"/>
          <a:stretch>
            <a:fillRect/>
          </a:stretch>
        </p:blipFill>
        <p:spPr>
          <a:xfrm>
            <a:off x="5770322" y="3812071"/>
            <a:ext cx="651345" cy="651345"/>
          </a:xfrm>
          <a:prstGeom prst="rect">
            <a:avLst/>
          </a:prstGeom>
        </p:spPr>
      </p:pic>
      <p:sp>
        <p:nvSpPr>
          <p:cNvPr id="37" name="Rectangle: Rounded Corners 36">
            <a:extLst>
              <a:ext uri="{FF2B5EF4-FFF2-40B4-BE49-F238E27FC236}">
                <a16:creationId xmlns:a16="http://schemas.microsoft.com/office/drawing/2014/main" id="{E9ECEFD3-92D9-4D4B-840B-DD582D7EC239}"/>
              </a:ext>
            </a:extLst>
          </p:cNvPr>
          <p:cNvSpPr/>
          <p:nvPr/>
        </p:nvSpPr>
        <p:spPr bwMode="auto">
          <a:xfrm>
            <a:off x="4208222" y="5444282"/>
            <a:ext cx="3775556" cy="1067618"/>
          </a:xfrm>
          <a:prstGeom prst="roundRect">
            <a:avLst>
              <a:gd name="adj" fmla="val 3125"/>
            </a:avLst>
          </a:prstGeom>
          <a:solidFill>
            <a:schemeClr val="accent5">
              <a:lumMod val="75000"/>
              <a:lumOff val="25000"/>
              <a:alpha val="3000"/>
            </a:schemeClr>
          </a:solidFill>
          <a:ln w="12700">
            <a:solidFill>
              <a:schemeClr val="accent5">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ea typeface="Segoe UI" pitchFamily="34" charset="0"/>
                <a:cs typeface="Segoe UI" pitchFamily="34" charset="0"/>
              </a:rPr>
              <a:t>Azure infrastructure services</a:t>
            </a:r>
          </a:p>
        </p:txBody>
      </p:sp>
      <p:sp>
        <p:nvSpPr>
          <p:cNvPr id="38" name="Rectangle: Rounded Corners 37">
            <a:extLst>
              <a:ext uri="{FF2B5EF4-FFF2-40B4-BE49-F238E27FC236}">
                <a16:creationId xmlns:a16="http://schemas.microsoft.com/office/drawing/2014/main" id="{66FFE53D-72A5-429E-940A-46CE5221FFF3}"/>
              </a:ext>
            </a:extLst>
          </p:cNvPr>
          <p:cNvSpPr/>
          <p:nvPr/>
        </p:nvSpPr>
        <p:spPr bwMode="auto">
          <a:xfrm>
            <a:off x="4208225" y="4911647"/>
            <a:ext cx="3775550" cy="415493"/>
          </a:xfrm>
          <a:prstGeom prst="roundRect">
            <a:avLst>
              <a:gd name="adj" fmla="val 3125"/>
            </a:avLst>
          </a:prstGeom>
          <a:solidFill>
            <a:srgbClr val="00B0F0">
              <a:alpha val="10000"/>
            </a:srgbClr>
          </a:solidFill>
          <a:ln w="12700">
            <a:solidFill>
              <a:srgbClr val="00B0F0">
                <a:alpha val="8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dirty="0">
                <a:solidFill>
                  <a:srgbClr val="505050"/>
                </a:solidFill>
                <a:latin typeface="Segoe UI"/>
                <a:cs typeface="Segoe UI" pitchFamily="34" charset="0"/>
              </a:rPr>
              <a:t>Docker</a:t>
            </a:r>
          </a:p>
        </p:txBody>
      </p:sp>
      <p:cxnSp>
        <p:nvCxnSpPr>
          <p:cNvPr id="25" name="Straight Arrow Connector 24">
            <a:extLst>
              <a:ext uri="{FF2B5EF4-FFF2-40B4-BE49-F238E27FC236}">
                <a16:creationId xmlns:a16="http://schemas.microsoft.com/office/drawing/2014/main" id="{99CE8A47-A9E3-4276-A6E4-F117071802F2}"/>
              </a:ext>
            </a:extLst>
          </p:cNvPr>
          <p:cNvCxnSpPr>
            <a:cxnSpLocks/>
          </p:cNvCxnSpPr>
          <p:nvPr/>
        </p:nvCxnSpPr>
        <p:spPr>
          <a:xfrm>
            <a:off x="6095994" y="3363841"/>
            <a:ext cx="0" cy="379964"/>
          </a:xfrm>
          <a:prstGeom prst="straightConnector1">
            <a:avLst/>
          </a:prstGeom>
          <a:ln w="127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D0FD074E-28B8-4479-B518-BDF1379C0E58}"/>
              </a:ext>
            </a:extLst>
          </p:cNvPr>
          <p:cNvSpPr txBox="1"/>
          <p:nvPr/>
        </p:nvSpPr>
        <p:spPr>
          <a:xfrm>
            <a:off x="5358304" y="4502358"/>
            <a:ext cx="1475380" cy="181036"/>
          </a:xfrm>
          <a:prstGeom prst="rect">
            <a:avLst/>
          </a:prstGeom>
          <a:noFill/>
        </p:spPr>
        <p:txBody>
          <a:bodyPr wrap="square" lIns="0" tIns="0" rIns="0" bIns="0" rtlCol="0" anchor="t">
            <a:spAutoFit/>
          </a:bodyPr>
          <a:lstStyle/>
          <a:p>
            <a:pPr algn="ctr" defTabSz="914367">
              <a:spcAft>
                <a:spcPts val="588"/>
              </a:spcAft>
              <a:defRPr/>
            </a:pPr>
            <a:r>
              <a:rPr lang="en-US" sz="1176" dirty="0">
                <a:solidFill>
                  <a:srgbClr val="505050"/>
                </a:solidFill>
                <a:latin typeface="Segoe UI"/>
                <a:cs typeface="Segoe UI Semibold" panose="020B0702040204020203" pitchFamily="34" charset="0"/>
              </a:rPr>
              <a:t>Kubernetes</a:t>
            </a:r>
          </a:p>
        </p:txBody>
      </p:sp>
      <p:grpSp>
        <p:nvGrpSpPr>
          <p:cNvPr id="9" name="Group 8">
            <a:extLst>
              <a:ext uri="{FF2B5EF4-FFF2-40B4-BE49-F238E27FC236}">
                <a16:creationId xmlns:a16="http://schemas.microsoft.com/office/drawing/2014/main" id="{FBEE81C8-02BF-4936-8DAB-1F1F52255D92}"/>
              </a:ext>
            </a:extLst>
          </p:cNvPr>
          <p:cNvGrpSpPr/>
          <p:nvPr/>
        </p:nvGrpSpPr>
        <p:grpSpPr>
          <a:xfrm>
            <a:off x="8116023" y="2064966"/>
            <a:ext cx="200417" cy="2618428"/>
            <a:chOff x="8730675" y="2095592"/>
            <a:chExt cx="204436" cy="2670933"/>
          </a:xfrm>
        </p:grpSpPr>
        <p:sp>
          <p:nvSpPr>
            <p:cNvPr id="52" name="Left Bracket 51">
              <a:extLst>
                <a:ext uri="{FF2B5EF4-FFF2-40B4-BE49-F238E27FC236}">
                  <a16:creationId xmlns:a16="http://schemas.microsoft.com/office/drawing/2014/main" id="{9FB1FB61-A867-47D2-9F8C-66B31C4AB4EF}"/>
                </a:ext>
              </a:extLst>
            </p:cNvPr>
            <p:cNvSpPr/>
            <p:nvPr/>
          </p:nvSpPr>
          <p:spPr>
            <a:xfrm flipH="1">
              <a:off x="8730675" y="2095592"/>
              <a:ext cx="85309" cy="2670933"/>
            </a:xfrm>
            <a:prstGeom prst="leftBracket">
              <a:avLst>
                <a:gd name="adj" fmla="val 8651"/>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505050"/>
                </a:solidFill>
                <a:latin typeface="Segoe UI"/>
              </a:endParaRPr>
            </a:p>
          </p:txBody>
        </p:sp>
        <p:cxnSp>
          <p:nvCxnSpPr>
            <p:cNvPr id="54" name="Straight Connector 53">
              <a:extLst>
                <a:ext uri="{FF2B5EF4-FFF2-40B4-BE49-F238E27FC236}">
                  <a16:creationId xmlns:a16="http://schemas.microsoft.com/office/drawing/2014/main" id="{6FDC3757-9EC1-493F-82A3-F051C2784B76}"/>
                </a:ext>
              </a:extLst>
            </p:cNvPr>
            <p:cNvCxnSpPr>
              <a:cxnSpLocks/>
            </p:cNvCxnSpPr>
            <p:nvPr/>
          </p:nvCxnSpPr>
          <p:spPr>
            <a:xfrm flipH="1">
              <a:off x="8815985" y="2840572"/>
              <a:ext cx="119126" cy="0"/>
            </a:xfrm>
            <a:prstGeom prst="line">
              <a:avLst/>
            </a:prstGeom>
            <a:ln w="12700">
              <a:solidFill>
                <a:schemeClr val="bg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33CA713C-C236-4553-B5E5-473CBFA89D50}"/>
              </a:ext>
            </a:extLst>
          </p:cNvPr>
          <p:cNvSpPr txBox="1"/>
          <p:nvPr/>
        </p:nvSpPr>
        <p:spPr>
          <a:xfrm>
            <a:off x="8444140" y="2697063"/>
            <a:ext cx="2214373" cy="1206905"/>
          </a:xfrm>
          <a:prstGeom prst="rect">
            <a:avLst/>
          </a:prstGeom>
          <a:noFill/>
        </p:spPr>
        <p:txBody>
          <a:bodyPr wrap="square" lIns="0" tIns="0" rIns="0" bIns="0" rtlCol="0" anchor="ctr">
            <a:spAutoFit/>
          </a:bodyPr>
          <a:lstStyle/>
          <a:p>
            <a:pPr marL="168072" indent="-168072" defTabSz="914367">
              <a:spcAft>
                <a:spcPts val="588"/>
              </a:spcAft>
              <a:buFont typeface="Arial" panose="020B0604020202020204" pitchFamily="34" charset="0"/>
              <a:buChar char="•"/>
              <a:defRPr/>
            </a:pPr>
            <a:r>
              <a:rPr lang="en-US" sz="1176" dirty="0">
                <a:solidFill>
                  <a:srgbClr val="505050"/>
                </a:solidFill>
                <a:latin typeface="Segoe UI"/>
                <a:cs typeface="Segoe UI Semibold" panose="020B0702040204020203" pitchFamily="34" charset="0"/>
              </a:rPr>
              <a:t>Managed control pane</a:t>
            </a:r>
          </a:p>
          <a:p>
            <a:pPr marL="168072" indent="-168072" defTabSz="914367">
              <a:spcAft>
                <a:spcPts val="588"/>
              </a:spcAft>
              <a:buFont typeface="Arial" panose="020B0604020202020204" pitchFamily="34" charset="0"/>
              <a:buChar char="•"/>
              <a:defRPr/>
            </a:pPr>
            <a:r>
              <a:rPr lang="en-US" sz="1176" dirty="0">
                <a:solidFill>
                  <a:srgbClr val="505050"/>
                </a:solidFill>
                <a:latin typeface="Segoe UI"/>
                <a:cs typeface="Segoe UI Semibold" panose="020B0702040204020203" pitchFamily="34" charset="0"/>
              </a:rPr>
              <a:t>Automated upgrades, patches</a:t>
            </a:r>
          </a:p>
          <a:p>
            <a:pPr marL="168072" indent="-168072" defTabSz="914367">
              <a:spcAft>
                <a:spcPts val="588"/>
              </a:spcAft>
              <a:buFont typeface="Arial" panose="020B0604020202020204" pitchFamily="34" charset="0"/>
              <a:buChar char="•"/>
              <a:defRPr/>
            </a:pPr>
            <a:r>
              <a:rPr lang="en-US" sz="1176" dirty="0">
                <a:solidFill>
                  <a:srgbClr val="505050"/>
                </a:solidFill>
                <a:latin typeface="Segoe UI"/>
                <a:cs typeface="Segoe UI Semibold" panose="020B0702040204020203" pitchFamily="34" charset="0"/>
              </a:rPr>
              <a:t>Easy cluster scaling</a:t>
            </a:r>
          </a:p>
          <a:p>
            <a:pPr marL="168072" indent="-168072" defTabSz="914367">
              <a:spcAft>
                <a:spcPts val="588"/>
              </a:spcAft>
              <a:buFont typeface="Arial" panose="020B0604020202020204" pitchFamily="34" charset="0"/>
              <a:buChar char="•"/>
              <a:defRPr/>
            </a:pPr>
            <a:r>
              <a:rPr lang="en-US" sz="1176" dirty="0">
                <a:solidFill>
                  <a:srgbClr val="505050"/>
                </a:solidFill>
                <a:latin typeface="Segoe UI"/>
                <a:cs typeface="Segoe UI Semibold" panose="020B0702040204020203" pitchFamily="34" charset="0"/>
              </a:rPr>
              <a:t>Self-healing </a:t>
            </a:r>
          </a:p>
          <a:p>
            <a:pPr marL="168072" indent="-168072" defTabSz="914367">
              <a:spcAft>
                <a:spcPts val="588"/>
              </a:spcAft>
              <a:buFont typeface="Arial" panose="020B0604020202020204" pitchFamily="34" charset="0"/>
              <a:buChar char="•"/>
              <a:defRPr/>
            </a:pPr>
            <a:r>
              <a:rPr lang="en-US" sz="1176" dirty="0">
                <a:solidFill>
                  <a:srgbClr val="505050"/>
                </a:solidFill>
                <a:latin typeface="Segoe UI"/>
                <a:cs typeface="Segoe UI Semibold" panose="020B0702040204020203" pitchFamily="34" charset="0"/>
              </a:rPr>
              <a:t>Cost savings</a:t>
            </a:r>
          </a:p>
        </p:txBody>
      </p:sp>
      <p:grpSp>
        <p:nvGrpSpPr>
          <p:cNvPr id="88" name="Group 87">
            <a:extLst>
              <a:ext uri="{FF2B5EF4-FFF2-40B4-BE49-F238E27FC236}">
                <a16:creationId xmlns:a16="http://schemas.microsoft.com/office/drawing/2014/main" id="{2C688356-4D6A-4485-A391-F33296CFE46E}"/>
              </a:ext>
            </a:extLst>
          </p:cNvPr>
          <p:cNvGrpSpPr/>
          <p:nvPr/>
        </p:nvGrpSpPr>
        <p:grpSpPr>
          <a:xfrm>
            <a:off x="2212620" y="2983056"/>
            <a:ext cx="368300" cy="611498"/>
            <a:chOff x="3970338" y="2971801"/>
            <a:chExt cx="584200" cy="969962"/>
          </a:xfrm>
        </p:grpSpPr>
        <p:sp>
          <p:nvSpPr>
            <p:cNvPr id="68" name="Freeform 9">
              <a:extLst>
                <a:ext uri="{FF2B5EF4-FFF2-40B4-BE49-F238E27FC236}">
                  <a16:creationId xmlns:a16="http://schemas.microsoft.com/office/drawing/2014/main" id="{9950C6FB-B9EE-4E8D-A2D3-50AEFE330545}"/>
                </a:ext>
              </a:extLst>
            </p:cNvPr>
            <p:cNvSpPr>
              <a:spLocks/>
            </p:cNvSpPr>
            <p:nvPr/>
          </p:nvSpPr>
          <p:spPr bwMode="auto">
            <a:xfrm>
              <a:off x="3970338" y="3367088"/>
              <a:ext cx="584200" cy="574675"/>
            </a:xfrm>
            <a:custGeom>
              <a:avLst/>
              <a:gdLst>
                <a:gd name="T0" fmla="*/ 153 w 153"/>
                <a:gd name="T1" fmla="*/ 152 h 152"/>
                <a:gd name="T2" fmla="*/ 153 w 153"/>
                <a:gd name="T3" fmla="*/ 29 h 152"/>
                <a:gd name="T4" fmla="*/ 124 w 153"/>
                <a:gd name="T5" fmla="*/ 0 h 152"/>
                <a:gd name="T6" fmla="*/ 29 w 153"/>
                <a:gd name="T7" fmla="*/ 0 h 152"/>
                <a:gd name="T8" fmla="*/ 0 w 153"/>
                <a:gd name="T9" fmla="*/ 29 h 152"/>
                <a:gd name="T10" fmla="*/ 0 w 153"/>
                <a:gd name="T11" fmla="*/ 152 h 152"/>
              </a:gdLst>
              <a:ahLst/>
              <a:cxnLst>
                <a:cxn ang="0">
                  <a:pos x="T0" y="T1"/>
                </a:cxn>
                <a:cxn ang="0">
                  <a:pos x="T2" y="T3"/>
                </a:cxn>
                <a:cxn ang="0">
                  <a:pos x="T4" y="T5"/>
                </a:cxn>
                <a:cxn ang="0">
                  <a:pos x="T6" y="T7"/>
                </a:cxn>
                <a:cxn ang="0">
                  <a:pos x="T8" y="T9"/>
                </a:cxn>
                <a:cxn ang="0">
                  <a:pos x="T10" y="T11"/>
                </a:cxn>
              </a:cxnLst>
              <a:rect l="0" t="0" r="r" b="b"/>
              <a:pathLst>
                <a:path w="153" h="152">
                  <a:moveTo>
                    <a:pt x="153" y="152"/>
                  </a:moveTo>
                  <a:cubicBezTo>
                    <a:pt x="153" y="29"/>
                    <a:pt x="153" y="29"/>
                    <a:pt x="153" y="29"/>
                  </a:cubicBezTo>
                  <a:cubicBezTo>
                    <a:pt x="153" y="13"/>
                    <a:pt x="140" y="0"/>
                    <a:pt x="124" y="0"/>
                  </a:cubicBezTo>
                  <a:cubicBezTo>
                    <a:pt x="29" y="0"/>
                    <a:pt x="29" y="0"/>
                    <a:pt x="29" y="0"/>
                  </a:cubicBezTo>
                  <a:cubicBezTo>
                    <a:pt x="13"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1" name="Oval 12">
              <a:extLst>
                <a:ext uri="{FF2B5EF4-FFF2-40B4-BE49-F238E27FC236}">
                  <a16:creationId xmlns:a16="http://schemas.microsoft.com/office/drawing/2014/main" id="{CB998D5C-EDAF-4EC6-BC67-73D16E1ED6BC}"/>
                </a:ext>
              </a:extLst>
            </p:cNvPr>
            <p:cNvSpPr>
              <a:spLocks noChangeArrowheads="1"/>
            </p:cNvSpPr>
            <p:nvPr/>
          </p:nvSpPr>
          <p:spPr bwMode="auto">
            <a:xfrm>
              <a:off x="4100513" y="2971801"/>
              <a:ext cx="325438" cy="322263"/>
            </a:xfrm>
            <a:prstGeom prst="ellips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2" name="Line 13">
              <a:extLst>
                <a:ext uri="{FF2B5EF4-FFF2-40B4-BE49-F238E27FC236}">
                  <a16:creationId xmlns:a16="http://schemas.microsoft.com/office/drawing/2014/main" id="{2A226659-A74F-49CA-B3B7-FFE5543188FB}"/>
                </a:ext>
              </a:extLst>
            </p:cNvPr>
            <p:cNvSpPr>
              <a:spLocks noChangeShapeType="1"/>
            </p:cNvSpPr>
            <p:nvPr/>
          </p:nvSpPr>
          <p:spPr bwMode="auto">
            <a:xfrm>
              <a:off x="3970338" y="3941763"/>
              <a:ext cx="58420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73" name="Freeform 14">
              <a:extLst>
                <a:ext uri="{FF2B5EF4-FFF2-40B4-BE49-F238E27FC236}">
                  <a16:creationId xmlns:a16="http://schemas.microsoft.com/office/drawing/2014/main" id="{E54AABDF-5553-4FA5-8583-AC06FC8F36F7}"/>
                </a:ext>
              </a:extLst>
            </p:cNvPr>
            <p:cNvSpPr>
              <a:spLocks/>
            </p:cNvSpPr>
            <p:nvPr/>
          </p:nvSpPr>
          <p:spPr bwMode="auto">
            <a:xfrm>
              <a:off x="4318001" y="3509963"/>
              <a:ext cx="133350" cy="155575"/>
            </a:xfrm>
            <a:custGeom>
              <a:avLst/>
              <a:gdLst>
                <a:gd name="T0" fmla="*/ 34 w 35"/>
                <a:gd name="T1" fmla="*/ 32 h 41"/>
                <a:gd name="T2" fmla="*/ 18 w 35"/>
                <a:gd name="T3" fmla="*/ 41 h 41"/>
                <a:gd name="T4" fmla="*/ 1 w 35"/>
                <a:gd name="T5" fmla="*/ 32 h 41"/>
                <a:gd name="T6" fmla="*/ 0 w 35"/>
                <a:gd name="T7" fmla="*/ 31 h 41"/>
                <a:gd name="T8" fmla="*/ 0 w 35"/>
                <a:gd name="T9" fmla="*/ 1 h 41"/>
                <a:gd name="T10" fmla="*/ 1 w 35"/>
                <a:gd name="T11" fmla="*/ 0 h 41"/>
                <a:gd name="T12" fmla="*/ 34 w 35"/>
                <a:gd name="T13" fmla="*/ 0 h 41"/>
                <a:gd name="T14" fmla="*/ 35 w 35"/>
                <a:gd name="T15" fmla="*/ 1 h 41"/>
                <a:gd name="T16" fmla="*/ 35 w 35"/>
                <a:gd name="T17" fmla="*/ 31 h 41"/>
                <a:gd name="T18" fmla="*/ 34 w 35"/>
                <a:gd name="T19"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1">
                  <a:moveTo>
                    <a:pt x="34" y="32"/>
                  </a:moveTo>
                  <a:cubicBezTo>
                    <a:pt x="18" y="41"/>
                    <a:pt x="18" y="41"/>
                    <a:pt x="18" y="41"/>
                  </a:cubicBezTo>
                  <a:cubicBezTo>
                    <a:pt x="1" y="32"/>
                    <a:pt x="1" y="32"/>
                    <a:pt x="1" y="32"/>
                  </a:cubicBezTo>
                  <a:cubicBezTo>
                    <a:pt x="0" y="32"/>
                    <a:pt x="0" y="32"/>
                    <a:pt x="0" y="31"/>
                  </a:cubicBezTo>
                  <a:cubicBezTo>
                    <a:pt x="0" y="1"/>
                    <a:pt x="0" y="1"/>
                    <a:pt x="0" y="1"/>
                  </a:cubicBezTo>
                  <a:cubicBezTo>
                    <a:pt x="0" y="0"/>
                    <a:pt x="0" y="0"/>
                    <a:pt x="1" y="0"/>
                  </a:cubicBezTo>
                  <a:cubicBezTo>
                    <a:pt x="34" y="0"/>
                    <a:pt x="34" y="0"/>
                    <a:pt x="34" y="0"/>
                  </a:cubicBezTo>
                  <a:cubicBezTo>
                    <a:pt x="35" y="0"/>
                    <a:pt x="35" y="0"/>
                    <a:pt x="35" y="1"/>
                  </a:cubicBezTo>
                  <a:cubicBezTo>
                    <a:pt x="35" y="31"/>
                    <a:pt x="35" y="31"/>
                    <a:pt x="35" y="31"/>
                  </a:cubicBezTo>
                  <a:cubicBezTo>
                    <a:pt x="35" y="32"/>
                    <a:pt x="35" y="32"/>
                    <a:pt x="34" y="32"/>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
        <p:nvSpPr>
          <p:cNvPr id="90" name="TextBox 89">
            <a:extLst>
              <a:ext uri="{FF2B5EF4-FFF2-40B4-BE49-F238E27FC236}">
                <a16:creationId xmlns:a16="http://schemas.microsoft.com/office/drawing/2014/main" id="{C9984716-7478-4E73-AA62-FFDA7705B3C0}"/>
              </a:ext>
            </a:extLst>
          </p:cNvPr>
          <p:cNvSpPr txBox="1"/>
          <p:nvPr/>
        </p:nvSpPr>
        <p:spPr>
          <a:xfrm>
            <a:off x="1829759" y="3676058"/>
            <a:ext cx="1134019" cy="362072"/>
          </a:xfrm>
          <a:prstGeom prst="rect">
            <a:avLst/>
          </a:prstGeom>
          <a:noFill/>
        </p:spPr>
        <p:txBody>
          <a:bodyPr wrap="square" lIns="0" tIns="0" rIns="0" bIns="0" rtlCol="0" anchor="t">
            <a:spAutoFit/>
          </a:bodyPr>
          <a:lstStyle/>
          <a:p>
            <a:pPr algn="ctr" defTabSz="914367">
              <a:spcAft>
                <a:spcPts val="588"/>
              </a:spcAft>
              <a:defRPr/>
            </a:pPr>
            <a:r>
              <a:rPr lang="en-US" sz="1176" dirty="0">
                <a:solidFill>
                  <a:srgbClr val="505050"/>
                </a:solidFill>
                <a:latin typeface="Segoe UI"/>
                <a:cs typeface="Segoe UI Semibold" panose="020B0702040204020203" pitchFamily="34" charset="0"/>
              </a:rPr>
              <a:t>Application architect</a:t>
            </a:r>
          </a:p>
        </p:txBody>
      </p:sp>
      <p:sp>
        <p:nvSpPr>
          <p:cNvPr id="91" name="TextBox 90">
            <a:extLst>
              <a:ext uri="{FF2B5EF4-FFF2-40B4-BE49-F238E27FC236}">
                <a16:creationId xmlns:a16="http://schemas.microsoft.com/office/drawing/2014/main" id="{09AFFE57-606D-4834-A7A3-00D311FE5D3E}"/>
              </a:ext>
            </a:extLst>
          </p:cNvPr>
          <p:cNvSpPr txBox="1"/>
          <p:nvPr/>
        </p:nvSpPr>
        <p:spPr>
          <a:xfrm>
            <a:off x="1829759" y="4974703"/>
            <a:ext cx="1134019" cy="362072"/>
          </a:xfrm>
          <a:prstGeom prst="rect">
            <a:avLst/>
          </a:prstGeom>
          <a:noFill/>
        </p:spPr>
        <p:txBody>
          <a:bodyPr wrap="square" lIns="0" tIns="0" rIns="0" bIns="0" rtlCol="0" anchor="t">
            <a:spAutoFit/>
          </a:bodyPr>
          <a:lstStyle/>
          <a:p>
            <a:pPr algn="ctr" defTabSz="914367">
              <a:spcAft>
                <a:spcPts val="588"/>
              </a:spcAft>
              <a:defRPr/>
            </a:pPr>
            <a:r>
              <a:rPr lang="en-US" sz="1176" dirty="0">
                <a:solidFill>
                  <a:srgbClr val="505050"/>
                </a:solidFill>
                <a:latin typeface="Segoe UI"/>
                <a:cs typeface="Segoe UI Semibold" panose="020B0702040204020203" pitchFamily="34" charset="0"/>
              </a:rPr>
              <a:t>Infrastructure architect</a:t>
            </a:r>
          </a:p>
        </p:txBody>
      </p:sp>
      <p:grpSp>
        <p:nvGrpSpPr>
          <p:cNvPr id="17" name="Group 16">
            <a:extLst>
              <a:ext uri="{FF2B5EF4-FFF2-40B4-BE49-F238E27FC236}">
                <a16:creationId xmlns:a16="http://schemas.microsoft.com/office/drawing/2014/main" id="{AA20A1E0-13B2-4996-993B-6A6AEE41417D}"/>
              </a:ext>
            </a:extLst>
          </p:cNvPr>
          <p:cNvGrpSpPr/>
          <p:nvPr/>
        </p:nvGrpSpPr>
        <p:grpSpPr>
          <a:xfrm>
            <a:off x="2936466" y="3287300"/>
            <a:ext cx="2731145" cy="1298467"/>
            <a:chOff x="3575770" y="3342437"/>
            <a:chExt cx="3272289" cy="1324504"/>
          </a:xfrm>
        </p:grpSpPr>
        <p:cxnSp>
          <p:nvCxnSpPr>
            <p:cNvPr id="96" name="Connector: Elbow 95">
              <a:extLst>
                <a:ext uri="{FF2B5EF4-FFF2-40B4-BE49-F238E27FC236}">
                  <a16:creationId xmlns:a16="http://schemas.microsoft.com/office/drawing/2014/main" id="{7E213860-55DA-4D99-B1E6-BE64C0CCB5FA}"/>
                </a:ext>
              </a:extLst>
            </p:cNvPr>
            <p:cNvCxnSpPr>
              <a:cxnSpLocks/>
            </p:cNvCxnSpPr>
            <p:nvPr/>
          </p:nvCxnSpPr>
          <p:spPr>
            <a:xfrm flipV="1">
              <a:off x="3575770" y="4303884"/>
              <a:ext cx="3272289" cy="363057"/>
            </a:xfrm>
            <a:prstGeom prst="bentConnector3">
              <a:avLst>
                <a:gd name="adj1" fmla="val 16734"/>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0CC4242-0B84-4A30-8C26-C664DD2282BA}"/>
                </a:ext>
              </a:extLst>
            </p:cNvPr>
            <p:cNvCxnSpPr>
              <a:cxnSpLocks/>
            </p:cNvCxnSpPr>
            <p:nvPr/>
          </p:nvCxnSpPr>
          <p:spPr>
            <a:xfrm>
              <a:off x="3575770" y="3342437"/>
              <a:ext cx="3272289" cy="773545"/>
            </a:xfrm>
            <a:prstGeom prst="bentConnector3">
              <a:avLst>
                <a:gd name="adj1" fmla="val 16512"/>
              </a:avLst>
            </a:prstGeom>
            <a:ln w="127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6C03557E-FD89-46A4-9EBF-FAA5B4A4FDFF}"/>
              </a:ext>
            </a:extLst>
          </p:cNvPr>
          <p:cNvSpPr txBox="1"/>
          <p:nvPr/>
        </p:nvSpPr>
        <p:spPr>
          <a:xfrm>
            <a:off x="3932598" y="3787584"/>
            <a:ext cx="1134019" cy="181036"/>
          </a:xfrm>
          <a:prstGeom prst="rect">
            <a:avLst/>
          </a:prstGeom>
          <a:noFill/>
        </p:spPr>
        <p:txBody>
          <a:bodyPr wrap="square" lIns="0" tIns="0" rIns="0" bIns="0" rtlCol="0" anchor="t">
            <a:spAutoFit/>
          </a:bodyPr>
          <a:lstStyle/>
          <a:p>
            <a:pPr algn="ctr" defTabSz="914367">
              <a:spcAft>
                <a:spcPts val="588"/>
              </a:spcAft>
              <a:defRPr/>
            </a:pPr>
            <a:r>
              <a:rPr lang="en-US" sz="1176" dirty="0">
                <a:solidFill>
                  <a:srgbClr val="505050"/>
                </a:solidFill>
                <a:latin typeface="Segoe UI"/>
                <a:cs typeface="Segoe UI Semibold" panose="020B0702040204020203" pitchFamily="34" charset="0"/>
              </a:rPr>
              <a:t>Applications</a:t>
            </a:r>
          </a:p>
        </p:txBody>
      </p:sp>
      <p:sp>
        <p:nvSpPr>
          <p:cNvPr id="103" name="TextBox 102">
            <a:extLst>
              <a:ext uri="{FF2B5EF4-FFF2-40B4-BE49-F238E27FC236}">
                <a16:creationId xmlns:a16="http://schemas.microsoft.com/office/drawing/2014/main" id="{6E2A0C35-DE6D-40B0-A348-8621008AFCEE}"/>
              </a:ext>
            </a:extLst>
          </p:cNvPr>
          <p:cNvSpPr txBox="1"/>
          <p:nvPr/>
        </p:nvSpPr>
        <p:spPr>
          <a:xfrm>
            <a:off x="3932598" y="4305120"/>
            <a:ext cx="1134019" cy="181036"/>
          </a:xfrm>
          <a:prstGeom prst="rect">
            <a:avLst/>
          </a:prstGeom>
          <a:noFill/>
        </p:spPr>
        <p:txBody>
          <a:bodyPr wrap="square" lIns="0" tIns="0" rIns="0" bIns="0" rtlCol="0" anchor="t">
            <a:spAutoFit/>
          </a:bodyPr>
          <a:lstStyle/>
          <a:p>
            <a:pPr algn="ctr" defTabSz="914367">
              <a:spcAft>
                <a:spcPts val="588"/>
              </a:spcAft>
              <a:defRPr/>
            </a:pPr>
            <a:r>
              <a:rPr lang="en-US" sz="1176" dirty="0">
                <a:solidFill>
                  <a:srgbClr val="505050"/>
                </a:solidFill>
                <a:latin typeface="Segoe UI"/>
                <a:cs typeface="Segoe UI Semibold" panose="020B0702040204020203" pitchFamily="34" charset="0"/>
              </a:rPr>
              <a:t>Operations</a:t>
            </a:r>
          </a:p>
        </p:txBody>
      </p:sp>
      <p:grpSp>
        <p:nvGrpSpPr>
          <p:cNvPr id="15" name="Group 14">
            <a:extLst>
              <a:ext uri="{FF2B5EF4-FFF2-40B4-BE49-F238E27FC236}">
                <a16:creationId xmlns:a16="http://schemas.microsoft.com/office/drawing/2014/main" id="{60DB6D6E-7681-4DBF-81DB-15C9DD7A367A}"/>
              </a:ext>
            </a:extLst>
          </p:cNvPr>
          <p:cNvGrpSpPr/>
          <p:nvPr/>
        </p:nvGrpSpPr>
        <p:grpSpPr>
          <a:xfrm>
            <a:off x="5060136" y="5890597"/>
            <a:ext cx="445809" cy="463550"/>
            <a:chOff x="4680680" y="-1131468"/>
            <a:chExt cx="933450" cy="970598"/>
          </a:xfrm>
        </p:grpSpPr>
        <p:sp>
          <p:nvSpPr>
            <p:cNvPr id="109" name="Freeform: Shape 108">
              <a:extLst>
                <a:ext uri="{FF2B5EF4-FFF2-40B4-BE49-F238E27FC236}">
                  <a16:creationId xmlns:a16="http://schemas.microsoft.com/office/drawing/2014/main" id="{AEF8EF05-5A29-47CF-9037-A3574796B918}"/>
                </a:ext>
              </a:extLst>
            </p:cNvPr>
            <p:cNvSpPr/>
            <p:nvPr/>
          </p:nvSpPr>
          <p:spPr>
            <a:xfrm>
              <a:off x="4680680" y="-1131468"/>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0" name="Freeform: Shape 109">
              <a:extLst>
                <a:ext uri="{FF2B5EF4-FFF2-40B4-BE49-F238E27FC236}">
                  <a16:creationId xmlns:a16="http://schemas.microsoft.com/office/drawing/2014/main" id="{5CD8C3BC-6FEB-48EA-B034-29C364AA5771}"/>
                </a:ext>
              </a:extLst>
            </p:cNvPr>
            <p:cNvSpPr/>
            <p:nvPr/>
          </p:nvSpPr>
          <p:spPr>
            <a:xfrm>
              <a:off x="4680680" y="-794283"/>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E00F1BB3-A9E4-4A11-99D2-F3471D258A1D}"/>
                </a:ext>
              </a:extLst>
            </p:cNvPr>
            <p:cNvSpPr/>
            <p:nvPr/>
          </p:nvSpPr>
          <p:spPr>
            <a:xfrm>
              <a:off x="4680680" y="-45614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36EAC2D0-3E55-476C-AF19-BDA21BEE1494}"/>
                </a:ext>
              </a:extLst>
            </p:cNvPr>
            <p:cNvSpPr/>
            <p:nvPr/>
          </p:nvSpPr>
          <p:spPr>
            <a:xfrm>
              <a:off x="476259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49152BC5-8DF3-429E-AD68-80A8D2368352}"/>
                </a:ext>
              </a:extLst>
            </p:cNvPr>
            <p:cNvSpPr/>
            <p:nvPr/>
          </p:nvSpPr>
          <p:spPr>
            <a:xfrm>
              <a:off x="4899755" y="-1038123"/>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3762CADC-4D39-4F31-B1F3-4FEB411E4A1F}"/>
                </a:ext>
              </a:extLst>
            </p:cNvPr>
            <p:cNvSpPr/>
            <p:nvPr/>
          </p:nvSpPr>
          <p:spPr>
            <a:xfrm>
              <a:off x="476259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3380373A-5F47-4258-9A78-B4AE1BF0341D}"/>
                </a:ext>
              </a:extLst>
            </p:cNvPr>
            <p:cNvSpPr/>
            <p:nvPr/>
          </p:nvSpPr>
          <p:spPr>
            <a:xfrm>
              <a:off x="4899755" y="-700938"/>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D07B55D6-D266-4D30-9B5F-852705171000}"/>
                </a:ext>
              </a:extLst>
            </p:cNvPr>
            <p:cNvSpPr/>
            <p:nvPr/>
          </p:nvSpPr>
          <p:spPr>
            <a:xfrm>
              <a:off x="476259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E21107A-1534-4C9F-AAC3-4970CC009FCA}"/>
                </a:ext>
              </a:extLst>
            </p:cNvPr>
            <p:cNvSpPr/>
            <p:nvPr/>
          </p:nvSpPr>
          <p:spPr>
            <a:xfrm>
              <a:off x="4899755" y="-36280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D3A89831-6C27-439D-9FAF-48E57F103AD1}"/>
                </a:ext>
              </a:extLst>
            </p:cNvPr>
            <p:cNvSpPr/>
            <p:nvPr/>
          </p:nvSpPr>
          <p:spPr>
            <a:xfrm>
              <a:off x="5275040" y="-103812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5177B6E6-4D38-4441-B159-9D45C08C2F82}"/>
                </a:ext>
              </a:extLst>
            </p:cNvPr>
            <p:cNvSpPr/>
            <p:nvPr/>
          </p:nvSpPr>
          <p:spPr>
            <a:xfrm>
              <a:off x="5275040" y="-965733"/>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00A0C8B0-943B-4B46-B95A-FD36F6E94E67}"/>
                </a:ext>
              </a:extLst>
            </p:cNvPr>
            <p:cNvSpPr/>
            <p:nvPr/>
          </p:nvSpPr>
          <p:spPr>
            <a:xfrm>
              <a:off x="5275040" y="-70093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7382A31-A7BC-486D-9D0F-33F8EFD5BA79}"/>
                </a:ext>
              </a:extLst>
            </p:cNvPr>
            <p:cNvSpPr/>
            <p:nvPr/>
          </p:nvSpPr>
          <p:spPr>
            <a:xfrm>
              <a:off x="5275040" y="-628548"/>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E0E3A203-D534-4409-B5D2-B5E9ADE72D59}"/>
                </a:ext>
              </a:extLst>
            </p:cNvPr>
            <p:cNvSpPr/>
            <p:nvPr/>
          </p:nvSpPr>
          <p:spPr>
            <a:xfrm>
              <a:off x="5275040" y="-36280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69DFAD76-5285-4B20-9202-B9424E4BBAC1}"/>
                </a:ext>
              </a:extLst>
            </p:cNvPr>
            <p:cNvSpPr/>
            <p:nvPr/>
          </p:nvSpPr>
          <p:spPr>
            <a:xfrm>
              <a:off x="5275040" y="-290410"/>
              <a:ext cx="257175" cy="38100"/>
            </a:xfrm>
            <a:custGeom>
              <a:avLst/>
              <a:gdLst/>
              <a:ahLst/>
              <a:cxnLst/>
              <a:rect l="0" t="0" r="0" b="0"/>
              <a:pathLst>
                <a:path w="257175" h="38100">
                  <a:moveTo>
                    <a:pt x="21431" y="21431"/>
                  </a:moveTo>
                  <a:lnTo>
                    <a:pt x="241459"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14" name="Group 13">
            <a:extLst>
              <a:ext uri="{FF2B5EF4-FFF2-40B4-BE49-F238E27FC236}">
                <a16:creationId xmlns:a16="http://schemas.microsoft.com/office/drawing/2014/main" id="{7B8EA10F-D82E-43E9-8FB7-84A42458D6D4}"/>
              </a:ext>
            </a:extLst>
          </p:cNvPr>
          <p:cNvGrpSpPr/>
          <p:nvPr/>
        </p:nvGrpSpPr>
        <p:grpSpPr>
          <a:xfrm>
            <a:off x="5831430" y="5885474"/>
            <a:ext cx="548972" cy="473796"/>
            <a:chOff x="6082734" y="-1131468"/>
            <a:chExt cx="1126808" cy="972503"/>
          </a:xfrm>
        </p:grpSpPr>
        <p:sp>
          <p:nvSpPr>
            <p:cNvPr id="127" name="Freeform: Shape 126">
              <a:extLst>
                <a:ext uri="{FF2B5EF4-FFF2-40B4-BE49-F238E27FC236}">
                  <a16:creationId xmlns:a16="http://schemas.microsoft.com/office/drawing/2014/main" id="{33C5C7C8-EA3D-4DBB-B479-79E688C27389}"/>
                </a:ext>
              </a:extLst>
            </p:cNvPr>
            <p:cNvSpPr/>
            <p:nvPr/>
          </p:nvSpPr>
          <p:spPr>
            <a:xfrm>
              <a:off x="6332289" y="-978115"/>
              <a:ext cx="714375" cy="666750"/>
            </a:xfrm>
            <a:custGeom>
              <a:avLst/>
              <a:gdLst/>
              <a:ahLst/>
              <a:cxnLst/>
              <a:rect l="0" t="0" r="0" b="0"/>
              <a:pathLst>
                <a:path w="714375" h="666750">
                  <a:moveTo>
                    <a:pt x="21431" y="21431"/>
                  </a:moveTo>
                  <a:lnTo>
                    <a:pt x="694849" y="64912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09D8C422-9DCC-4B37-9F51-C637423CB853}"/>
                </a:ext>
              </a:extLst>
            </p:cNvPr>
            <p:cNvSpPr/>
            <p:nvPr/>
          </p:nvSpPr>
          <p:spPr>
            <a:xfrm>
              <a:off x="7005707" y="-695223"/>
              <a:ext cx="142875" cy="381000"/>
            </a:xfrm>
            <a:custGeom>
              <a:avLst/>
              <a:gdLst/>
              <a:ahLst/>
              <a:cxnLst/>
              <a:rect l="0" t="0" r="0" b="0"/>
              <a:pathLst>
                <a:path w="142875" h="381000">
                  <a:moveTo>
                    <a:pt x="125254" y="21431"/>
                  </a:moveTo>
                  <a:lnTo>
                    <a:pt x="21431" y="36623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8A180D47-8461-46B4-A54A-A3A4C777F026}"/>
                </a:ext>
              </a:extLst>
            </p:cNvPr>
            <p:cNvSpPr/>
            <p:nvPr/>
          </p:nvSpPr>
          <p:spPr>
            <a:xfrm>
              <a:off x="6130359" y="-695223"/>
              <a:ext cx="1019175" cy="95250"/>
            </a:xfrm>
            <a:custGeom>
              <a:avLst/>
              <a:gdLst/>
              <a:ahLst/>
              <a:cxnLst/>
              <a:rect l="0" t="0" r="0" b="0"/>
              <a:pathLst>
                <a:path w="1019175" h="95250">
                  <a:moveTo>
                    <a:pt x="21431" y="74771"/>
                  </a:moveTo>
                  <a:lnTo>
                    <a:pt x="100060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0706B86-14DC-48FF-A789-21363A14B426}"/>
                </a:ext>
              </a:extLst>
            </p:cNvPr>
            <p:cNvSpPr/>
            <p:nvPr/>
          </p:nvSpPr>
          <p:spPr>
            <a:xfrm>
              <a:off x="6130359" y="-641883"/>
              <a:ext cx="400050" cy="428625"/>
            </a:xfrm>
            <a:custGeom>
              <a:avLst/>
              <a:gdLst/>
              <a:ahLst/>
              <a:cxnLst/>
              <a:rect l="0" t="0" r="0" b="0"/>
              <a:pathLst>
                <a:path w="400050" h="428625">
                  <a:moveTo>
                    <a:pt x="386239" y="415766"/>
                  </a:moveTo>
                  <a:lnTo>
                    <a:pt x="21431"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8DA18FAB-B7FF-4601-BB09-597C86468743}"/>
                </a:ext>
              </a:extLst>
            </p:cNvPr>
            <p:cNvSpPr/>
            <p:nvPr/>
          </p:nvSpPr>
          <p:spPr>
            <a:xfrm>
              <a:off x="6495167" y="-1069555"/>
              <a:ext cx="285750" cy="857250"/>
            </a:xfrm>
            <a:custGeom>
              <a:avLst/>
              <a:gdLst/>
              <a:ahLst/>
              <a:cxnLst/>
              <a:rect l="0" t="0" r="0" b="0"/>
              <a:pathLst>
                <a:path w="285750" h="857250">
                  <a:moveTo>
                    <a:pt x="270986" y="21431"/>
                  </a:moveTo>
                  <a:lnTo>
                    <a:pt x="21431" y="843439"/>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27C9D13F-2E2B-4017-A0CD-A466793EFDED}"/>
                </a:ext>
              </a:extLst>
            </p:cNvPr>
            <p:cNvSpPr/>
            <p:nvPr/>
          </p:nvSpPr>
          <p:spPr>
            <a:xfrm>
              <a:off x="6495167" y="-695223"/>
              <a:ext cx="657225" cy="485775"/>
            </a:xfrm>
            <a:custGeom>
              <a:avLst/>
              <a:gdLst/>
              <a:ahLst/>
              <a:cxnLst/>
              <a:rect l="0" t="0" r="0" b="0"/>
              <a:pathLst>
                <a:path w="657225" h="485775">
                  <a:moveTo>
                    <a:pt x="635794" y="21431"/>
                  </a:moveTo>
                  <a:lnTo>
                    <a:pt x="21431" y="469106"/>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D376E2A-E485-43A2-94C5-4308613166C8}"/>
                </a:ext>
              </a:extLst>
            </p:cNvPr>
            <p:cNvSpPr/>
            <p:nvPr/>
          </p:nvSpPr>
          <p:spPr>
            <a:xfrm>
              <a:off x="6130359" y="-1069555"/>
              <a:ext cx="657225" cy="466725"/>
            </a:xfrm>
            <a:custGeom>
              <a:avLst/>
              <a:gdLst/>
              <a:ahLst/>
              <a:cxnLst/>
              <a:rect l="0" t="0" r="0" b="0"/>
              <a:pathLst>
                <a:path w="657225" h="466725">
                  <a:moveTo>
                    <a:pt x="21431" y="449104"/>
                  </a:moveTo>
                  <a:lnTo>
                    <a:pt x="63579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AC39206-4EE6-412B-9224-51CF9BD9CB0B}"/>
                </a:ext>
              </a:extLst>
            </p:cNvPr>
            <p:cNvSpPr/>
            <p:nvPr/>
          </p:nvSpPr>
          <p:spPr>
            <a:xfrm>
              <a:off x="6332289" y="-1069555"/>
              <a:ext cx="447675" cy="133350"/>
            </a:xfrm>
            <a:custGeom>
              <a:avLst/>
              <a:gdLst/>
              <a:ahLst/>
              <a:cxnLst/>
              <a:rect l="0" t="0" r="0" b="0"/>
              <a:pathLst>
                <a:path w="447675" h="133350">
                  <a:moveTo>
                    <a:pt x="21431" y="112871"/>
                  </a:moveTo>
                  <a:lnTo>
                    <a:pt x="433864" y="21431"/>
                  </a:lnTo>
                </a:path>
              </a:pathLst>
            </a:custGeom>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F3ADFF5F-2CD4-4AEA-8D96-88BB4CD72DF3}"/>
                </a:ext>
              </a:extLst>
            </p:cNvPr>
            <p:cNvSpPr/>
            <p:nvPr/>
          </p:nvSpPr>
          <p:spPr>
            <a:xfrm>
              <a:off x="6270377" y="-1040028"/>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1EC10EA4-5278-4C95-945C-6F38B9897E53}"/>
                </a:ext>
              </a:extLst>
            </p:cNvPr>
            <p:cNvSpPr/>
            <p:nvPr/>
          </p:nvSpPr>
          <p:spPr>
            <a:xfrm>
              <a:off x="6682809" y="-113146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ED3E63A3-3D2E-479B-B478-D09D955CDD65}"/>
                </a:ext>
              </a:extLst>
            </p:cNvPr>
            <p:cNvSpPr/>
            <p:nvPr/>
          </p:nvSpPr>
          <p:spPr>
            <a:xfrm>
              <a:off x="6565652" y="-745705"/>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13599CB9-EFF5-4150-8716-79525ADF0FD1}"/>
                </a:ext>
              </a:extLst>
            </p:cNvPr>
            <p:cNvSpPr/>
            <p:nvPr/>
          </p:nvSpPr>
          <p:spPr>
            <a:xfrm>
              <a:off x="7047617" y="-757135"/>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E1F0ADA-901E-48B8-BBBF-32DD6A7A0CB7}"/>
                </a:ext>
              </a:extLst>
            </p:cNvPr>
            <p:cNvSpPr/>
            <p:nvPr/>
          </p:nvSpPr>
          <p:spPr>
            <a:xfrm>
              <a:off x="6437064" y="-32089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40" name="Freeform: Shape 139">
              <a:extLst>
                <a:ext uri="{FF2B5EF4-FFF2-40B4-BE49-F238E27FC236}">
                  <a16:creationId xmlns:a16="http://schemas.microsoft.com/office/drawing/2014/main" id="{50CC9A79-C968-4F4A-B503-EF022980529A}"/>
                </a:ext>
              </a:extLst>
            </p:cNvPr>
            <p:cNvSpPr/>
            <p:nvPr/>
          </p:nvSpPr>
          <p:spPr>
            <a:xfrm>
              <a:off x="6943794" y="-412330"/>
              <a:ext cx="161925" cy="161925"/>
            </a:xfrm>
            <a:custGeom>
              <a:avLst/>
              <a:gdLst/>
              <a:ahLst/>
              <a:cxnLst/>
              <a:rect l="0" t="0" r="0" b="0"/>
              <a:pathLst>
                <a:path w="161925" h="161925">
                  <a:moveTo>
                    <a:pt x="145256" y="83344"/>
                  </a:moveTo>
                  <a:cubicBezTo>
                    <a:pt x="145256" y="117537"/>
                    <a:pt x="117537" y="145256"/>
                    <a:pt x="83344" y="145256"/>
                  </a:cubicBezTo>
                  <a:cubicBezTo>
                    <a:pt x="49150" y="145256"/>
                    <a:pt x="21431" y="117537"/>
                    <a:pt x="21431" y="83344"/>
                  </a:cubicBezTo>
                  <a:cubicBezTo>
                    <a:pt x="21431" y="49150"/>
                    <a:pt x="49150"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4B5E9988-A34C-47D8-851D-D3333C0FDDF3}"/>
                </a:ext>
              </a:extLst>
            </p:cNvPr>
            <p:cNvSpPr/>
            <p:nvPr/>
          </p:nvSpPr>
          <p:spPr>
            <a:xfrm>
              <a:off x="6082734" y="-704748"/>
              <a:ext cx="161925" cy="161925"/>
            </a:xfrm>
            <a:custGeom>
              <a:avLst/>
              <a:gdLst/>
              <a:ahLst/>
              <a:cxnLst/>
              <a:rect l="0" t="0" r="0" b="0"/>
              <a:pathLst>
                <a:path w="161925" h="161925">
                  <a:moveTo>
                    <a:pt x="145256" y="83344"/>
                  </a:moveTo>
                  <a:cubicBezTo>
                    <a:pt x="145256" y="117537"/>
                    <a:pt x="117537" y="145256"/>
                    <a:pt x="83344" y="145256"/>
                  </a:cubicBezTo>
                  <a:cubicBezTo>
                    <a:pt x="49151" y="145256"/>
                    <a:pt x="21431" y="117537"/>
                    <a:pt x="21431" y="83344"/>
                  </a:cubicBezTo>
                  <a:cubicBezTo>
                    <a:pt x="21431" y="49150"/>
                    <a:pt x="49151" y="21431"/>
                    <a:pt x="83344" y="21431"/>
                  </a:cubicBezTo>
                  <a:cubicBezTo>
                    <a:pt x="117537" y="21431"/>
                    <a:pt x="145256" y="49150"/>
                    <a:pt x="145256" y="83344"/>
                  </a:cubicBezTo>
                  <a:close/>
                </a:path>
              </a:pathLst>
            </a:custGeom>
            <a:solidFill>
              <a:srgbClr val="F7F9FD"/>
            </a:solidFill>
            <a:ln w="12700" cap="rnd">
              <a:solidFill>
                <a:schemeClr val="tx1"/>
              </a:solidFill>
              <a:prstDash val="solid"/>
              <a:round/>
            </a:ln>
          </p:spPr>
          <p:txBody>
            <a:bodyPr/>
            <a:lstStyle/>
            <a:p>
              <a:pPr defTabSz="914367">
                <a:defRPr/>
              </a:pPr>
              <a:endParaRPr lang="en-US" sz="1765">
                <a:solidFill>
                  <a:srgbClr val="505050"/>
                </a:solidFill>
                <a:latin typeface="Segoe UI"/>
              </a:endParaRPr>
            </a:p>
          </p:txBody>
        </p:sp>
      </p:grpSp>
      <p:grpSp>
        <p:nvGrpSpPr>
          <p:cNvPr id="2" name="Group 4">
            <a:extLst>
              <a:ext uri="{FF2B5EF4-FFF2-40B4-BE49-F238E27FC236}">
                <a16:creationId xmlns:a16="http://schemas.microsoft.com/office/drawing/2014/main" id="{1AF872C0-AC57-4181-83D5-7C6B39782F00}"/>
              </a:ext>
            </a:extLst>
          </p:cNvPr>
          <p:cNvGrpSpPr>
            <a:grpSpLocks noChangeAspect="1"/>
          </p:cNvGrpSpPr>
          <p:nvPr/>
        </p:nvGrpSpPr>
        <p:grpSpPr bwMode="auto">
          <a:xfrm>
            <a:off x="6733392" y="5904513"/>
            <a:ext cx="354547" cy="435717"/>
            <a:chOff x="4758" y="-701"/>
            <a:chExt cx="463" cy="569"/>
          </a:xfrm>
        </p:grpSpPr>
        <p:sp>
          <p:nvSpPr>
            <p:cNvPr id="7" name="Freeform 5">
              <a:extLst>
                <a:ext uri="{FF2B5EF4-FFF2-40B4-BE49-F238E27FC236}">
                  <a16:creationId xmlns:a16="http://schemas.microsoft.com/office/drawing/2014/main" id="{A2740A6F-A0CC-4C65-8C4F-B3676D09F995}"/>
                </a:ext>
              </a:extLst>
            </p:cNvPr>
            <p:cNvSpPr>
              <a:spLocks/>
            </p:cNvSpPr>
            <p:nvPr/>
          </p:nvSpPr>
          <p:spPr bwMode="auto">
            <a:xfrm>
              <a:off x="4758" y="-343"/>
              <a:ext cx="463" cy="211"/>
            </a:xfrm>
            <a:custGeom>
              <a:avLst/>
              <a:gdLst>
                <a:gd name="T0" fmla="*/ 115 w 230"/>
                <a:gd name="T1" fmla="*/ 33 h 105"/>
                <a:gd name="T2" fmla="*/ 0 w 230"/>
                <a:gd name="T3" fmla="*/ 0 h 105"/>
                <a:gd name="T4" fmla="*/ 0 w 230"/>
                <a:gd name="T5" fmla="*/ 71 h 105"/>
                <a:gd name="T6" fmla="*/ 115 w 230"/>
                <a:gd name="T7" fmla="*/ 105 h 105"/>
                <a:gd name="T8" fmla="*/ 230 w 230"/>
                <a:gd name="T9" fmla="*/ 71 h 105"/>
                <a:gd name="T10" fmla="*/ 230 w 230"/>
                <a:gd name="T11" fmla="*/ 0 h 105"/>
                <a:gd name="T12" fmla="*/ 115 w 230"/>
                <a:gd name="T13" fmla="*/ 33 h 105"/>
              </a:gdLst>
              <a:ahLst/>
              <a:cxnLst>
                <a:cxn ang="0">
                  <a:pos x="T0" y="T1"/>
                </a:cxn>
                <a:cxn ang="0">
                  <a:pos x="T2" y="T3"/>
                </a:cxn>
                <a:cxn ang="0">
                  <a:pos x="T4" y="T5"/>
                </a:cxn>
                <a:cxn ang="0">
                  <a:pos x="T6" y="T7"/>
                </a:cxn>
                <a:cxn ang="0">
                  <a:pos x="T8" y="T9"/>
                </a:cxn>
                <a:cxn ang="0">
                  <a:pos x="T10" y="T11"/>
                </a:cxn>
                <a:cxn ang="0">
                  <a:pos x="T12" y="T13"/>
                </a:cxn>
              </a:cxnLst>
              <a:rect l="0" t="0" r="r" b="b"/>
              <a:pathLst>
                <a:path w="230" h="105">
                  <a:moveTo>
                    <a:pt x="115" y="33"/>
                  </a:moveTo>
                  <a:cubicBezTo>
                    <a:pt x="51" y="33"/>
                    <a:pt x="0" y="18"/>
                    <a:pt x="0" y="0"/>
                  </a:cubicBezTo>
                  <a:cubicBezTo>
                    <a:pt x="0" y="71"/>
                    <a:pt x="0" y="71"/>
                    <a:pt x="0" y="71"/>
                  </a:cubicBezTo>
                  <a:cubicBezTo>
                    <a:pt x="0" y="90"/>
                    <a:pt x="51" y="105"/>
                    <a:pt x="115" y="105"/>
                  </a:cubicBezTo>
                  <a:cubicBezTo>
                    <a:pt x="178" y="105"/>
                    <a:pt x="230" y="90"/>
                    <a:pt x="230" y="71"/>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0" name="Oval 6">
              <a:extLst>
                <a:ext uri="{FF2B5EF4-FFF2-40B4-BE49-F238E27FC236}">
                  <a16:creationId xmlns:a16="http://schemas.microsoft.com/office/drawing/2014/main" id="{64641281-D5E0-42FF-9CAC-1F6F815D4590}"/>
                </a:ext>
              </a:extLst>
            </p:cNvPr>
            <p:cNvSpPr>
              <a:spLocks noChangeArrowheads="1"/>
            </p:cNvSpPr>
            <p:nvPr/>
          </p:nvSpPr>
          <p:spPr bwMode="auto">
            <a:xfrm>
              <a:off x="4758" y="-701"/>
              <a:ext cx="463" cy="139"/>
            </a:xfrm>
            <a:prstGeom prst="ellipse">
              <a:avLst/>
            </a:pr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1" name="Freeform 7">
              <a:extLst>
                <a:ext uri="{FF2B5EF4-FFF2-40B4-BE49-F238E27FC236}">
                  <a16:creationId xmlns:a16="http://schemas.microsoft.com/office/drawing/2014/main" id="{F26328CC-1F0C-458F-ABE6-A05E223E653C}"/>
                </a:ext>
              </a:extLst>
            </p:cNvPr>
            <p:cNvSpPr>
              <a:spLocks/>
            </p:cNvSpPr>
            <p:nvPr/>
          </p:nvSpPr>
          <p:spPr bwMode="auto">
            <a:xfrm>
              <a:off x="4758" y="-627"/>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2" name="Freeform 8">
              <a:extLst>
                <a:ext uri="{FF2B5EF4-FFF2-40B4-BE49-F238E27FC236}">
                  <a16:creationId xmlns:a16="http://schemas.microsoft.com/office/drawing/2014/main" id="{5A758F92-635B-49C2-8BF4-0A33F6117A4B}"/>
                </a:ext>
              </a:extLst>
            </p:cNvPr>
            <p:cNvSpPr>
              <a:spLocks/>
            </p:cNvSpPr>
            <p:nvPr/>
          </p:nvSpPr>
          <p:spPr bwMode="auto">
            <a:xfrm>
              <a:off x="4758" y="-484"/>
              <a:ext cx="463" cy="209"/>
            </a:xfrm>
            <a:custGeom>
              <a:avLst/>
              <a:gdLst>
                <a:gd name="T0" fmla="*/ 115 w 230"/>
                <a:gd name="T1" fmla="*/ 33 h 104"/>
                <a:gd name="T2" fmla="*/ 0 w 230"/>
                <a:gd name="T3" fmla="*/ 0 h 104"/>
                <a:gd name="T4" fmla="*/ 0 w 230"/>
                <a:gd name="T5" fmla="*/ 70 h 104"/>
                <a:gd name="T6" fmla="*/ 115 w 230"/>
                <a:gd name="T7" fmla="*/ 104 h 104"/>
                <a:gd name="T8" fmla="*/ 230 w 230"/>
                <a:gd name="T9" fmla="*/ 70 h 104"/>
                <a:gd name="T10" fmla="*/ 230 w 230"/>
                <a:gd name="T11" fmla="*/ 0 h 104"/>
                <a:gd name="T12" fmla="*/ 115 w 230"/>
                <a:gd name="T13" fmla="*/ 33 h 104"/>
              </a:gdLst>
              <a:ahLst/>
              <a:cxnLst>
                <a:cxn ang="0">
                  <a:pos x="T0" y="T1"/>
                </a:cxn>
                <a:cxn ang="0">
                  <a:pos x="T2" y="T3"/>
                </a:cxn>
                <a:cxn ang="0">
                  <a:pos x="T4" y="T5"/>
                </a:cxn>
                <a:cxn ang="0">
                  <a:pos x="T6" y="T7"/>
                </a:cxn>
                <a:cxn ang="0">
                  <a:pos x="T8" y="T9"/>
                </a:cxn>
                <a:cxn ang="0">
                  <a:pos x="T10" y="T11"/>
                </a:cxn>
                <a:cxn ang="0">
                  <a:pos x="T12" y="T13"/>
                </a:cxn>
              </a:cxnLst>
              <a:rect l="0" t="0" r="r" b="b"/>
              <a:pathLst>
                <a:path w="230" h="104">
                  <a:moveTo>
                    <a:pt x="115" y="33"/>
                  </a:moveTo>
                  <a:cubicBezTo>
                    <a:pt x="51" y="33"/>
                    <a:pt x="0" y="18"/>
                    <a:pt x="0" y="0"/>
                  </a:cubicBezTo>
                  <a:cubicBezTo>
                    <a:pt x="0" y="70"/>
                    <a:pt x="0" y="70"/>
                    <a:pt x="0" y="70"/>
                  </a:cubicBezTo>
                  <a:cubicBezTo>
                    <a:pt x="0" y="89"/>
                    <a:pt x="51" y="104"/>
                    <a:pt x="115" y="104"/>
                  </a:cubicBezTo>
                  <a:cubicBezTo>
                    <a:pt x="178" y="104"/>
                    <a:pt x="230" y="89"/>
                    <a:pt x="230" y="70"/>
                  </a:cubicBezTo>
                  <a:cubicBezTo>
                    <a:pt x="230" y="0"/>
                    <a:pt x="230" y="0"/>
                    <a:pt x="230" y="0"/>
                  </a:cubicBezTo>
                  <a:cubicBezTo>
                    <a:pt x="230" y="18"/>
                    <a:pt x="178" y="33"/>
                    <a:pt x="115" y="33"/>
                  </a:cubicBezTo>
                  <a:close/>
                </a:path>
              </a:pathLst>
            </a:custGeom>
            <a:noFill/>
            <a:ln w="12700" cap="flat">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186" name="Group 185">
            <a:extLst>
              <a:ext uri="{FF2B5EF4-FFF2-40B4-BE49-F238E27FC236}">
                <a16:creationId xmlns:a16="http://schemas.microsoft.com/office/drawing/2014/main" id="{D986E400-9208-4F7D-833C-D09464F27A11}"/>
              </a:ext>
            </a:extLst>
          </p:cNvPr>
          <p:cNvGrpSpPr/>
          <p:nvPr/>
        </p:nvGrpSpPr>
        <p:grpSpPr>
          <a:xfrm>
            <a:off x="2238242" y="4298895"/>
            <a:ext cx="359528" cy="593075"/>
            <a:chOff x="2857501" y="-1033463"/>
            <a:chExt cx="588963" cy="971550"/>
          </a:xfrm>
        </p:grpSpPr>
        <p:sp>
          <p:nvSpPr>
            <p:cNvPr id="187" name="Line 5">
              <a:extLst>
                <a:ext uri="{FF2B5EF4-FFF2-40B4-BE49-F238E27FC236}">
                  <a16:creationId xmlns:a16="http://schemas.microsoft.com/office/drawing/2014/main" id="{A5E0BF6A-B2E0-410A-9400-C96985D82C20}"/>
                </a:ext>
              </a:extLst>
            </p:cNvPr>
            <p:cNvSpPr>
              <a:spLocks noChangeShapeType="1"/>
            </p:cNvSpPr>
            <p:nvPr/>
          </p:nvSpPr>
          <p:spPr bwMode="auto">
            <a:xfrm>
              <a:off x="2857501" y="-61913"/>
              <a:ext cx="58896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8" name="Freeform 6">
              <a:extLst>
                <a:ext uri="{FF2B5EF4-FFF2-40B4-BE49-F238E27FC236}">
                  <a16:creationId xmlns:a16="http://schemas.microsoft.com/office/drawing/2014/main" id="{DA184F1D-787D-4830-8381-863A575608CA}"/>
                </a:ext>
              </a:extLst>
            </p:cNvPr>
            <p:cNvSpPr>
              <a:spLocks/>
            </p:cNvSpPr>
            <p:nvPr/>
          </p:nvSpPr>
          <p:spPr bwMode="auto">
            <a:xfrm>
              <a:off x="2857501" y="-638175"/>
              <a:ext cx="588963" cy="576262"/>
            </a:xfrm>
            <a:custGeom>
              <a:avLst/>
              <a:gdLst>
                <a:gd name="T0" fmla="*/ 154 w 154"/>
                <a:gd name="T1" fmla="*/ 152 h 152"/>
                <a:gd name="T2" fmla="*/ 154 w 154"/>
                <a:gd name="T3" fmla="*/ 29 h 152"/>
                <a:gd name="T4" fmla="*/ 125 w 154"/>
                <a:gd name="T5" fmla="*/ 0 h 152"/>
                <a:gd name="T6" fmla="*/ 29 w 154"/>
                <a:gd name="T7" fmla="*/ 0 h 152"/>
                <a:gd name="T8" fmla="*/ 0 w 154"/>
                <a:gd name="T9" fmla="*/ 29 h 152"/>
                <a:gd name="T10" fmla="*/ 0 w 154"/>
                <a:gd name="T11" fmla="*/ 152 h 152"/>
              </a:gdLst>
              <a:ahLst/>
              <a:cxnLst>
                <a:cxn ang="0">
                  <a:pos x="T0" y="T1"/>
                </a:cxn>
                <a:cxn ang="0">
                  <a:pos x="T2" y="T3"/>
                </a:cxn>
                <a:cxn ang="0">
                  <a:pos x="T4" y="T5"/>
                </a:cxn>
                <a:cxn ang="0">
                  <a:pos x="T6" y="T7"/>
                </a:cxn>
                <a:cxn ang="0">
                  <a:pos x="T8" y="T9"/>
                </a:cxn>
                <a:cxn ang="0">
                  <a:pos x="T10" y="T11"/>
                </a:cxn>
              </a:cxnLst>
              <a:rect l="0" t="0" r="r" b="b"/>
              <a:pathLst>
                <a:path w="154" h="152">
                  <a:moveTo>
                    <a:pt x="154" y="152"/>
                  </a:moveTo>
                  <a:cubicBezTo>
                    <a:pt x="154" y="29"/>
                    <a:pt x="154" y="29"/>
                    <a:pt x="154" y="29"/>
                  </a:cubicBezTo>
                  <a:cubicBezTo>
                    <a:pt x="154" y="13"/>
                    <a:pt x="141" y="0"/>
                    <a:pt x="125" y="0"/>
                  </a:cubicBezTo>
                  <a:cubicBezTo>
                    <a:pt x="29" y="0"/>
                    <a:pt x="29" y="0"/>
                    <a:pt x="29" y="0"/>
                  </a:cubicBezTo>
                  <a:cubicBezTo>
                    <a:pt x="14" y="0"/>
                    <a:pt x="0" y="13"/>
                    <a:pt x="0" y="29"/>
                  </a:cubicBezTo>
                  <a:cubicBezTo>
                    <a:pt x="0" y="152"/>
                    <a:pt x="0" y="152"/>
                    <a:pt x="0" y="152"/>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9" name="Line 9">
              <a:extLst>
                <a:ext uri="{FF2B5EF4-FFF2-40B4-BE49-F238E27FC236}">
                  <a16:creationId xmlns:a16="http://schemas.microsoft.com/office/drawing/2014/main" id="{84856DDB-76CF-4B77-A68E-9CB14B012AE6}"/>
                </a:ext>
              </a:extLst>
            </p:cNvPr>
            <p:cNvSpPr>
              <a:spLocks noChangeShapeType="1"/>
            </p:cNvSpPr>
            <p:nvPr/>
          </p:nvSpPr>
          <p:spPr bwMode="auto">
            <a:xfrm>
              <a:off x="3014663" y="-957263"/>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0" name="Line 10">
              <a:extLst>
                <a:ext uri="{FF2B5EF4-FFF2-40B4-BE49-F238E27FC236}">
                  <a16:creationId xmlns:a16="http://schemas.microsoft.com/office/drawing/2014/main" id="{5FF962E2-20D2-4A39-82AD-45781615D759}"/>
                </a:ext>
              </a:extLst>
            </p:cNvPr>
            <p:cNvSpPr>
              <a:spLocks noChangeShapeType="1"/>
            </p:cNvSpPr>
            <p:nvPr/>
          </p:nvSpPr>
          <p:spPr bwMode="auto">
            <a:xfrm>
              <a:off x="2992438" y="-869950"/>
              <a:ext cx="0"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1" name="Freeform 11">
              <a:extLst>
                <a:ext uri="{FF2B5EF4-FFF2-40B4-BE49-F238E27FC236}">
                  <a16:creationId xmlns:a16="http://schemas.microsoft.com/office/drawing/2014/main" id="{F8535851-DB11-458D-9EEB-2F07B7CA511D}"/>
                </a:ext>
              </a:extLst>
            </p:cNvPr>
            <p:cNvSpPr>
              <a:spLocks/>
            </p:cNvSpPr>
            <p:nvPr/>
          </p:nvSpPr>
          <p:spPr bwMode="auto">
            <a:xfrm>
              <a:off x="2992438" y="-865188"/>
              <a:ext cx="323850" cy="155575"/>
            </a:xfrm>
            <a:custGeom>
              <a:avLst/>
              <a:gdLst>
                <a:gd name="T0" fmla="*/ 85 w 85"/>
                <a:gd name="T1" fmla="*/ 1 h 41"/>
                <a:gd name="T2" fmla="*/ 42 w 85"/>
                <a:gd name="T3" fmla="*/ 41 h 41"/>
                <a:gd name="T4" fmla="*/ 0 w 85"/>
                <a:gd name="T5" fmla="*/ 0 h 41"/>
              </a:gdLst>
              <a:ahLst/>
              <a:cxnLst>
                <a:cxn ang="0">
                  <a:pos x="T0" y="T1"/>
                </a:cxn>
                <a:cxn ang="0">
                  <a:pos x="T2" y="T3"/>
                </a:cxn>
                <a:cxn ang="0">
                  <a:pos x="T4" y="T5"/>
                </a:cxn>
              </a:cxnLst>
              <a:rect l="0" t="0" r="r" b="b"/>
              <a:pathLst>
                <a:path w="85" h="41">
                  <a:moveTo>
                    <a:pt x="85" y="1"/>
                  </a:moveTo>
                  <a:cubicBezTo>
                    <a:pt x="84" y="23"/>
                    <a:pt x="65" y="41"/>
                    <a:pt x="42" y="41"/>
                  </a:cubicBezTo>
                  <a:cubicBezTo>
                    <a:pt x="19" y="41"/>
                    <a:pt x="0" y="23"/>
                    <a:pt x="0" y="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2" name="Freeform 12">
              <a:extLst>
                <a:ext uri="{FF2B5EF4-FFF2-40B4-BE49-F238E27FC236}">
                  <a16:creationId xmlns:a16="http://schemas.microsoft.com/office/drawing/2014/main" id="{A5C284B6-D96C-4F0F-9B2D-A38CF3929511}"/>
                </a:ext>
              </a:extLst>
            </p:cNvPr>
            <p:cNvSpPr>
              <a:spLocks/>
            </p:cNvSpPr>
            <p:nvPr/>
          </p:nvSpPr>
          <p:spPr bwMode="auto">
            <a:xfrm>
              <a:off x="3014663" y="-1033463"/>
              <a:ext cx="274638" cy="76200"/>
            </a:xfrm>
            <a:custGeom>
              <a:avLst/>
              <a:gdLst>
                <a:gd name="T0" fmla="*/ 0 w 72"/>
                <a:gd name="T1" fmla="*/ 20 h 20"/>
                <a:gd name="T2" fmla="*/ 36 w 72"/>
                <a:gd name="T3" fmla="*/ 0 h 20"/>
                <a:gd name="T4" fmla="*/ 72 w 72"/>
                <a:gd name="T5" fmla="*/ 20 h 20"/>
              </a:gdLst>
              <a:ahLst/>
              <a:cxnLst>
                <a:cxn ang="0">
                  <a:pos x="T0" y="T1"/>
                </a:cxn>
                <a:cxn ang="0">
                  <a:pos x="T2" y="T3"/>
                </a:cxn>
                <a:cxn ang="0">
                  <a:pos x="T4" y="T5"/>
                </a:cxn>
              </a:cxnLst>
              <a:rect l="0" t="0" r="r" b="b"/>
              <a:pathLst>
                <a:path w="72" h="20">
                  <a:moveTo>
                    <a:pt x="0" y="20"/>
                  </a:moveTo>
                  <a:cubicBezTo>
                    <a:pt x="8" y="8"/>
                    <a:pt x="21" y="0"/>
                    <a:pt x="36" y="0"/>
                  </a:cubicBezTo>
                  <a:cubicBezTo>
                    <a:pt x="51" y="0"/>
                    <a:pt x="64" y="8"/>
                    <a:pt x="72" y="20"/>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3" name="Freeform 13">
              <a:extLst>
                <a:ext uri="{FF2B5EF4-FFF2-40B4-BE49-F238E27FC236}">
                  <a16:creationId xmlns:a16="http://schemas.microsoft.com/office/drawing/2014/main" id="{38F72EEE-6C4B-4D6B-9DAA-237193CE8287}"/>
                </a:ext>
              </a:extLst>
            </p:cNvPr>
            <p:cNvSpPr>
              <a:spLocks/>
            </p:cNvSpPr>
            <p:nvPr/>
          </p:nvSpPr>
          <p:spPr bwMode="auto">
            <a:xfrm>
              <a:off x="2973388" y="-952500"/>
              <a:ext cx="152400" cy="82550"/>
            </a:xfrm>
            <a:custGeom>
              <a:avLst/>
              <a:gdLst>
                <a:gd name="T0" fmla="*/ 38 w 40"/>
                <a:gd name="T1" fmla="*/ 22 h 22"/>
                <a:gd name="T2" fmla="*/ 2 w 40"/>
                <a:gd name="T3" fmla="*/ 22 h 22"/>
                <a:gd name="T4" fmla="*/ 0 w 40"/>
                <a:gd name="T5" fmla="*/ 21 h 22"/>
                <a:gd name="T6" fmla="*/ 0 w 40"/>
                <a:gd name="T7" fmla="*/ 2 h 22"/>
                <a:gd name="T8" fmla="*/ 2 w 40"/>
                <a:gd name="T9" fmla="*/ 0 h 22"/>
                <a:gd name="T10" fmla="*/ 38 w 40"/>
                <a:gd name="T11" fmla="*/ 0 h 22"/>
                <a:gd name="T12" fmla="*/ 40 w 40"/>
                <a:gd name="T13" fmla="*/ 2 h 22"/>
                <a:gd name="T14" fmla="*/ 40 w 40"/>
                <a:gd name="T15" fmla="*/ 21 h 22"/>
                <a:gd name="T16" fmla="*/ 38 w 40"/>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22">
                  <a:moveTo>
                    <a:pt x="38" y="22"/>
                  </a:moveTo>
                  <a:cubicBezTo>
                    <a:pt x="2" y="22"/>
                    <a:pt x="2" y="22"/>
                    <a:pt x="2" y="22"/>
                  </a:cubicBezTo>
                  <a:cubicBezTo>
                    <a:pt x="1" y="22"/>
                    <a:pt x="0" y="22"/>
                    <a:pt x="0" y="21"/>
                  </a:cubicBezTo>
                  <a:cubicBezTo>
                    <a:pt x="0" y="2"/>
                    <a:pt x="0" y="2"/>
                    <a:pt x="0" y="2"/>
                  </a:cubicBezTo>
                  <a:cubicBezTo>
                    <a:pt x="0" y="1"/>
                    <a:pt x="1" y="0"/>
                    <a:pt x="2" y="0"/>
                  </a:cubicBezTo>
                  <a:cubicBezTo>
                    <a:pt x="38" y="0"/>
                    <a:pt x="38" y="0"/>
                    <a:pt x="38" y="0"/>
                  </a:cubicBezTo>
                  <a:cubicBezTo>
                    <a:pt x="39" y="0"/>
                    <a:pt x="40" y="1"/>
                    <a:pt x="40" y="2"/>
                  </a:cubicBezTo>
                  <a:cubicBezTo>
                    <a:pt x="40" y="21"/>
                    <a:pt x="40" y="21"/>
                    <a:pt x="40" y="21"/>
                  </a:cubicBezTo>
                  <a:cubicBezTo>
                    <a:pt x="40" y="22"/>
                    <a:pt x="39" y="22"/>
                    <a:pt x="38"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4" name="Freeform 14">
              <a:extLst>
                <a:ext uri="{FF2B5EF4-FFF2-40B4-BE49-F238E27FC236}">
                  <a16:creationId xmlns:a16="http://schemas.microsoft.com/office/drawing/2014/main" id="{E728279A-9FA7-4BE3-A0B8-7FCC00CC3BC2}"/>
                </a:ext>
              </a:extLst>
            </p:cNvPr>
            <p:cNvSpPr>
              <a:spLocks/>
            </p:cNvSpPr>
            <p:nvPr/>
          </p:nvSpPr>
          <p:spPr bwMode="auto">
            <a:xfrm>
              <a:off x="3182938" y="-952500"/>
              <a:ext cx="149225" cy="82550"/>
            </a:xfrm>
            <a:custGeom>
              <a:avLst/>
              <a:gdLst>
                <a:gd name="T0" fmla="*/ 37 w 39"/>
                <a:gd name="T1" fmla="*/ 22 h 22"/>
                <a:gd name="T2" fmla="*/ 1 w 39"/>
                <a:gd name="T3" fmla="*/ 22 h 22"/>
                <a:gd name="T4" fmla="*/ 0 w 39"/>
                <a:gd name="T5" fmla="*/ 21 h 22"/>
                <a:gd name="T6" fmla="*/ 0 w 39"/>
                <a:gd name="T7" fmla="*/ 2 h 22"/>
                <a:gd name="T8" fmla="*/ 1 w 39"/>
                <a:gd name="T9" fmla="*/ 0 h 22"/>
                <a:gd name="T10" fmla="*/ 37 w 39"/>
                <a:gd name="T11" fmla="*/ 0 h 22"/>
                <a:gd name="T12" fmla="*/ 39 w 39"/>
                <a:gd name="T13" fmla="*/ 2 h 22"/>
                <a:gd name="T14" fmla="*/ 39 w 39"/>
                <a:gd name="T15" fmla="*/ 21 h 22"/>
                <a:gd name="T16" fmla="*/ 37 w 39"/>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2">
                  <a:moveTo>
                    <a:pt x="37" y="22"/>
                  </a:moveTo>
                  <a:cubicBezTo>
                    <a:pt x="1" y="22"/>
                    <a:pt x="1" y="22"/>
                    <a:pt x="1" y="22"/>
                  </a:cubicBezTo>
                  <a:cubicBezTo>
                    <a:pt x="0" y="22"/>
                    <a:pt x="0" y="22"/>
                    <a:pt x="0" y="21"/>
                  </a:cubicBezTo>
                  <a:cubicBezTo>
                    <a:pt x="0" y="2"/>
                    <a:pt x="0" y="2"/>
                    <a:pt x="0" y="2"/>
                  </a:cubicBezTo>
                  <a:cubicBezTo>
                    <a:pt x="0" y="1"/>
                    <a:pt x="0" y="0"/>
                    <a:pt x="1" y="0"/>
                  </a:cubicBezTo>
                  <a:cubicBezTo>
                    <a:pt x="37" y="0"/>
                    <a:pt x="37" y="0"/>
                    <a:pt x="37" y="0"/>
                  </a:cubicBezTo>
                  <a:cubicBezTo>
                    <a:pt x="38" y="0"/>
                    <a:pt x="39" y="1"/>
                    <a:pt x="39" y="2"/>
                  </a:cubicBezTo>
                  <a:cubicBezTo>
                    <a:pt x="39" y="21"/>
                    <a:pt x="39" y="21"/>
                    <a:pt x="39" y="21"/>
                  </a:cubicBezTo>
                  <a:cubicBezTo>
                    <a:pt x="39" y="22"/>
                    <a:pt x="38" y="22"/>
                    <a:pt x="37" y="22"/>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5" name="Line 15">
              <a:extLst>
                <a:ext uri="{FF2B5EF4-FFF2-40B4-BE49-F238E27FC236}">
                  <a16:creationId xmlns:a16="http://schemas.microsoft.com/office/drawing/2014/main" id="{55EC75D5-E3C8-44CF-A631-D9A5982DE2EC}"/>
                </a:ext>
              </a:extLst>
            </p:cNvPr>
            <p:cNvSpPr>
              <a:spLocks noChangeShapeType="1"/>
            </p:cNvSpPr>
            <p:nvPr/>
          </p:nvSpPr>
          <p:spPr bwMode="auto">
            <a:xfrm>
              <a:off x="3133726" y="-919163"/>
              <a:ext cx="41275"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spTree>
    <p:extLst>
      <p:ext uri="{BB962C8B-B14F-4D97-AF65-F5344CB8AC3E}">
        <p14:creationId xmlns:p14="http://schemas.microsoft.com/office/powerpoint/2010/main" val="23010474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688" y="505953"/>
            <a:ext cx="8645988" cy="854250"/>
          </a:xfrm>
        </p:spPr>
        <p:txBody>
          <a:bodyPr/>
          <a:lstStyle/>
          <a:p>
            <a:pPr algn="ctr"/>
            <a:r>
              <a:rPr lang="en-US" sz="4704" dirty="0">
                <a:solidFill>
                  <a:schemeClr val="tx1"/>
                </a:solidFill>
              </a:rPr>
              <a:t>Azure Container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917" y="1302711"/>
            <a:ext cx="6985519" cy="658896"/>
          </a:xfrm>
          <a:prstGeom prst="rect">
            <a:avLst/>
          </a:prstGeom>
          <a:noFill/>
        </p:spPr>
        <p:txBody>
          <a:bodyPr wrap="square" lIns="143407" tIns="143407" rIns="143407" bIns="143407" rtlCol="0">
            <a:spAutoFit/>
          </a:bodyPr>
          <a:lstStyle/>
          <a:p>
            <a:pPr algn="ctr" defTabSz="914192">
              <a:spcAft>
                <a:spcPts val="588"/>
              </a:spcAft>
            </a:pPr>
            <a:r>
              <a:rPr lang="en-US" sz="2353" dirty="0">
                <a:solidFill>
                  <a:srgbClr val="0072C6"/>
                </a:solidFill>
                <a:latin typeface="Segoe UI"/>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2405" y="2159263"/>
            <a:ext cx="8578551" cy="407141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896214">
              <a:lnSpc>
                <a:spcPct val="100000"/>
              </a:lnSpc>
              <a:spcBef>
                <a:spcPts val="0"/>
              </a:spcBef>
              <a:buSzTx/>
              <a:buNone/>
              <a:defRPr/>
            </a:pPr>
            <a:r>
              <a:rPr lang="en-US" sz="1567" b="1" dirty="0">
                <a:solidFill>
                  <a:srgbClr val="0072C6"/>
                </a:solidFill>
                <a:latin typeface="Consolas" charset="0"/>
              </a:rPr>
              <a:t>$ </a:t>
            </a:r>
            <a:r>
              <a:rPr lang="en-US" sz="1567" b="1" dirty="0" err="1">
                <a:solidFill>
                  <a:srgbClr val="0072C6"/>
                </a:solidFill>
                <a:latin typeface="Consolas" charset="0"/>
              </a:rPr>
              <a:t>az</a:t>
            </a:r>
            <a:r>
              <a:rPr lang="en-US" sz="1567" b="1" dirty="0">
                <a:solidFill>
                  <a:srgbClr val="0072C6"/>
                </a:solidFill>
                <a:latin typeface="Consolas" charset="0"/>
              </a:rPr>
              <a:t> </a:t>
            </a:r>
            <a:r>
              <a:rPr lang="en-US" sz="1567" b="1" dirty="0" err="1">
                <a:solidFill>
                  <a:srgbClr val="0072C6"/>
                </a:solidFill>
                <a:latin typeface="Consolas" charset="0"/>
                <a:ea typeface="Consolas" charset="0"/>
                <a:cs typeface="Consolas" charset="0"/>
              </a:rPr>
              <a:t>aks</a:t>
            </a:r>
            <a:r>
              <a:rPr lang="en-US" sz="1567" b="1" dirty="0">
                <a:solidFill>
                  <a:srgbClr val="0072C6"/>
                </a:solidFill>
                <a:latin typeface="Consolas" charset="0"/>
                <a:ea typeface="Consolas" charset="0"/>
                <a:cs typeface="Consolas" charset="0"/>
              </a:rPr>
              <a:t> create</a:t>
            </a:r>
            <a:r>
              <a:rPr lang="en-US" sz="1567" dirty="0">
                <a:solidFill>
                  <a:srgbClr val="0072C6"/>
                </a:solidFill>
                <a:latin typeface="Consolas" charset="0"/>
                <a:ea typeface="Consolas" charset="0"/>
                <a:cs typeface="Consolas" charset="0"/>
              </a:rPr>
              <a:t> </a:t>
            </a:r>
            <a:r>
              <a:rPr lang="en-US" sz="1567" dirty="0">
                <a:gradFill>
                  <a:gsLst>
                    <a:gs pos="1250">
                      <a:srgbClr val="505050"/>
                    </a:gs>
                    <a:gs pos="100000">
                      <a:srgbClr val="505050"/>
                    </a:gs>
                  </a:gsLst>
                  <a:lin ang="5400000" scaled="0"/>
                </a:gradFill>
                <a:latin typeface="Consolas" charset="0"/>
                <a:ea typeface="Consolas" charset="0"/>
                <a:cs typeface="Consolas" charset="0"/>
              </a:rPr>
              <a:t>-g </a:t>
            </a:r>
            <a:r>
              <a:rPr lang="en-US" sz="1567"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7" dirty="0">
                <a:gradFill>
                  <a:gsLst>
                    <a:gs pos="1250">
                      <a:srgbClr val="505050"/>
                    </a:gs>
                    <a:gs pos="100000">
                      <a:srgbClr val="505050"/>
                    </a:gs>
                  </a:gsLst>
                  <a:lin ang="5400000" scaled="0"/>
                </a:gradFill>
                <a:latin typeface="Consolas" charset="0"/>
                <a:ea typeface="Consolas" charset="0"/>
                <a:cs typeface="Consolas" charset="0"/>
              </a:rPr>
              <a:t> -n </a:t>
            </a:r>
            <a:r>
              <a:rPr lang="en-US" sz="1567"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7" dirty="0">
                <a:gradFill>
                  <a:gsLst>
                    <a:gs pos="1250">
                      <a:srgbClr val="505050"/>
                    </a:gs>
                    <a:gs pos="100000">
                      <a:srgbClr val="505050"/>
                    </a:gs>
                  </a:gsLst>
                  <a:lin ang="5400000" scaled="0"/>
                </a:gradFill>
                <a:latin typeface="Consolas" charset="0"/>
                <a:ea typeface="Consolas" charset="0"/>
                <a:cs typeface="Consolas" charset="0"/>
              </a:rPr>
              <a:t> --generate-</a:t>
            </a:r>
            <a:r>
              <a:rPr lang="en-US" sz="1567" dirty="0" err="1">
                <a:gradFill>
                  <a:gsLst>
                    <a:gs pos="1250">
                      <a:srgbClr val="505050"/>
                    </a:gs>
                    <a:gs pos="100000">
                      <a:srgbClr val="505050"/>
                    </a:gs>
                  </a:gsLst>
                  <a:lin ang="5400000" scaled="0"/>
                </a:gradFill>
                <a:latin typeface="Consolas" charset="0"/>
                <a:ea typeface="Consolas" charset="0"/>
                <a:cs typeface="Consolas" charset="0"/>
              </a:rPr>
              <a:t>ssh</a:t>
            </a:r>
            <a:r>
              <a:rPr lang="en-US" sz="1567" dirty="0">
                <a:gradFill>
                  <a:gsLst>
                    <a:gs pos="1250">
                      <a:srgbClr val="505050"/>
                    </a:gs>
                    <a:gs pos="100000">
                      <a:srgbClr val="505050"/>
                    </a:gs>
                  </a:gsLst>
                  <a:lin ang="5400000" scaled="0"/>
                </a:gradFill>
                <a:latin typeface="Consolas" charset="0"/>
                <a:ea typeface="Consolas" charset="0"/>
                <a:cs typeface="Consolas" charset="0"/>
              </a:rPr>
              <a:t>-keys</a:t>
            </a:r>
          </a:p>
          <a:p>
            <a:pPr marL="0" indent="0" defTabSz="914192">
              <a:buNone/>
            </a:pPr>
            <a:r>
              <a:rPr lang="en-US" sz="1567" dirty="0">
                <a:gradFill>
                  <a:gsLst>
                    <a:gs pos="1250">
                      <a:srgbClr val="505050"/>
                    </a:gs>
                    <a:gs pos="100000">
                      <a:srgbClr val="505050"/>
                    </a:gs>
                  </a:gsLst>
                  <a:lin ang="5400000" scaled="0"/>
                </a:gradFill>
                <a:latin typeface="Consolas" charset="0"/>
                <a:ea typeface="Consolas" charset="0"/>
                <a:cs typeface="Consolas" charset="0"/>
              </a:rPr>
              <a:t>\ Running ..</a:t>
            </a:r>
          </a:p>
          <a:p>
            <a:pPr marL="0" indent="0" defTabSz="896214">
              <a:lnSpc>
                <a:spcPct val="100000"/>
              </a:lnSpc>
              <a:spcBef>
                <a:spcPts val="0"/>
              </a:spcBef>
              <a:buSzTx/>
              <a:buNone/>
              <a:defRPr/>
            </a:pPr>
            <a:endParaRPr lang="en-US" sz="1567" dirty="0">
              <a:gradFill>
                <a:gsLst>
                  <a:gs pos="1250">
                    <a:srgbClr val="505050"/>
                  </a:gs>
                  <a:gs pos="100000">
                    <a:srgbClr val="505050"/>
                  </a:gs>
                </a:gsLst>
                <a:lin ang="5400000" scaled="0"/>
              </a:gradFill>
              <a:latin typeface="Consolas" charset="0"/>
              <a:ea typeface="Consolas" charset="0"/>
              <a:cs typeface="Consolas" charset="0"/>
            </a:endParaRPr>
          </a:p>
          <a:p>
            <a:pPr marL="0" indent="0" defTabSz="896214">
              <a:lnSpc>
                <a:spcPct val="100000"/>
              </a:lnSpc>
              <a:spcBef>
                <a:spcPts val="0"/>
              </a:spcBef>
              <a:buSzTx/>
              <a:buNone/>
            </a:pPr>
            <a:r>
              <a:rPr lang="mr-IN" sz="1567" b="1" dirty="0">
                <a:solidFill>
                  <a:srgbClr val="0072C6"/>
                </a:solidFill>
                <a:latin typeface="Consolas" charset="0"/>
              </a:rPr>
              <a:t>$ </a:t>
            </a:r>
            <a:r>
              <a:rPr lang="en-US" sz="1567" b="1" dirty="0" err="1">
                <a:solidFill>
                  <a:srgbClr val="0072C6"/>
                </a:solidFill>
                <a:latin typeface="Consolas" charset="0"/>
              </a:rPr>
              <a:t>az</a:t>
            </a:r>
            <a:r>
              <a:rPr lang="en-US" sz="1567" b="1" dirty="0">
                <a:solidFill>
                  <a:srgbClr val="0072C6"/>
                </a:solidFill>
                <a:latin typeface="Consolas" charset="0"/>
              </a:rPr>
              <a:t> </a:t>
            </a:r>
            <a:r>
              <a:rPr lang="en-US" sz="1567" b="1" dirty="0" err="1">
                <a:solidFill>
                  <a:srgbClr val="0072C6"/>
                </a:solidFill>
                <a:latin typeface="Consolas" charset="0"/>
              </a:rPr>
              <a:t>aks</a:t>
            </a:r>
            <a:r>
              <a:rPr lang="en-US" sz="1567" b="1" dirty="0">
                <a:solidFill>
                  <a:srgbClr val="0072C6"/>
                </a:solidFill>
                <a:latin typeface="Consolas" charset="0"/>
              </a:rPr>
              <a:t> install-cli</a:t>
            </a:r>
          </a:p>
          <a:p>
            <a:pPr marL="0" indent="0" defTabSz="896214">
              <a:lnSpc>
                <a:spcPct val="100000"/>
              </a:lnSpc>
              <a:spcBef>
                <a:spcPts val="0"/>
              </a:spcBef>
              <a:buSzTx/>
              <a:buNone/>
            </a:pPr>
            <a:r>
              <a:rPr lang="en-US" sz="1567" dirty="0">
                <a:gradFill>
                  <a:gsLst>
                    <a:gs pos="1250">
                      <a:srgbClr val="505050"/>
                    </a:gs>
                    <a:gs pos="100000">
                      <a:srgbClr val="505050"/>
                    </a:gs>
                  </a:gsLst>
                  <a:lin ang="5400000" scaled="0"/>
                </a:gradFill>
                <a:latin typeface="Consolas" charset="0"/>
                <a:ea typeface="Consolas" charset="0"/>
                <a:cs typeface="Consolas" charset="0"/>
              </a:rPr>
              <a:t>Downloading client to /</a:t>
            </a:r>
            <a:r>
              <a:rPr lang="en-US" sz="1567" dirty="0" err="1">
                <a:gradFill>
                  <a:gsLst>
                    <a:gs pos="1250">
                      <a:srgbClr val="505050"/>
                    </a:gs>
                    <a:gs pos="100000">
                      <a:srgbClr val="505050"/>
                    </a:gs>
                  </a:gsLst>
                  <a:lin ang="5400000" scaled="0"/>
                </a:gradFill>
                <a:latin typeface="Consolas" charset="0"/>
                <a:ea typeface="Consolas" charset="0"/>
                <a:cs typeface="Consolas" charset="0"/>
              </a:rPr>
              <a:t>usr</a:t>
            </a:r>
            <a:r>
              <a:rPr lang="en-US" sz="1567" dirty="0">
                <a:gradFill>
                  <a:gsLst>
                    <a:gs pos="1250">
                      <a:srgbClr val="505050"/>
                    </a:gs>
                    <a:gs pos="100000">
                      <a:srgbClr val="505050"/>
                    </a:gs>
                  </a:gsLst>
                  <a:lin ang="5400000" scaled="0"/>
                </a:gradFill>
                <a:latin typeface="Consolas" charset="0"/>
                <a:ea typeface="Consolas" charset="0"/>
                <a:cs typeface="Consolas" charset="0"/>
              </a:rPr>
              <a:t>/local/bin/</a:t>
            </a:r>
            <a:r>
              <a:rPr lang="en-US" sz="1567" dirty="0" err="1">
                <a:gradFill>
                  <a:gsLst>
                    <a:gs pos="1250">
                      <a:srgbClr val="505050"/>
                    </a:gs>
                    <a:gs pos="100000">
                      <a:srgbClr val="505050"/>
                    </a:gs>
                  </a:gsLst>
                  <a:lin ang="5400000" scaled="0"/>
                </a:gradFill>
                <a:latin typeface="Consolas" charset="0"/>
                <a:ea typeface="Consolas" charset="0"/>
                <a:cs typeface="Consolas" charset="0"/>
              </a:rPr>
              <a:t>kubectl</a:t>
            </a:r>
            <a:r>
              <a:rPr lang="en-US" sz="1567" dirty="0">
                <a:gradFill>
                  <a:gsLst>
                    <a:gs pos="1250">
                      <a:srgbClr val="505050"/>
                    </a:gs>
                    <a:gs pos="100000">
                      <a:srgbClr val="505050"/>
                    </a:gs>
                  </a:gsLst>
                  <a:lin ang="5400000" scaled="0"/>
                </a:gradFill>
                <a:latin typeface="Consolas" charset="0"/>
                <a:ea typeface="Consolas" charset="0"/>
                <a:cs typeface="Consolas" charset="0"/>
              </a:rPr>
              <a:t> ..</a:t>
            </a:r>
          </a:p>
          <a:p>
            <a:pPr marL="0" indent="0" defTabSz="896214">
              <a:lnSpc>
                <a:spcPct val="100000"/>
              </a:lnSpc>
              <a:spcBef>
                <a:spcPts val="0"/>
              </a:spcBef>
              <a:buSzTx/>
              <a:buNone/>
            </a:pPr>
            <a:endParaRPr lang="en-US" sz="1175" dirty="0">
              <a:gradFill>
                <a:gsLst>
                  <a:gs pos="1250">
                    <a:srgbClr val="505050"/>
                  </a:gs>
                  <a:gs pos="100000">
                    <a:srgbClr val="505050"/>
                  </a:gs>
                </a:gsLst>
                <a:lin ang="5400000" scaled="0"/>
              </a:gradFill>
              <a:latin typeface="Consolas" charset="0"/>
              <a:ea typeface="Consolas" charset="0"/>
              <a:cs typeface="Consolas" charset="0"/>
            </a:endParaRPr>
          </a:p>
          <a:p>
            <a:pPr marL="0" indent="0" defTabSz="914192">
              <a:buNone/>
            </a:pPr>
            <a:r>
              <a:rPr lang="en-US" sz="1567" b="1" dirty="0">
                <a:solidFill>
                  <a:srgbClr val="0072C6"/>
                </a:solidFill>
                <a:latin typeface="Consolas" charset="0"/>
              </a:rPr>
              <a:t>$ </a:t>
            </a:r>
            <a:r>
              <a:rPr lang="en-US" sz="1567" b="1" dirty="0" err="1">
                <a:solidFill>
                  <a:srgbClr val="0072C6"/>
                </a:solidFill>
                <a:latin typeface="Consolas" charset="0"/>
              </a:rPr>
              <a:t>az</a:t>
            </a:r>
            <a:r>
              <a:rPr lang="en-US" sz="1567" b="1" dirty="0">
                <a:solidFill>
                  <a:srgbClr val="0072C6"/>
                </a:solidFill>
                <a:latin typeface="Consolas" charset="0"/>
              </a:rPr>
              <a:t> </a:t>
            </a:r>
            <a:r>
              <a:rPr lang="en-US" sz="1567" b="1" dirty="0" err="1">
                <a:solidFill>
                  <a:srgbClr val="0072C6"/>
                </a:solidFill>
                <a:latin typeface="Consolas" charset="0"/>
              </a:rPr>
              <a:t>aks</a:t>
            </a:r>
            <a:r>
              <a:rPr lang="en-US" sz="1567" b="1" dirty="0">
                <a:solidFill>
                  <a:srgbClr val="0072C6"/>
                </a:solidFill>
                <a:latin typeface="Consolas" charset="0"/>
              </a:rPr>
              <a:t> get-credentials </a:t>
            </a:r>
            <a:r>
              <a:rPr lang="en-US" sz="1567" dirty="0">
                <a:gradFill>
                  <a:gsLst>
                    <a:gs pos="1250">
                      <a:srgbClr val="505050"/>
                    </a:gs>
                    <a:gs pos="100000">
                      <a:srgbClr val="505050"/>
                    </a:gs>
                  </a:gsLst>
                  <a:lin ang="5400000" scaled="0"/>
                </a:gradFill>
                <a:latin typeface="Consolas" charset="0"/>
                <a:ea typeface="Consolas" charset="0"/>
                <a:cs typeface="Consolas" charset="0"/>
              </a:rPr>
              <a:t>-g </a:t>
            </a:r>
            <a:r>
              <a:rPr lang="en-US" sz="1567" dirty="0" err="1">
                <a:gradFill>
                  <a:gsLst>
                    <a:gs pos="1250">
                      <a:srgbClr val="505050"/>
                    </a:gs>
                    <a:gs pos="100000">
                      <a:srgbClr val="505050"/>
                    </a:gs>
                  </a:gsLst>
                  <a:lin ang="5400000" scaled="0"/>
                </a:gradFill>
                <a:latin typeface="Consolas" charset="0"/>
                <a:ea typeface="Consolas" charset="0"/>
                <a:cs typeface="Consolas" charset="0"/>
              </a:rPr>
              <a:t>myResourceGroup</a:t>
            </a:r>
            <a:r>
              <a:rPr lang="en-US" sz="1567" dirty="0">
                <a:gradFill>
                  <a:gsLst>
                    <a:gs pos="1250">
                      <a:srgbClr val="505050"/>
                    </a:gs>
                    <a:gs pos="100000">
                      <a:srgbClr val="505050"/>
                    </a:gs>
                  </a:gsLst>
                  <a:lin ang="5400000" scaled="0"/>
                </a:gradFill>
                <a:latin typeface="Consolas" charset="0"/>
                <a:ea typeface="Consolas" charset="0"/>
                <a:cs typeface="Consolas" charset="0"/>
              </a:rPr>
              <a:t> -n </a:t>
            </a:r>
            <a:r>
              <a:rPr lang="en-US" sz="1567"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7" dirty="0">
                <a:gradFill>
                  <a:gsLst>
                    <a:gs pos="1250">
                      <a:srgbClr val="505050"/>
                    </a:gs>
                    <a:gs pos="100000">
                      <a:srgbClr val="505050"/>
                    </a:gs>
                  </a:gsLst>
                  <a:lin ang="5400000" scaled="0"/>
                </a:gradFill>
                <a:latin typeface="Consolas" charset="0"/>
                <a:ea typeface="Consolas" charset="0"/>
                <a:cs typeface="Consolas" charset="0"/>
              </a:rPr>
              <a:t> </a:t>
            </a:r>
          </a:p>
          <a:p>
            <a:pPr marL="0" indent="0" defTabSz="914192">
              <a:buNone/>
            </a:pPr>
            <a:r>
              <a:rPr lang="en-US" sz="1567" dirty="0">
                <a:gradFill>
                  <a:gsLst>
                    <a:gs pos="1250">
                      <a:srgbClr val="505050"/>
                    </a:gs>
                    <a:gs pos="100000">
                      <a:srgbClr val="505050"/>
                    </a:gs>
                  </a:gsLst>
                  <a:lin ang="5400000" scaled="0"/>
                </a:gradFill>
                <a:latin typeface="Consolas" charset="0"/>
                <a:ea typeface="Consolas" charset="0"/>
                <a:cs typeface="Consolas" charset="0"/>
              </a:rPr>
              <a:t>Merged "</a:t>
            </a:r>
            <a:r>
              <a:rPr lang="en-US" sz="1567" dirty="0" err="1">
                <a:gradFill>
                  <a:gsLst>
                    <a:gs pos="1250">
                      <a:srgbClr val="505050"/>
                    </a:gs>
                    <a:gs pos="100000">
                      <a:srgbClr val="505050"/>
                    </a:gs>
                  </a:gsLst>
                  <a:lin ang="5400000" scaled="0"/>
                </a:gradFill>
                <a:latin typeface="Consolas" charset="0"/>
                <a:ea typeface="Consolas" charset="0"/>
                <a:cs typeface="Consolas" charset="0"/>
              </a:rPr>
              <a:t>myCluster</a:t>
            </a:r>
            <a:r>
              <a:rPr lang="en-US" sz="1567" dirty="0">
                <a:gradFill>
                  <a:gsLst>
                    <a:gs pos="1250">
                      <a:srgbClr val="505050"/>
                    </a:gs>
                    <a:gs pos="100000">
                      <a:srgbClr val="505050"/>
                    </a:gs>
                  </a:gsLst>
                  <a:lin ang="5400000" scaled="0"/>
                </a:gradFill>
                <a:latin typeface="Consolas" charset="0"/>
                <a:ea typeface="Consolas" charset="0"/>
                <a:cs typeface="Consolas" charset="0"/>
              </a:rPr>
              <a:t>" as current context ..</a:t>
            </a:r>
          </a:p>
          <a:p>
            <a:pPr marL="0" indent="0" defTabSz="914192">
              <a:buNone/>
            </a:pPr>
            <a:endParaRPr lang="en-US" sz="1567" dirty="0">
              <a:gradFill>
                <a:gsLst>
                  <a:gs pos="1250">
                    <a:srgbClr val="505050"/>
                  </a:gs>
                  <a:gs pos="100000">
                    <a:srgbClr val="505050"/>
                  </a:gs>
                </a:gsLst>
                <a:lin ang="5400000" scaled="0"/>
              </a:gradFill>
              <a:latin typeface="Consolas" charset="0"/>
              <a:ea typeface="Consolas" charset="0"/>
              <a:cs typeface="Consolas" charset="0"/>
            </a:endParaRPr>
          </a:p>
          <a:p>
            <a:pPr marL="0" indent="0" defTabSz="896214">
              <a:lnSpc>
                <a:spcPct val="100000"/>
              </a:lnSpc>
              <a:spcBef>
                <a:spcPts val="0"/>
              </a:spcBef>
              <a:buSzTx/>
              <a:buNone/>
            </a:pPr>
            <a:r>
              <a:rPr lang="en-US" sz="1567" b="1" dirty="0">
                <a:solidFill>
                  <a:srgbClr val="0072C6"/>
                </a:solidFill>
                <a:latin typeface="Consolas" charset="0"/>
              </a:rPr>
              <a:t>$ </a:t>
            </a:r>
            <a:r>
              <a:rPr lang="en-US" sz="1567" b="1" dirty="0" err="1">
                <a:solidFill>
                  <a:srgbClr val="0072C6"/>
                </a:solidFill>
                <a:latin typeface="Consolas" charset="0"/>
              </a:rPr>
              <a:t>kubectl</a:t>
            </a:r>
            <a:r>
              <a:rPr lang="en-US" sz="1567" b="1" dirty="0">
                <a:solidFill>
                  <a:srgbClr val="0072C6"/>
                </a:solidFill>
                <a:latin typeface="Consolas" charset="0"/>
              </a:rPr>
              <a:t> get nodes</a:t>
            </a:r>
          </a:p>
          <a:p>
            <a:pPr marL="0" indent="0" defTabSz="914192">
              <a:buNone/>
            </a:pPr>
            <a:r>
              <a:rPr lang="is-IS" sz="1567" dirty="0">
                <a:gradFill>
                  <a:gsLst>
                    <a:gs pos="1250">
                      <a:srgbClr val="505050"/>
                    </a:gs>
                    <a:gs pos="100000">
                      <a:srgbClr val="505050"/>
                    </a:gs>
                  </a:gsLst>
                  <a:lin ang="5400000" scaled="0"/>
                </a:gradFill>
                <a:latin typeface="Consolas" charset="0"/>
                <a:ea typeface="Consolas" charset="0"/>
                <a:cs typeface="Consolas" charset="0"/>
              </a:rPr>
              <a:t>NAME                       STATUS    AGE       VERSION</a:t>
            </a:r>
          </a:p>
          <a:p>
            <a:pPr marL="0" indent="0" defTabSz="914192">
              <a:buNone/>
            </a:pPr>
            <a:r>
              <a:rPr lang="is-IS" sz="1567" dirty="0">
                <a:gradFill>
                  <a:gsLst>
                    <a:gs pos="1250">
                      <a:srgbClr val="505050"/>
                    </a:gs>
                    <a:gs pos="100000">
                      <a:srgbClr val="505050"/>
                    </a:gs>
                  </a:gsLst>
                  <a:lin ang="5400000" scaled="0"/>
                </a:gradFill>
                <a:latin typeface="Consolas" charset="0"/>
                <a:ea typeface="Consolas" charset="0"/>
                <a:cs typeface="Consolas" charset="0"/>
              </a:rPr>
              <a:t>aks-mycluster-36851231-0   Ready     4m        v1.8.1</a:t>
            </a:r>
          </a:p>
          <a:p>
            <a:pPr marL="0" indent="0" defTabSz="914192">
              <a:buNone/>
            </a:pPr>
            <a:r>
              <a:rPr lang="is-IS" sz="1567" dirty="0">
                <a:gradFill>
                  <a:gsLst>
                    <a:gs pos="1250">
                      <a:srgbClr val="505050"/>
                    </a:gs>
                    <a:gs pos="100000">
                      <a:srgbClr val="505050"/>
                    </a:gs>
                  </a:gsLst>
                  <a:lin ang="5400000" scaled="0"/>
                </a:gradFill>
                <a:latin typeface="Consolas" charset="0"/>
                <a:ea typeface="Consolas" charset="0"/>
                <a:cs typeface="Consolas" charset="0"/>
              </a:rPr>
              <a:t>aks-mycluster-36851231-1   Ready     4m        v1.8.1</a:t>
            </a:r>
          </a:p>
          <a:p>
            <a:pPr marL="0" indent="0" defTabSz="914192">
              <a:buNone/>
            </a:pPr>
            <a:r>
              <a:rPr lang="is-IS" sz="1567" dirty="0">
                <a:gradFill>
                  <a:gsLst>
                    <a:gs pos="1250">
                      <a:srgbClr val="505050"/>
                    </a:gs>
                    <a:gs pos="100000">
                      <a:srgbClr val="505050"/>
                    </a:gs>
                  </a:gsLst>
                  <a:lin ang="5400000" scaled="0"/>
                </a:gradFill>
                <a:latin typeface="Consolas" charset="0"/>
                <a:ea typeface="Consolas" charset="0"/>
                <a:cs typeface="Consolas" charset="0"/>
              </a:rPr>
              <a:t>aks-mycluster-36851231-2   Ready     4m        v1.8.1</a:t>
            </a:r>
          </a:p>
        </p:txBody>
      </p:sp>
      <p:sp>
        <p:nvSpPr>
          <p:cNvPr id="22" name="Rectangle 21">
            <a:extLst>
              <a:ext uri="{FF2B5EF4-FFF2-40B4-BE49-F238E27FC236}">
                <a16:creationId xmlns:a16="http://schemas.microsoft.com/office/drawing/2014/main" id="{2A00EE8A-2E40-4EB9-959C-D5600592F10D}"/>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2C6"/>
                </a:solidFill>
                <a:latin typeface="Segoe UI Semibold" panose="020B0702040204020203" pitchFamily="34" charset="0"/>
                <a:cs typeface="Segoe UI Semibold" panose="020B0702040204020203" pitchFamily="34" charset="0"/>
              </a:rPr>
              <a:t>Azure Container Service (AKS)</a:t>
            </a:r>
          </a:p>
        </p:txBody>
      </p:sp>
      <p:sp>
        <p:nvSpPr>
          <p:cNvPr id="27" name="Rectangle: Rounded Corners 26">
            <a:extLst>
              <a:ext uri="{FF2B5EF4-FFF2-40B4-BE49-F238E27FC236}">
                <a16:creationId xmlns:a16="http://schemas.microsoft.com/office/drawing/2014/main" id="{13B38A0A-D150-4426-B7F8-F59AA8097A26}"/>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cs typeface="Segoe UI" panose="020B0502040204020203" pitchFamily="34" charset="0"/>
              </a:rPr>
              <a:t>Azure Container Instances (ACI)</a:t>
            </a:r>
          </a:p>
        </p:txBody>
      </p:sp>
      <p:sp>
        <p:nvSpPr>
          <p:cNvPr id="40" name="Rectangle: Rounded Corners 39">
            <a:extLst>
              <a:ext uri="{FF2B5EF4-FFF2-40B4-BE49-F238E27FC236}">
                <a16:creationId xmlns:a16="http://schemas.microsoft.com/office/drawing/2014/main" id="{09844605-5E74-410E-91B0-9ECDD6A36377}"/>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cs typeface="Segoe UI" panose="020B0502040204020203" pitchFamily="34" charset="0"/>
              </a:rPr>
              <a:t>Azure Container Registry</a:t>
            </a:r>
          </a:p>
        </p:txBody>
      </p:sp>
      <p:sp>
        <p:nvSpPr>
          <p:cNvPr id="41" name="Rectangle: Rounded Corners 40">
            <a:extLst>
              <a:ext uri="{FF2B5EF4-FFF2-40B4-BE49-F238E27FC236}">
                <a16:creationId xmlns:a16="http://schemas.microsoft.com/office/drawing/2014/main" id="{CB24296F-C308-47B0-8E3F-9719C6881AA4}"/>
              </a:ext>
            </a:extLst>
          </p:cNvPr>
          <p:cNvSpPr/>
          <p:nvPr/>
        </p:nvSpPr>
        <p:spPr bwMode="auto">
          <a:xfrm>
            <a:off x="380620" y="4161637"/>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cs typeface="Segoe UI" panose="020B0502040204020203" pitchFamily="34" charset="0"/>
              </a:rPr>
              <a:t>Open Service </a:t>
            </a:r>
            <a:br>
              <a:rPr lang="en-US" sz="1175" dirty="0">
                <a:solidFill>
                  <a:srgbClr val="505050"/>
                </a:solidFill>
                <a:latin typeface="Segoe UI"/>
                <a:cs typeface="Segoe UI" panose="020B0502040204020203" pitchFamily="34" charset="0"/>
              </a:rPr>
            </a:br>
            <a:r>
              <a:rPr lang="en-US" sz="1175" dirty="0">
                <a:solidFill>
                  <a:srgbClr val="505050"/>
                </a:solidFill>
                <a:latin typeface="Segoe UI"/>
                <a:cs typeface="Segoe UI" panose="020B0502040204020203" pitchFamily="34" charset="0"/>
              </a:rPr>
              <a:t>Broker API (OSBA)</a:t>
            </a:r>
          </a:p>
        </p:txBody>
      </p:sp>
      <p:sp>
        <p:nvSpPr>
          <p:cNvPr id="42" name="Rectangle: Rounded Corners 41">
            <a:extLst>
              <a:ext uri="{FF2B5EF4-FFF2-40B4-BE49-F238E27FC236}">
                <a16:creationId xmlns:a16="http://schemas.microsoft.com/office/drawing/2014/main" id="{0CE26F48-0734-4F45-AA15-DC8D287C6E8C}"/>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cs typeface="Segoe UI" panose="020B0502040204020203" pitchFamily="34" charset="0"/>
              </a:rPr>
              <a:t>Release </a:t>
            </a:r>
            <a:br>
              <a:rPr lang="en-US" sz="1175" dirty="0">
                <a:solidFill>
                  <a:srgbClr val="505050"/>
                </a:solidFill>
                <a:latin typeface="Segoe UI"/>
                <a:cs typeface="Segoe UI" panose="020B0502040204020203" pitchFamily="34" charset="0"/>
              </a:rPr>
            </a:br>
            <a:r>
              <a:rPr lang="en-US" sz="1175" dirty="0">
                <a:solidFill>
                  <a:srgbClr val="505050"/>
                </a:solidFill>
                <a:latin typeface="Segoe UI"/>
                <a:cs typeface="Segoe UI" panose="020B0502040204020203" pitchFamily="34" charset="0"/>
              </a:rPr>
              <a:t>Automation Tools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2595" y="377140"/>
            <a:ext cx="547901" cy="528830"/>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grpSp>
      <p:grpSp>
        <p:nvGrpSpPr>
          <p:cNvPr id="69" name="Group 68">
            <a:extLst>
              <a:ext uri="{FF2B5EF4-FFF2-40B4-BE49-F238E27FC236}">
                <a16:creationId xmlns:a16="http://schemas.microsoft.com/office/drawing/2014/main" id="{A8C1BC9A-B3AF-4612-974A-97215A8E9A9C}"/>
              </a:ext>
            </a:extLst>
          </p:cNvPr>
          <p:cNvGrpSpPr/>
          <p:nvPr/>
        </p:nvGrpSpPr>
        <p:grpSpPr>
          <a:xfrm>
            <a:off x="719745" y="1649706"/>
            <a:ext cx="573081" cy="508297"/>
            <a:chOff x="2878931" y="2940843"/>
            <a:chExt cx="1095375" cy="971550"/>
          </a:xfrm>
        </p:grpSpPr>
        <p:sp>
          <p:nvSpPr>
            <p:cNvPr id="70" name="Freeform: Shape 69">
              <a:extLst>
                <a:ext uri="{FF2B5EF4-FFF2-40B4-BE49-F238E27FC236}">
                  <a16:creationId xmlns:a16="http://schemas.microsoft.com/office/drawing/2014/main" id="{0573BF4F-46EF-4EAA-8900-19BF079D2F4C}"/>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2FF92B26-6AF0-4054-B9E4-0CD158F21E80}"/>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F0A8C1BC-8C10-4F71-8D5F-CA7A3A72ABF4}"/>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0B10CE07-56D1-4BB3-B12E-8ACA8850FF9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778A29DA-C270-40CF-841F-BA87B6F3EC3A}"/>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562E365D-707A-4A1F-ADAA-095AD09FEC42}"/>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7E7B48A8-C80A-4777-B51B-5E749A6BCDA6}"/>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grpSp>
      <p:grpSp>
        <p:nvGrpSpPr>
          <p:cNvPr id="77" name="Group 76">
            <a:extLst>
              <a:ext uri="{FF2B5EF4-FFF2-40B4-BE49-F238E27FC236}">
                <a16:creationId xmlns:a16="http://schemas.microsoft.com/office/drawing/2014/main" id="{D2EA0E03-0406-4823-9BC4-CE325EF77D8F}"/>
              </a:ext>
            </a:extLst>
          </p:cNvPr>
          <p:cNvGrpSpPr/>
          <p:nvPr/>
        </p:nvGrpSpPr>
        <p:grpSpPr>
          <a:xfrm>
            <a:off x="751502" y="5448890"/>
            <a:ext cx="610183" cy="540674"/>
            <a:chOff x="4360069" y="2943701"/>
            <a:chExt cx="1095375" cy="970597"/>
          </a:xfrm>
        </p:grpSpPr>
        <p:sp>
          <p:nvSpPr>
            <p:cNvPr id="78" name="Freeform: Shape 77">
              <a:extLst>
                <a:ext uri="{FF2B5EF4-FFF2-40B4-BE49-F238E27FC236}">
                  <a16:creationId xmlns:a16="http://schemas.microsoft.com/office/drawing/2014/main" id="{95E05D54-3958-4D61-B64C-0797F1558AD8}"/>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114EE7FA-B860-4B2F-AD8A-8308EF03569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61B91736-5B36-4658-BF0F-42F5D8BE8D4F}"/>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2394CBF8-5863-40D4-B00B-BD8581DA1735}"/>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BE827E97-193B-44BC-89D6-C8AA314943DF}"/>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BAA86952-8AF4-4B61-8C62-4EA7E02764C1}"/>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192"/>
              <a:endParaRPr lang="en-US" sz="1765">
                <a:solidFill>
                  <a:srgbClr val="505050"/>
                </a:solidFill>
                <a:latin typeface="Segoe UI"/>
              </a:endParaRPr>
            </a:p>
          </p:txBody>
        </p:sp>
      </p:grpSp>
      <p:grpSp>
        <p:nvGrpSpPr>
          <p:cNvPr id="84" name="Group 83">
            <a:extLst>
              <a:ext uri="{FF2B5EF4-FFF2-40B4-BE49-F238E27FC236}">
                <a16:creationId xmlns:a16="http://schemas.microsoft.com/office/drawing/2014/main" id="{F970084A-B71C-405E-8438-070BD15880C2}"/>
              </a:ext>
            </a:extLst>
          </p:cNvPr>
          <p:cNvGrpSpPr/>
          <p:nvPr/>
        </p:nvGrpSpPr>
        <p:grpSpPr>
          <a:xfrm>
            <a:off x="690016" y="2921235"/>
            <a:ext cx="647285" cy="512999"/>
            <a:chOff x="3517678" y="3062050"/>
            <a:chExt cx="1225868" cy="971550"/>
          </a:xfrm>
        </p:grpSpPr>
        <p:sp>
          <p:nvSpPr>
            <p:cNvPr id="85" name="Freeform: Shape 84">
              <a:extLst>
                <a:ext uri="{FF2B5EF4-FFF2-40B4-BE49-F238E27FC236}">
                  <a16:creationId xmlns:a16="http://schemas.microsoft.com/office/drawing/2014/main" id="{39889E4B-A0D9-4D78-83A9-90392F36D005}"/>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98D32C8A-9902-474B-8102-5D2F6303D59B}"/>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82EF8749-62A3-4EF1-9CD7-87B57E0B3D3A}"/>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8" name="Freeform: Shape 87">
              <a:extLst>
                <a:ext uri="{FF2B5EF4-FFF2-40B4-BE49-F238E27FC236}">
                  <a16:creationId xmlns:a16="http://schemas.microsoft.com/office/drawing/2014/main" id="{86CFD8C9-3639-4564-8666-03D36E596CD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9" name="Freeform: Shape 88">
              <a:extLst>
                <a:ext uri="{FF2B5EF4-FFF2-40B4-BE49-F238E27FC236}">
                  <a16:creationId xmlns:a16="http://schemas.microsoft.com/office/drawing/2014/main" id="{A7597527-FEAE-46C9-90ED-B8ED96973213}"/>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CF5F4BBA-5F78-4896-8F06-C6E5B41B8AEB}"/>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8D9D0DB5-3EC5-48CA-845F-5FEBA0FF41C9}"/>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F5423907-3E59-490C-A5D1-8B8401F71BD5}"/>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28D14B9D-C8EF-416A-9EFB-8D892BA75B2A}"/>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5393A071-EDFA-462E-92E4-A34A0B1A2A3A}"/>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5" name="Freeform: Shape 94">
              <a:extLst>
                <a:ext uri="{FF2B5EF4-FFF2-40B4-BE49-F238E27FC236}">
                  <a16:creationId xmlns:a16="http://schemas.microsoft.com/office/drawing/2014/main" id="{83D54A05-163A-46F6-8830-EE7DB14CDF0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6" name="Freeform: Shape 95">
              <a:extLst>
                <a:ext uri="{FF2B5EF4-FFF2-40B4-BE49-F238E27FC236}">
                  <a16:creationId xmlns:a16="http://schemas.microsoft.com/office/drawing/2014/main" id="{2F339C3D-9168-4010-8EF9-54493AD2F75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D1E30D56-0104-4614-8DBC-957CE2ABC27F}"/>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grpSp>
      <p:pic>
        <p:nvPicPr>
          <p:cNvPr id="98" name="Graphic 97">
            <a:extLst>
              <a:ext uri="{FF2B5EF4-FFF2-40B4-BE49-F238E27FC236}">
                <a16:creationId xmlns:a16="http://schemas.microsoft.com/office/drawing/2014/main" id="{8154416C-0B0A-4123-A974-104A2F7A2E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sp>
        <p:nvSpPr>
          <p:cNvPr id="99" name="Rectangle 98">
            <a:hlinkClick r:id="rId5" action="ppaction://hlinksldjump"/>
            <a:extLst>
              <a:ext uri="{FF2B5EF4-FFF2-40B4-BE49-F238E27FC236}">
                <a16:creationId xmlns:a16="http://schemas.microsoft.com/office/drawing/2014/main" id="{F97204A8-E435-4990-BB05-43C50ED974D7}"/>
              </a:ext>
            </a:extLst>
          </p:cNvPr>
          <p:cNvSpPr/>
          <p:nvPr/>
        </p:nvSpPr>
        <p:spPr bwMode="auto">
          <a:xfrm>
            <a:off x="266446" y="20319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99">
            <a:hlinkClick r:id="rId6" action="ppaction://hlinksldjump"/>
            <a:extLst>
              <a:ext uri="{FF2B5EF4-FFF2-40B4-BE49-F238E27FC236}">
                <a16:creationId xmlns:a16="http://schemas.microsoft.com/office/drawing/2014/main" id="{21D123BD-419A-4B03-9EA5-E71AB35D60B8}"/>
              </a:ext>
            </a:extLst>
          </p:cNvPr>
          <p:cNvSpPr/>
          <p:nvPr/>
        </p:nvSpPr>
        <p:spPr bwMode="auto">
          <a:xfrm>
            <a:off x="266446"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1" name="Rectangle 100">
            <a:hlinkClick r:id="rId7" action="ppaction://hlinksldjump"/>
            <a:extLst>
              <a:ext uri="{FF2B5EF4-FFF2-40B4-BE49-F238E27FC236}">
                <a16:creationId xmlns:a16="http://schemas.microsoft.com/office/drawing/2014/main" id="{B9160EBC-61A9-4197-8843-FF0187C62CAE}"/>
              </a:ext>
            </a:extLst>
          </p:cNvPr>
          <p:cNvSpPr/>
          <p:nvPr/>
        </p:nvSpPr>
        <p:spPr bwMode="auto">
          <a:xfrm>
            <a:off x="266446" y="275516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2" name="Rectangle 101">
            <a:hlinkClick r:id="rId8" action="ppaction://hlinksldjump"/>
            <a:extLst>
              <a:ext uri="{FF2B5EF4-FFF2-40B4-BE49-F238E27FC236}">
                <a16:creationId xmlns:a16="http://schemas.microsoft.com/office/drawing/2014/main" id="{DD345175-7C30-422B-BEBD-01FB47963166}"/>
              </a:ext>
            </a:extLst>
          </p:cNvPr>
          <p:cNvSpPr/>
          <p:nvPr/>
        </p:nvSpPr>
        <p:spPr bwMode="auto">
          <a:xfrm>
            <a:off x="266446" y="40311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hlinkClick r:id="rId8" action="ppaction://hlinksldjump"/>
            <a:extLst>
              <a:ext uri="{FF2B5EF4-FFF2-40B4-BE49-F238E27FC236}">
                <a16:creationId xmlns:a16="http://schemas.microsoft.com/office/drawing/2014/main" id="{04E0740E-B6FC-4234-B35C-AE23A6F74D5C}"/>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43047818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688" y="505953"/>
            <a:ext cx="8645988" cy="854250"/>
          </a:xfrm>
        </p:spPr>
        <p:txBody>
          <a:bodyPr/>
          <a:lstStyle/>
          <a:p>
            <a:pPr algn="ctr"/>
            <a:r>
              <a:rPr lang="en-US" sz="4704" dirty="0">
                <a:solidFill>
                  <a:schemeClr val="tx1"/>
                </a:solidFill>
              </a:rPr>
              <a:t>Azure Container Registry</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4300" y="1302713"/>
            <a:ext cx="8714754" cy="651687"/>
          </a:xfrm>
          <a:prstGeom prst="rect">
            <a:avLst/>
          </a:prstGeom>
          <a:noFill/>
        </p:spPr>
        <p:txBody>
          <a:bodyPr wrap="square" lIns="143407" tIns="143407" rIns="143407" bIns="143407" rtlCol="0">
            <a:spAutoFit/>
          </a:bodyPr>
          <a:lstStyle/>
          <a:p>
            <a:pPr algn="ctr" defTabSz="914192">
              <a:spcAft>
                <a:spcPts val="588"/>
              </a:spcAft>
            </a:pPr>
            <a:r>
              <a:rPr lang="en-US" sz="2353" dirty="0">
                <a:solidFill>
                  <a:srgbClr val="0072C6"/>
                </a:solidFill>
                <a:latin typeface="Segoe UI"/>
                <a:cs typeface="Segoe UI Semibold" panose="020B0702040204020203" pitchFamily="34" charset="0"/>
              </a:rPr>
              <a:t>Manage a Docker private registry as a first-class Azure resource</a:t>
            </a:r>
          </a:p>
        </p:txBody>
      </p:sp>
      <p:sp>
        <p:nvSpPr>
          <p:cNvPr id="44" name="Oval 43">
            <a:extLst>
              <a:ext uri="{FF2B5EF4-FFF2-40B4-BE49-F238E27FC236}">
                <a16:creationId xmlns:a16="http://schemas.microsoft.com/office/drawing/2014/main" id="{0A58169D-61B6-43BE-A122-7966AE46F90C}"/>
              </a:ext>
            </a:extLst>
          </p:cNvPr>
          <p:cNvSpPr/>
          <p:nvPr/>
        </p:nvSpPr>
        <p:spPr bwMode="auto">
          <a:xfrm rot="16200000">
            <a:off x="3872511" y="5650546"/>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EE17FA7B-1297-4ED1-8DDB-4156AC6AECA5}"/>
              </a:ext>
            </a:extLst>
          </p:cNvPr>
          <p:cNvSpPr/>
          <p:nvPr/>
        </p:nvSpPr>
        <p:spPr bwMode="auto">
          <a:xfrm rot="16200000">
            <a:off x="7069676" y="5650546"/>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C8E58CFB-CEAF-413F-A2C1-116BBECAE36C}"/>
              </a:ext>
            </a:extLst>
          </p:cNvPr>
          <p:cNvSpPr/>
          <p:nvPr/>
        </p:nvSpPr>
        <p:spPr bwMode="auto">
          <a:xfrm rot="16200000">
            <a:off x="10266840" y="5650546"/>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16BB8A02-6A2D-46F5-9E33-9D6C2BBAE330}"/>
              </a:ext>
            </a:extLst>
          </p:cNvPr>
          <p:cNvSpPr txBox="1"/>
          <p:nvPr/>
        </p:nvSpPr>
        <p:spPr>
          <a:xfrm>
            <a:off x="5768789" y="4567504"/>
            <a:ext cx="2745775" cy="84353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Use familiar, open-source Docker CLI tools</a:t>
            </a:r>
          </a:p>
        </p:txBody>
      </p:sp>
      <p:sp>
        <p:nvSpPr>
          <p:cNvPr id="52" name="TextBox 51">
            <a:extLst>
              <a:ext uri="{FF2B5EF4-FFF2-40B4-BE49-F238E27FC236}">
                <a16:creationId xmlns:a16="http://schemas.microsoft.com/office/drawing/2014/main" id="{2FAFC99B-BD31-4182-B113-FE07D992D3C0}"/>
              </a:ext>
            </a:extLst>
          </p:cNvPr>
          <p:cNvSpPr txBox="1"/>
          <p:nvPr/>
        </p:nvSpPr>
        <p:spPr>
          <a:xfrm>
            <a:off x="8907576" y="4567504"/>
            <a:ext cx="2862530" cy="84353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Azure Container Registry geo-replication</a:t>
            </a:r>
          </a:p>
        </p:txBody>
      </p:sp>
      <p:sp>
        <p:nvSpPr>
          <p:cNvPr id="54" name="TextBox 53">
            <a:extLst>
              <a:ext uri="{FF2B5EF4-FFF2-40B4-BE49-F238E27FC236}">
                <a16:creationId xmlns:a16="http://schemas.microsoft.com/office/drawing/2014/main" id="{39C2433F-D62E-4A28-AF04-FD704E9C4602}"/>
              </a:ext>
            </a:extLst>
          </p:cNvPr>
          <p:cNvSpPr txBox="1"/>
          <p:nvPr/>
        </p:nvSpPr>
        <p:spPr>
          <a:xfrm>
            <a:off x="2501836" y="4567504"/>
            <a:ext cx="2885351" cy="84353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Manage images for all types of containers</a:t>
            </a:r>
          </a:p>
        </p:txBody>
      </p:sp>
      <p:cxnSp>
        <p:nvCxnSpPr>
          <p:cNvPr id="55" name="Straight Connector 54">
            <a:extLst>
              <a:ext uri="{FF2B5EF4-FFF2-40B4-BE49-F238E27FC236}">
                <a16:creationId xmlns:a16="http://schemas.microsoft.com/office/drawing/2014/main" id="{72F98A0B-4F2E-499E-9FFA-2E133BE26B82}"/>
              </a:ext>
            </a:extLst>
          </p:cNvPr>
          <p:cNvCxnSpPr>
            <a:cxnSpLocks/>
          </p:cNvCxnSpPr>
          <p:nvPr/>
        </p:nvCxnSpPr>
        <p:spPr>
          <a:xfrm>
            <a:off x="4137366" y="5722547"/>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5326A6F-D10A-4E62-95CE-E3D9F61D16FD}"/>
              </a:ext>
            </a:extLst>
          </p:cNvPr>
          <p:cNvCxnSpPr>
            <a:cxnSpLocks/>
          </p:cNvCxnSpPr>
          <p:nvPr/>
        </p:nvCxnSpPr>
        <p:spPr>
          <a:xfrm>
            <a:off x="7334532" y="5722547"/>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F08168F-E2D1-4521-97C8-6ADE46784B44}"/>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D2D1CCC7-4301-4A42-B6BB-F55AE658642F}"/>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6EF48DD8-82A9-4FF2-B892-CCEB0703B622}"/>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cs typeface="Segoe UI" panose="020B0502040204020203" pitchFamily="34" charset="0"/>
              </a:rPr>
              <a:t>Azure Container Service (AKS)</a:t>
            </a:r>
          </a:p>
        </p:txBody>
      </p:sp>
      <p:sp>
        <p:nvSpPr>
          <p:cNvPr id="49" name="Rectangle: Rounded Corners 48">
            <a:extLst>
              <a:ext uri="{FF2B5EF4-FFF2-40B4-BE49-F238E27FC236}">
                <a16:creationId xmlns:a16="http://schemas.microsoft.com/office/drawing/2014/main" id="{80C02650-0C0C-4EF5-919E-58094889ED15}"/>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cs typeface="Segoe UI" panose="020B0502040204020203" pitchFamily="34" charset="0"/>
              </a:rPr>
              <a:t>Azure Container Instances (ACI)</a:t>
            </a:r>
          </a:p>
        </p:txBody>
      </p:sp>
      <p:sp>
        <p:nvSpPr>
          <p:cNvPr id="51" name="Rectangle: Rounded Corners 50">
            <a:extLst>
              <a:ext uri="{FF2B5EF4-FFF2-40B4-BE49-F238E27FC236}">
                <a16:creationId xmlns:a16="http://schemas.microsoft.com/office/drawing/2014/main" id="{0D6307B8-18EF-4B4E-ADCE-5C885EBA1598}"/>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2C6"/>
                </a:solidFill>
                <a:latin typeface="Segoe UI Semibold" panose="020B0702040204020203" pitchFamily="34" charset="0"/>
                <a:cs typeface="Segoe UI Semibold" panose="020B0702040204020203" pitchFamily="34" charset="0"/>
              </a:rPr>
              <a:t>Azure Container Registry</a:t>
            </a:r>
          </a:p>
        </p:txBody>
      </p:sp>
      <p:sp>
        <p:nvSpPr>
          <p:cNvPr id="53" name="Rectangle: Rounded Corners 52">
            <a:extLst>
              <a:ext uri="{FF2B5EF4-FFF2-40B4-BE49-F238E27FC236}">
                <a16:creationId xmlns:a16="http://schemas.microsoft.com/office/drawing/2014/main" id="{42AA8734-5702-4F4B-BE7B-2765C5216115}"/>
              </a:ext>
            </a:extLst>
          </p:cNvPr>
          <p:cNvSpPr/>
          <p:nvPr/>
        </p:nvSpPr>
        <p:spPr bwMode="auto">
          <a:xfrm>
            <a:off x="380620" y="4161637"/>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cs typeface="Segoe UI" panose="020B0502040204020203" pitchFamily="34" charset="0"/>
              </a:rPr>
              <a:t>Open Service </a:t>
            </a:r>
            <a:br>
              <a:rPr lang="en-US" sz="1175" dirty="0">
                <a:solidFill>
                  <a:srgbClr val="505050"/>
                </a:solidFill>
                <a:latin typeface="Segoe UI"/>
                <a:cs typeface="Segoe UI" panose="020B0502040204020203" pitchFamily="34" charset="0"/>
              </a:rPr>
            </a:br>
            <a:r>
              <a:rPr lang="en-US" sz="1175" dirty="0">
                <a:solidFill>
                  <a:srgbClr val="505050"/>
                </a:solidFill>
                <a:latin typeface="Segoe UI"/>
                <a:cs typeface="Segoe UI" panose="020B0502040204020203" pitchFamily="34" charset="0"/>
              </a:rPr>
              <a:t>Broker API (OSBA)</a:t>
            </a:r>
          </a:p>
        </p:txBody>
      </p:sp>
      <p:sp>
        <p:nvSpPr>
          <p:cNvPr id="57" name="Rectangle: Rounded Corners 56">
            <a:extLst>
              <a:ext uri="{FF2B5EF4-FFF2-40B4-BE49-F238E27FC236}">
                <a16:creationId xmlns:a16="http://schemas.microsoft.com/office/drawing/2014/main" id="{F1351F3F-8FAA-4580-AB49-176F3CFD9977}"/>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cs typeface="Segoe UI" panose="020B0502040204020203" pitchFamily="34" charset="0"/>
              </a:rPr>
              <a:t>Release </a:t>
            </a:r>
            <a:br>
              <a:rPr lang="en-US" sz="1175" dirty="0">
                <a:solidFill>
                  <a:srgbClr val="505050"/>
                </a:solidFill>
                <a:latin typeface="Segoe UI"/>
                <a:cs typeface="Segoe UI" panose="020B0502040204020203" pitchFamily="34" charset="0"/>
              </a:rPr>
            </a:br>
            <a:r>
              <a:rPr lang="en-US" sz="1175" dirty="0">
                <a:solidFill>
                  <a:srgbClr val="505050"/>
                </a:solidFill>
                <a:latin typeface="Segoe UI"/>
                <a:cs typeface="Segoe UI" panose="020B0502040204020203" pitchFamily="34" charset="0"/>
              </a:rPr>
              <a:t>Automation Tools</a:t>
            </a:r>
          </a:p>
        </p:txBody>
      </p:sp>
      <p:grpSp>
        <p:nvGrpSpPr>
          <p:cNvPr id="58" name="Group 57">
            <a:extLst>
              <a:ext uri="{FF2B5EF4-FFF2-40B4-BE49-F238E27FC236}">
                <a16:creationId xmlns:a16="http://schemas.microsoft.com/office/drawing/2014/main" id="{0E44F47A-759B-411D-AABE-FE427833237C}"/>
              </a:ext>
            </a:extLst>
          </p:cNvPr>
          <p:cNvGrpSpPr/>
          <p:nvPr/>
        </p:nvGrpSpPr>
        <p:grpSpPr>
          <a:xfrm>
            <a:off x="772595" y="377140"/>
            <a:ext cx="547901" cy="528830"/>
            <a:chOff x="2368476" y="589018"/>
            <a:chExt cx="1012508" cy="977265"/>
          </a:xfrm>
        </p:grpSpPr>
        <p:sp>
          <p:nvSpPr>
            <p:cNvPr id="59" name="Freeform: Shape 58">
              <a:extLst>
                <a:ext uri="{FF2B5EF4-FFF2-40B4-BE49-F238E27FC236}">
                  <a16:creationId xmlns:a16="http://schemas.microsoft.com/office/drawing/2014/main" id="{5A613070-FD9D-4086-AEE9-C8E0CE8B52E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0" name="Freeform: Shape 59">
              <a:extLst>
                <a:ext uri="{FF2B5EF4-FFF2-40B4-BE49-F238E27FC236}">
                  <a16:creationId xmlns:a16="http://schemas.microsoft.com/office/drawing/2014/main" id="{12A04DF1-4FD2-42B4-A894-488084C9BB1F}"/>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1" name="Freeform: Shape 60">
              <a:extLst>
                <a:ext uri="{FF2B5EF4-FFF2-40B4-BE49-F238E27FC236}">
                  <a16:creationId xmlns:a16="http://schemas.microsoft.com/office/drawing/2014/main" id="{14790E7B-A5D6-4F9A-950A-FDED9C542B1B}"/>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2" name="Freeform: Shape 61">
              <a:extLst>
                <a:ext uri="{FF2B5EF4-FFF2-40B4-BE49-F238E27FC236}">
                  <a16:creationId xmlns:a16="http://schemas.microsoft.com/office/drawing/2014/main" id="{3A1A1D36-07FD-484F-A171-3F562989552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3" name="Freeform: Shape 62">
              <a:extLst>
                <a:ext uri="{FF2B5EF4-FFF2-40B4-BE49-F238E27FC236}">
                  <a16:creationId xmlns:a16="http://schemas.microsoft.com/office/drawing/2014/main" id="{DBEF87C6-7135-46F4-A3DA-2FC1A3FD0ED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4" name="Freeform: Shape 63">
              <a:extLst>
                <a:ext uri="{FF2B5EF4-FFF2-40B4-BE49-F238E27FC236}">
                  <a16:creationId xmlns:a16="http://schemas.microsoft.com/office/drawing/2014/main" id="{4C6E36C1-287D-41BD-9880-1D084F7B0FB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7E71FC53-FEC7-4EDD-A5EF-1E87E5CA166F}"/>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C83814D9-D480-4249-BAE2-3469D20F9CC4}"/>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7D99C61A-56E7-4D16-86FF-ED5680A75688}"/>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3232802D-9101-45EC-85CB-45B73F410F0D}"/>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EEE53ED4-0D23-400F-9375-7C2A38495DF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0" name="Freeform: Shape 69">
              <a:extLst>
                <a:ext uri="{FF2B5EF4-FFF2-40B4-BE49-F238E27FC236}">
                  <a16:creationId xmlns:a16="http://schemas.microsoft.com/office/drawing/2014/main" id="{F2E42756-9D65-4D17-9E90-C6461C78D1BD}"/>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1F93BCCC-7B10-4C26-BD3C-28AFCD45E07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2" name="Freeform: Shape 71">
              <a:extLst>
                <a:ext uri="{FF2B5EF4-FFF2-40B4-BE49-F238E27FC236}">
                  <a16:creationId xmlns:a16="http://schemas.microsoft.com/office/drawing/2014/main" id="{40554B09-E27E-4A90-9165-4F893AA9EEC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3" name="Freeform: Shape 72">
              <a:extLst>
                <a:ext uri="{FF2B5EF4-FFF2-40B4-BE49-F238E27FC236}">
                  <a16:creationId xmlns:a16="http://schemas.microsoft.com/office/drawing/2014/main" id="{BECC2FEC-5FCD-42FD-8F91-C3D76C860A3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E52FCD1B-E520-4226-9996-02D5942894A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EC89991E-14BA-47A2-B3FC-720E0A7CB79A}"/>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43A80518-723D-4DBD-AA9F-BC90B307B69A}"/>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B5A317B3-33B7-4EAB-ABA8-0BAF7C8B79B5}"/>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B7035C44-0C89-4456-9B4D-3E9C2F981EA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C20498F5-09F5-44E9-A339-61D724C720C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grpSp>
      <p:grpSp>
        <p:nvGrpSpPr>
          <p:cNvPr id="80" name="Group 79">
            <a:extLst>
              <a:ext uri="{FF2B5EF4-FFF2-40B4-BE49-F238E27FC236}">
                <a16:creationId xmlns:a16="http://schemas.microsoft.com/office/drawing/2014/main" id="{125FF76F-0DEC-443F-A9BA-51D09B64401F}"/>
              </a:ext>
            </a:extLst>
          </p:cNvPr>
          <p:cNvGrpSpPr/>
          <p:nvPr/>
        </p:nvGrpSpPr>
        <p:grpSpPr>
          <a:xfrm>
            <a:off x="719745" y="1649706"/>
            <a:ext cx="573081" cy="508297"/>
            <a:chOff x="2878931" y="2940843"/>
            <a:chExt cx="1095375" cy="971550"/>
          </a:xfrm>
        </p:grpSpPr>
        <p:sp>
          <p:nvSpPr>
            <p:cNvPr id="81" name="Freeform: Shape 80">
              <a:extLst>
                <a:ext uri="{FF2B5EF4-FFF2-40B4-BE49-F238E27FC236}">
                  <a16:creationId xmlns:a16="http://schemas.microsoft.com/office/drawing/2014/main" id="{9A779CCD-38B2-4A85-9065-479D660D2D7E}"/>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68BAA937-5605-4D12-8C2D-EBD01F011B21}"/>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3" name="Freeform: Shape 82">
              <a:extLst>
                <a:ext uri="{FF2B5EF4-FFF2-40B4-BE49-F238E27FC236}">
                  <a16:creationId xmlns:a16="http://schemas.microsoft.com/office/drawing/2014/main" id="{52A7218C-34F9-403A-8E16-60953335FD37}"/>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4" name="Freeform: Shape 83">
              <a:extLst>
                <a:ext uri="{FF2B5EF4-FFF2-40B4-BE49-F238E27FC236}">
                  <a16:creationId xmlns:a16="http://schemas.microsoft.com/office/drawing/2014/main" id="{C43E0677-D5B9-490A-86B0-72F97F64286A}"/>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5" name="Freeform: Shape 84">
              <a:extLst>
                <a:ext uri="{FF2B5EF4-FFF2-40B4-BE49-F238E27FC236}">
                  <a16:creationId xmlns:a16="http://schemas.microsoft.com/office/drawing/2014/main" id="{E657DB11-A87E-4F68-834D-0AD106A1C4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6" name="Freeform: Shape 85">
              <a:extLst>
                <a:ext uri="{FF2B5EF4-FFF2-40B4-BE49-F238E27FC236}">
                  <a16:creationId xmlns:a16="http://schemas.microsoft.com/office/drawing/2014/main" id="{1E4F6C9A-6213-4158-A37A-1F06083188C6}"/>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87" name="Freeform: Shape 86">
              <a:extLst>
                <a:ext uri="{FF2B5EF4-FFF2-40B4-BE49-F238E27FC236}">
                  <a16:creationId xmlns:a16="http://schemas.microsoft.com/office/drawing/2014/main" id="{C18C87E9-9268-436A-B9D4-DA81AC1DE1F7}"/>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grpSp>
      <p:grpSp>
        <p:nvGrpSpPr>
          <p:cNvPr id="88" name="Group 87">
            <a:extLst>
              <a:ext uri="{FF2B5EF4-FFF2-40B4-BE49-F238E27FC236}">
                <a16:creationId xmlns:a16="http://schemas.microsoft.com/office/drawing/2014/main" id="{B9FE6837-D064-496B-AAF4-9BEF2A666E1B}"/>
              </a:ext>
            </a:extLst>
          </p:cNvPr>
          <p:cNvGrpSpPr/>
          <p:nvPr/>
        </p:nvGrpSpPr>
        <p:grpSpPr>
          <a:xfrm>
            <a:off x="751502" y="5448890"/>
            <a:ext cx="610183" cy="540674"/>
            <a:chOff x="4360069" y="2943701"/>
            <a:chExt cx="1095375" cy="970597"/>
          </a:xfrm>
        </p:grpSpPr>
        <p:sp>
          <p:nvSpPr>
            <p:cNvPr id="89" name="Freeform: Shape 88">
              <a:extLst>
                <a:ext uri="{FF2B5EF4-FFF2-40B4-BE49-F238E27FC236}">
                  <a16:creationId xmlns:a16="http://schemas.microsoft.com/office/drawing/2014/main" id="{1865B793-EB42-4C0E-A8B9-564C45110FC9}"/>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0" name="Freeform: Shape 89">
              <a:extLst>
                <a:ext uri="{FF2B5EF4-FFF2-40B4-BE49-F238E27FC236}">
                  <a16:creationId xmlns:a16="http://schemas.microsoft.com/office/drawing/2014/main" id="{1AA1EF85-A30E-43D1-81C4-FA1B0D2A0267}"/>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1" name="Freeform: Shape 90">
              <a:extLst>
                <a:ext uri="{FF2B5EF4-FFF2-40B4-BE49-F238E27FC236}">
                  <a16:creationId xmlns:a16="http://schemas.microsoft.com/office/drawing/2014/main" id="{7AD4C5E5-AD51-403A-97F2-3A37FF1DCB12}"/>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2" name="Freeform: Shape 91">
              <a:extLst>
                <a:ext uri="{FF2B5EF4-FFF2-40B4-BE49-F238E27FC236}">
                  <a16:creationId xmlns:a16="http://schemas.microsoft.com/office/drawing/2014/main" id="{13A2F3E5-38E7-4659-912E-3DA390D13D99}"/>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3" name="Freeform: Shape 92">
              <a:extLst>
                <a:ext uri="{FF2B5EF4-FFF2-40B4-BE49-F238E27FC236}">
                  <a16:creationId xmlns:a16="http://schemas.microsoft.com/office/drawing/2014/main" id="{56CF5506-FF43-491C-9AF4-CA40152294FC}"/>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4" name="Freeform: Shape 93">
              <a:extLst>
                <a:ext uri="{FF2B5EF4-FFF2-40B4-BE49-F238E27FC236}">
                  <a16:creationId xmlns:a16="http://schemas.microsoft.com/office/drawing/2014/main" id="{BB51084C-7249-46F1-B363-759A8673595A}"/>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192"/>
              <a:endParaRPr lang="en-US" sz="1765">
                <a:solidFill>
                  <a:srgbClr val="505050"/>
                </a:solidFill>
                <a:latin typeface="Segoe UI"/>
              </a:endParaRPr>
            </a:p>
          </p:txBody>
        </p:sp>
      </p:grpSp>
      <p:grpSp>
        <p:nvGrpSpPr>
          <p:cNvPr id="95" name="Group 94">
            <a:extLst>
              <a:ext uri="{FF2B5EF4-FFF2-40B4-BE49-F238E27FC236}">
                <a16:creationId xmlns:a16="http://schemas.microsoft.com/office/drawing/2014/main" id="{5F3448DF-9FF4-4330-9C9F-72057AEE5289}"/>
              </a:ext>
            </a:extLst>
          </p:cNvPr>
          <p:cNvGrpSpPr/>
          <p:nvPr/>
        </p:nvGrpSpPr>
        <p:grpSpPr>
          <a:xfrm>
            <a:off x="690016" y="2921235"/>
            <a:ext cx="647285" cy="512999"/>
            <a:chOff x="3517678" y="3062050"/>
            <a:chExt cx="1225868" cy="971550"/>
          </a:xfrm>
        </p:grpSpPr>
        <p:sp>
          <p:nvSpPr>
            <p:cNvPr id="96" name="Freeform: Shape 95">
              <a:extLst>
                <a:ext uri="{FF2B5EF4-FFF2-40B4-BE49-F238E27FC236}">
                  <a16:creationId xmlns:a16="http://schemas.microsoft.com/office/drawing/2014/main" id="{7AC9A7CB-EA9E-45F6-9CCC-993D0F0B4960}"/>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7" name="Freeform: Shape 96">
              <a:extLst>
                <a:ext uri="{FF2B5EF4-FFF2-40B4-BE49-F238E27FC236}">
                  <a16:creationId xmlns:a16="http://schemas.microsoft.com/office/drawing/2014/main" id="{FFE46177-C480-4079-87EB-D78BD05BB253}"/>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8" name="Freeform: Shape 97">
              <a:extLst>
                <a:ext uri="{FF2B5EF4-FFF2-40B4-BE49-F238E27FC236}">
                  <a16:creationId xmlns:a16="http://schemas.microsoft.com/office/drawing/2014/main" id="{2EA1ECE4-B1FE-46AE-99AA-97ADA3AB3B5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99" name="Freeform: Shape 98">
              <a:extLst>
                <a:ext uri="{FF2B5EF4-FFF2-40B4-BE49-F238E27FC236}">
                  <a16:creationId xmlns:a16="http://schemas.microsoft.com/office/drawing/2014/main" id="{9E3BD356-CD24-48F5-AE50-D25D3B193718}"/>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100" name="Freeform: Shape 99">
              <a:extLst>
                <a:ext uri="{FF2B5EF4-FFF2-40B4-BE49-F238E27FC236}">
                  <a16:creationId xmlns:a16="http://schemas.microsoft.com/office/drawing/2014/main" id="{7F1F605A-674F-4B6F-907E-A51D34718B0D}"/>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E9722952-1377-40CC-A344-CF7A5CE683A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C3B85179-E25C-402B-ADA4-6D2D05EDD01C}"/>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07E0D802-BFA1-4BD9-8081-5EFED0B53CF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92B5442B-CF38-4F80-96B6-FE456E3D13ED}"/>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105" name="Freeform: Shape 104">
              <a:extLst>
                <a:ext uri="{FF2B5EF4-FFF2-40B4-BE49-F238E27FC236}">
                  <a16:creationId xmlns:a16="http://schemas.microsoft.com/office/drawing/2014/main" id="{21A00209-40AD-4D92-9246-24170F04532E}"/>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106" name="Freeform: Shape 105">
              <a:extLst>
                <a:ext uri="{FF2B5EF4-FFF2-40B4-BE49-F238E27FC236}">
                  <a16:creationId xmlns:a16="http://schemas.microsoft.com/office/drawing/2014/main" id="{080E4861-B855-41B1-8F9A-E138970AD18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107" name="Freeform: Shape 106">
              <a:extLst>
                <a:ext uri="{FF2B5EF4-FFF2-40B4-BE49-F238E27FC236}">
                  <a16:creationId xmlns:a16="http://schemas.microsoft.com/office/drawing/2014/main" id="{B8DA143B-4000-4533-956A-A660EA985526}"/>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sp>
          <p:nvSpPr>
            <p:cNvPr id="108" name="Freeform: Shape 107">
              <a:extLst>
                <a:ext uri="{FF2B5EF4-FFF2-40B4-BE49-F238E27FC236}">
                  <a16:creationId xmlns:a16="http://schemas.microsoft.com/office/drawing/2014/main" id="{45B0DEA0-2645-4691-8DEB-7EFCECC721F1}"/>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endParaRPr lang="en-US" sz="1765">
                <a:solidFill>
                  <a:srgbClr val="505050"/>
                </a:solidFill>
                <a:latin typeface="Segoe UI"/>
              </a:endParaRPr>
            </a:p>
          </p:txBody>
        </p:sp>
      </p:grpSp>
      <p:pic>
        <p:nvPicPr>
          <p:cNvPr id="109" name="Graphic 108">
            <a:extLst>
              <a:ext uri="{FF2B5EF4-FFF2-40B4-BE49-F238E27FC236}">
                <a16:creationId xmlns:a16="http://schemas.microsoft.com/office/drawing/2014/main" id="{1A1AB043-232B-422E-A8B3-FDFDAEA9E0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sp>
        <p:nvSpPr>
          <p:cNvPr id="110" name="Rectangle 109">
            <a:hlinkClick r:id="rId5" action="ppaction://hlinksldjump"/>
            <a:extLst>
              <a:ext uri="{FF2B5EF4-FFF2-40B4-BE49-F238E27FC236}">
                <a16:creationId xmlns:a16="http://schemas.microsoft.com/office/drawing/2014/main" id="{9D06661A-B75B-4EE6-8E70-AEEB1127DD88}"/>
              </a:ext>
            </a:extLst>
          </p:cNvPr>
          <p:cNvSpPr/>
          <p:nvPr/>
        </p:nvSpPr>
        <p:spPr bwMode="auto">
          <a:xfrm>
            <a:off x="266446" y="20319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Rectangle 110">
            <a:hlinkClick r:id="rId6" action="ppaction://hlinksldjump"/>
            <a:extLst>
              <a:ext uri="{FF2B5EF4-FFF2-40B4-BE49-F238E27FC236}">
                <a16:creationId xmlns:a16="http://schemas.microsoft.com/office/drawing/2014/main" id="{AB1BDA92-2799-4ECE-9118-AACAE4247D53}"/>
              </a:ext>
            </a:extLst>
          </p:cNvPr>
          <p:cNvSpPr/>
          <p:nvPr/>
        </p:nvSpPr>
        <p:spPr bwMode="auto">
          <a:xfrm>
            <a:off x="266446"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Rectangle 111">
            <a:hlinkClick r:id="rId7" action="ppaction://hlinksldjump"/>
            <a:extLst>
              <a:ext uri="{FF2B5EF4-FFF2-40B4-BE49-F238E27FC236}">
                <a16:creationId xmlns:a16="http://schemas.microsoft.com/office/drawing/2014/main" id="{A01119C1-FBC0-4972-8447-73BDF510F041}"/>
              </a:ext>
            </a:extLst>
          </p:cNvPr>
          <p:cNvSpPr/>
          <p:nvPr/>
        </p:nvSpPr>
        <p:spPr bwMode="auto">
          <a:xfrm>
            <a:off x="266446" y="275516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hlinkClick r:id="rId8" action="ppaction://hlinksldjump"/>
            <a:extLst>
              <a:ext uri="{FF2B5EF4-FFF2-40B4-BE49-F238E27FC236}">
                <a16:creationId xmlns:a16="http://schemas.microsoft.com/office/drawing/2014/main" id="{7E611ACD-D615-4121-BAB9-AC241DBB19BB}"/>
              </a:ext>
            </a:extLst>
          </p:cNvPr>
          <p:cNvSpPr/>
          <p:nvPr/>
        </p:nvSpPr>
        <p:spPr bwMode="auto">
          <a:xfrm>
            <a:off x="266446" y="40311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hlinkClick r:id="rId8" action="ppaction://hlinksldjump"/>
            <a:extLst>
              <a:ext uri="{FF2B5EF4-FFF2-40B4-BE49-F238E27FC236}">
                <a16:creationId xmlns:a16="http://schemas.microsoft.com/office/drawing/2014/main" id="{017121A3-9B6F-45B3-BED3-3F193FBC509D}"/>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7" name="Graphic 116">
            <a:extLst>
              <a:ext uri="{FF2B5EF4-FFF2-40B4-BE49-F238E27FC236}">
                <a16:creationId xmlns:a16="http://schemas.microsoft.com/office/drawing/2014/main" id="{2830E91C-5699-4BA6-A780-26C33DBE72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11005" y="2331781"/>
            <a:ext cx="2067014" cy="2060633"/>
          </a:xfrm>
          <a:prstGeom prst="rect">
            <a:avLst/>
          </a:prstGeom>
        </p:spPr>
      </p:pic>
      <p:pic>
        <p:nvPicPr>
          <p:cNvPr id="118" name="Graphic 117">
            <a:extLst>
              <a:ext uri="{FF2B5EF4-FFF2-40B4-BE49-F238E27FC236}">
                <a16:creationId xmlns:a16="http://schemas.microsoft.com/office/drawing/2014/main" id="{CF7ECA7A-E096-4E72-8D37-4208CD32F38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3700" y="2451209"/>
            <a:ext cx="2970285" cy="1821777"/>
          </a:xfrm>
          <a:prstGeom prst="rect">
            <a:avLst/>
          </a:prstGeom>
        </p:spPr>
      </p:pic>
      <p:pic>
        <p:nvPicPr>
          <p:cNvPr id="119" name="Graphic 118">
            <a:extLst>
              <a:ext uri="{FF2B5EF4-FFF2-40B4-BE49-F238E27FC236}">
                <a16:creationId xmlns:a16="http://schemas.microsoft.com/office/drawing/2014/main" id="{F788F1BA-1E91-45FD-861D-33FFFC2B5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63398" y="2316628"/>
            <a:ext cx="2356559" cy="2090940"/>
          </a:xfrm>
          <a:prstGeom prst="rect">
            <a:avLst/>
          </a:prstGeom>
        </p:spPr>
      </p:pic>
    </p:spTree>
    <p:extLst>
      <p:ext uri="{BB962C8B-B14F-4D97-AF65-F5344CB8AC3E}">
        <p14:creationId xmlns:p14="http://schemas.microsoft.com/office/powerpoint/2010/main" val="9641052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16925-2AEA-4F44-8BB9-A8F77D80709F}"/>
              </a:ext>
            </a:extLst>
          </p:cNvPr>
          <p:cNvSpPr>
            <a:spLocks noGrp="1"/>
          </p:cNvSpPr>
          <p:nvPr>
            <p:ph type="title"/>
          </p:nvPr>
        </p:nvSpPr>
        <p:spPr>
          <a:xfrm>
            <a:off x="269239" y="2084363"/>
            <a:ext cx="11653523" cy="1077163"/>
          </a:xfrm>
        </p:spPr>
        <p:txBody>
          <a:bodyPr/>
          <a:lstStyle/>
          <a:p>
            <a:r>
              <a:rPr lang="en-US" sz="6470" dirty="0"/>
              <a:t>Infrastructure</a:t>
            </a:r>
          </a:p>
        </p:txBody>
      </p:sp>
    </p:spTree>
    <p:extLst>
      <p:ext uri="{BB962C8B-B14F-4D97-AF65-F5344CB8AC3E}">
        <p14:creationId xmlns:p14="http://schemas.microsoft.com/office/powerpoint/2010/main" val="3232964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2273" y="505953"/>
            <a:ext cx="9818817" cy="854250"/>
          </a:xfrm>
        </p:spPr>
        <p:txBody>
          <a:bodyPr/>
          <a:lstStyle/>
          <a:p>
            <a:pPr algn="ctr"/>
            <a:r>
              <a:rPr lang="en-US" sz="4704"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4300" y="1302711"/>
            <a:ext cx="8714754" cy="658896"/>
          </a:xfrm>
          <a:prstGeom prst="rect">
            <a:avLst/>
          </a:prstGeom>
          <a:noFill/>
        </p:spPr>
        <p:txBody>
          <a:bodyPr wrap="square" lIns="143407" tIns="143407" rIns="143407" bIns="143407" rtlCol="0">
            <a:spAutoFit/>
          </a:bodyPr>
          <a:lstStyle/>
          <a:p>
            <a:pPr algn="ctr" defTabSz="914192">
              <a:spcAft>
                <a:spcPts val="588"/>
              </a:spcAft>
              <a:defRPr/>
            </a:pPr>
            <a:r>
              <a:rPr lang="en-US" sz="2353" dirty="0">
                <a:solidFill>
                  <a:srgbClr val="0072C6"/>
                </a:solidFill>
                <a:latin typeface="Segoe UI"/>
                <a:cs typeface="Segoe UI Semibold" panose="020B0702040204020203" pitchFamily="34" charset="0"/>
              </a:rPr>
              <a:t>Connecting containers to Azure services and platforms</a:t>
            </a:r>
          </a:p>
        </p:txBody>
      </p:sp>
      <p:sp>
        <p:nvSpPr>
          <p:cNvPr id="18" name="Oval 17">
            <a:extLst>
              <a:ext uri="{FF2B5EF4-FFF2-40B4-BE49-F238E27FC236}">
                <a16:creationId xmlns:a16="http://schemas.microsoft.com/office/drawing/2014/main" id="{CB258487-4E48-46DC-8138-C57E8BD94F53}"/>
              </a:ext>
            </a:extLst>
          </p:cNvPr>
          <p:cNvSpPr/>
          <p:nvPr/>
        </p:nvSpPr>
        <p:spPr bwMode="auto">
          <a:xfrm rot="16200000">
            <a:off x="3872511" y="5650546"/>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19" name="Oval 18">
            <a:extLst>
              <a:ext uri="{FF2B5EF4-FFF2-40B4-BE49-F238E27FC236}">
                <a16:creationId xmlns:a16="http://schemas.microsoft.com/office/drawing/2014/main" id="{8B81D9D3-57CE-4531-9F1E-AFEA44492769}"/>
              </a:ext>
            </a:extLst>
          </p:cNvPr>
          <p:cNvSpPr/>
          <p:nvPr/>
        </p:nvSpPr>
        <p:spPr bwMode="auto">
          <a:xfrm rot="16200000">
            <a:off x="7069676" y="5650546"/>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20" name="Oval 19">
            <a:extLst>
              <a:ext uri="{FF2B5EF4-FFF2-40B4-BE49-F238E27FC236}">
                <a16:creationId xmlns:a16="http://schemas.microsoft.com/office/drawing/2014/main" id="{85407D96-5C9A-4DD3-8F65-C6449D3489BD}"/>
              </a:ext>
            </a:extLst>
          </p:cNvPr>
          <p:cNvSpPr/>
          <p:nvPr/>
        </p:nvSpPr>
        <p:spPr bwMode="auto">
          <a:xfrm rot="16200000">
            <a:off x="10266840" y="5650546"/>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23" name="TextBox 22">
            <a:extLst>
              <a:ext uri="{FF2B5EF4-FFF2-40B4-BE49-F238E27FC236}">
                <a16:creationId xmlns:a16="http://schemas.microsoft.com/office/drawing/2014/main" id="{5148B178-A2EC-45D0-9F51-11E44D003867}"/>
              </a:ext>
            </a:extLst>
          </p:cNvPr>
          <p:cNvSpPr txBox="1"/>
          <p:nvPr/>
        </p:nvSpPr>
        <p:spPr>
          <a:xfrm>
            <a:off x="5925667" y="4567504"/>
            <a:ext cx="2432019" cy="84353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Simple and flexible service integration</a:t>
            </a:r>
          </a:p>
        </p:txBody>
      </p:sp>
      <p:sp>
        <p:nvSpPr>
          <p:cNvPr id="27" name="TextBox 26">
            <a:extLst>
              <a:ext uri="{FF2B5EF4-FFF2-40B4-BE49-F238E27FC236}">
                <a16:creationId xmlns:a16="http://schemas.microsoft.com/office/drawing/2014/main" id="{5EDAD778-42B7-46E3-B7A2-25AF4385E536}"/>
              </a:ext>
            </a:extLst>
          </p:cNvPr>
          <p:cNvSpPr txBox="1"/>
          <p:nvPr/>
        </p:nvSpPr>
        <p:spPr>
          <a:xfrm>
            <a:off x="9122832" y="4567504"/>
            <a:ext cx="2432019" cy="84353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Compatible across numerous platforms </a:t>
            </a:r>
          </a:p>
        </p:txBody>
      </p:sp>
      <p:sp>
        <p:nvSpPr>
          <p:cNvPr id="32" name="TextBox 31">
            <a:extLst>
              <a:ext uri="{FF2B5EF4-FFF2-40B4-BE49-F238E27FC236}">
                <a16:creationId xmlns:a16="http://schemas.microsoft.com/office/drawing/2014/main" id="{5E101485-D928-46F5-8C16-7C7A4E30DB1F}"/>
              </a:ext>
            </a:extLst>
          </p:cNvPr>
          <p:cNvSpPr txBox="1"/>
          <p:nvPr/>
        </p:nvSpPr>
        <p:spPr>
          <a:xfrm>
            <a:off x="2379667" y="4567504"/>
            <a:ext cx="3129692" cy="84353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A standardized way to connect with Azure services</a:t>
            </a:r>
          </a:p>
        </p:txBody>
      </p:sp>
      <p:cxnSp>
        <p:nvCxnSpPr>
          <p:cNvPr id="35" name="Straight Connector 34">
            <a:extLst>
              <a:ext uri="{FF2B5EF4-FFF2-40B4-BE49-F238E27FC236}">
                <a16:creationId xmlns:a16="http://schemas.microsoft.com/office/drawing/2014/main" id="{442C6D82-085D-49C2-B0F5-B1A405FE5E97}"/>
              </a:ext>
            </a:extLst>
          </p:cNvPr>
          <p:cNvCxnSpPr>
            <a:cxnSpLocks/>
          </p:cNvCxnSpPr>
          <p:nvPr/>
        </p:nvCxnSpPr>
        <p:spPr>
          <a:xfrm>
            <a:off x="4137366" y="5722547"/>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6A592ED-0A22-4FC4-B1EA-47CECEE16187}"/>
              </a:ext>
            </a:extLst>
          </p:cNvPr>
          <p:cNvCxnSpPr>
            <a:cxnSpLocks/>
          </p:cNvCxnSpPr>
          <p:nvPr/>
        </p:nvCxnSpPr>
        <p:spPr>
          <a:xfrm>
            <a:off x="7334532" y="5722547"/>
            <a:ext cx="2811457"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6657172-CFD3-47F9-B63D-BDF301CAC629}"/>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1A830DC0-4FD6-485E-B4F7-6E459D8223FA}"/>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Rectangle: Rounded Corners 103">
            <a:extLst>
              <a:ext uri="{FF2B5EF4-FFF2-40B4-BE49-F238E27FC236}">
                <a16:creationId xmlns:a16="http://schemas.microsoft.com/office/drawing/2014/main" id="{BF3818E5-FCC3-4C4E-B111-BD93511A163B}"/>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Azure Container Service (AKS)</a:t>
            </a:r>
          </a:p>
        </p:txBody>
      </p:sp>
      <p:sp>
        <p:nvSpPr>
          <p:cNvPr id="105" name="Rectangle: Rounded Corners 104">
            <a:extLst>
              <a:ext uri="{FF2B5EF4-FFF2-40B4-BE49-F238E27FC236}">
                <a16:creationId xmlns:a16="http://schemas.microsoft.com/office/drawing/2014/main" id="{1C601E2C-6F22-4B64-A8F3-361AA0EC005B}"/>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Azure Container Instances (ACI)</a:t>
            </a:r>
          </a:p>
        </p:txBody>
      </p:sp>
      <p:sp>
        <p:nvSpPr>
          <p:cNvPr id="106" name="Rectangle: Rounded Corners 105">
            <a:extLst>
              <a:ext uri="{FF2B5EF4-FFF2-40B4-BE49-F238E27FC236}">
                <a16:creationId xmlns:a16="http://schemas.microsoft.com/office/drawing/2014/main" id="{742E1D42-6B11-4AE5-8161-298EEE6F9E51}"/>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Azure Container Registry</a:t>
            </a:r>
          </a:p>
        </p:txBody>
      </p:sp>
      <p:sp>
        <p:nvSpPr>
          <p:cNvPr id="107" name="Rectangle: Rounded Corners 106">
            <a:extLst>
              <a:ext uri="{FF2B5EF4-FFF2-40B4-BE49-F238E27FC236}">
                <a16:creationId xmlns:a16="http://schemas.microsoft.com/office/drawing/2014/main" id="{47145C80-31DF-4DFB-BA84-4A9FABAFA393}"/>
              </a:ext>
            </a:extLst>
          </p:cNvPr>
          <p:cNvSpPr/>
          <p:nvPr/>
        </p:nvSpPr>
        <p:spPr bwMode="auto">
          <a:xfrm>
            <a:off x="308455" y="4161637"/>
            <a:ext cx="147618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0072C6"/>
                </a:solidFill>
                <a:latin typeface="Segoe UI Semibold" panose="020B0702040204020203" pitchFamily="34" charset="0"/>
                <a:cs typeface="Segoe UI Semibold" panose="020B0702040204020203" pitchFamily="34" charset="0"/>
              </a:rPr>
              <a:t>Open Service </a:t>
            </a:r>
            <a:br>
              <a:rPr lang="en-US" sz="1175" dirty="0">
                <a:solidFill>
                  <a:srgbClr val="0072C6"/>
                </a:solidFill>
                <a:latin typeface="Segoe UI Semibold" panose="020B0702040204020203" pitchFamily="34" charset="0"/>
                <a:cs typeface="Segoe UI Semibold" panose="020B0702040204020203" pitchFamily="34" charset="0"/>
              </a:rPr>
            </a:br>
            <a:r>
              <a:rPr lang="en-US" sz="1175" dirty="0">
                <a:solidFill>
                  <a:srgbClr val="0072C6"/>
                </a:solidFill>
                <a:latin typeface="Segoe UI Semibold" panose="020B0702040204020203" pitchFamily="34" charset="0"/>
                <a:cs typeface="Segoe UI Semibold" panose="020B0702040204020203" pitchFamily="34" charset="0"/>
              </a:rPr>
              <a:t>Broker API (OSBA)</a:t>
            </a:r>
          </a:p>
        </p:txBody>
      </p:sp>
      <p:sp>
        <p:nvSpPr>
          <p:cNvPr id="108" name="Rectangle: Rounded Corners 107">
            <a:extLst>
              <a:ext uri="{FF2B5EF4-FFF2-40B4-BE49-F238E27FC236}">
                <a16:creationId xmlns:a16="http://schemas.microsoft.com/office/drawing/2014/main" id="{F4E336A8-997F-47A9-A84C-115184D11BEF}"/>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Release </a:t>
            </a:r>
            <a:br>
              <a:rPr lang="en-US" sz="1175" dirty="0">
                <a:solidFill>
                  <a:srgbClr val="505050"/>
                </a:solidFill>
                <a:latin typeface="Segoe UI"/>
                <a:cs typeface="Segoe UI" panose="020B0502040204020203" pitchFamily="34" charset="0"/>
              </a:rPr>
            </a:br>
            <a:r>
              <a:rPr lang="en-US" sz="1175" dirty="0">
                <a:solidFill>
                  <a:srgbClr val="505050"/>
                </a:solidFill>
                <a:latin typeface="Segoe UI"/>
                <a:cs typeface="Segoe UI" panose="020B0502040204020203" pitchFamily="34" charset="0"/>
              </a:rPr>
              <a:t>Automation Tools</a:t>
            </a:r>
          </a:p>
        </p:txBody>
      </p:sp>
      <p:grpSp>
        <p:nvGrpSpPr>
          <p:cNvPr id="109" name="Group 108">
            <a:extLst>
              <a:ext uri="{FF2B5EF4-FFF2-40B4-BE49-F238E27FC236}">
                <a16:creationId xmlns:a16="http://schemas.microsoft.com/office/drawing/2014/main" id="{B1DF035F-DB82-4917-9EB2-A62C0D7344B5}"/>
              </a:ext>
            </a:extLst>
          </p:cNvPr>
          <p:cNvGrpSpPr/>
          <p:nvPr/>
        </p:nvGrpSpPr>
        <p:grpSpPr>
          <a:xfrm>
            <a:off x="772595" y="377140"/>
            <a:ext cx="547901" cy="528830"/>
            <a:chOff x="2368476" y="589018"/>
            <a:chExt cx="1012508" cy="977265"/>
          </a:xfrm>
        </p:grpSpPr>
        <p:sp>
          <p:nvSpPr>
            <p:cNvPr id="110" name="Freeform: Shape 109">
              <a:extLst>
                <a:ext uri="{FF2B5EF4-FFF2-40B4-BE49-F238E27FC236}">
                  <a16:creationId xmlns:a16="http://schemas.microsoft.com/office/drawing/2014/main" id="{8D437DD9-6EE1-46D0-BC84-99C754D18CAA}"/>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1" name="Freeform: Shape 110">
              <a:extLst>
                <a:ext uri="{FF2B5EF4-FFF2-40B4-BE49-F238E27FC236}">
                  <a16:creationId xmlns:a16="http://schemas.microsoft.com/office/drawing/2014/main" id="{D440986C-12BA-4B51-8233-48F88525A16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2" name="Freeform: Shape 111">
              <a:extLst>
                <a:ext uri="{FF2B5EF4-FFF2-40B4-BE49-F238E27FC236}">
                  <a16:creationId xmlns:a16="http://schemas.microsoft.com/office/drawing/2014/main" id="{A6FD32A1-46DD-4076-8ADC-94B1A7F038F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85A97AC6-181C-4EF0-AFA6-0F67FC1D73BB}"/>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EEA19471-1172-4831-9DAA-3EF27713135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4EB88869-CEF1-428D-A877-9B96C23987A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B3F9D3C7-8C2B-4B59-AB59-E76C2E5E2EA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215F2D6E-F40D-4C07-9648-1360D4C6921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6FFF2AD7-F3C3-4403-8016-620B29CC3D6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9" name="Freeform: Shape 118">
              <a:extLst>
                <a:ext uri="{FF2B5EF4-FFF2-40B4-BE49-F238E27FC236}">
                  <a16:creationId xmlns:a16="http://schemas.microsoft.com/office/drawing/2014/main" id="{71B705F7-B1C8-4610-B22F-28704DD0BFB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9A6B0888-0F9C-4E44-BDCC-EE7CE364AE74}"/>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CF21688B-F27A-42C7-92C8-BFA2CDB442E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6786E6B0-5FC7-436B-A97C-C3F73B34B0F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B543DD31-8B62-4056-BDD8-A1FFE18A6FDD}"/>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F8A00302-D3BF-4DBC-A1B7-5623E2CC3B3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65618BE6-4FAB-474D-AF44-D6D157C2FF9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8F8A57F5-DF22-4BD7-881F-058FB5F79CF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35BF6CDA-D280-4C40-B063-D14F54C4F1D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55098476-1899-4E2B-A4CC-E1BE239155A7}"/>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98A1DA9D-2967-48D1-944E-92B4CD9BE02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B3FF1534-5DE3-4EE5-9734-17D90F6166DC}"/>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grpSp>
        <p:nvGrpSpPr>
          <p:cNvPr id="131" name="Group 130">
            <a:extLst>
              <a:ext uri="{FF2B5EF4-FFF2-40B4-BE49-F238E27FC236}">
                <a16:creationId xmlns:a16="http://schemas.microsoft.com/office/drawing/2014/main" id="{7F66DAAE-75F4-4B86-A96F-63D88ED2460D}"/>
              </a:ext>
            </a:extLst>
          </p:cNvPr>
          <p:cNvGrpSpPr/>
          <p:nvPr/>
        </p:nvGrpSpPr>
        <p:grpSpPr>
          <a:xfrm>
            <a:off x="719745" y="1649706"/>
            <a:ext cx="573081" cy="508297"/>
            <a:chOff x="2878931" y="2940843"/>
            <a:chExt cx="1095375" cy="971550"/>
          </a:xfrm>
        </p:grpSpPr>
        <p:sp>
          <p:nvSpPr>
            <p:cNvPr id="132" name="Freeform: Shape 131">
              <a:extLst>
                <a:ext uri="{FF2B5EF4-FFF2-40B4-BE49-F238E27FC236}">
                  <a16:creationId xmlns:a16="http://schemas.microsoft.com/office/drawing/2014/main" id="{12542C66-F63A-4A7C-B6B4-C44201704A04}"/>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C337B208-882F-4F1D-B784-D7165D3CA31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B4028846-0C63-4DC8-B3C4-868529F2578A}"/>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39157CFF-CA7C-4A61-BFBD-6D59EB1565A6}"/>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51371181-2F27-4959-A10B-397D66C73174}"/>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9872CDF-B397-4944-BE9F-49DFA76BDD53}"/>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894D7185-AE40-44F3-BA6D-047B49FEFC7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grpSp>
        <p:nvGrpSpPr>
          <p:cNvPr id="139" name="Group 138">
            <a:extLst>
              <a:ext uri="{FF2B5EF4-FFF2-40B4-BE49-F238E27FC236}">
                <a16:creationId xmlns:a16="http://schemas.microsoft.com/office/drawing/2014/main" id="{5E464434-AE2C-4725-A150-4B73823B3325}"/>
              </a:ext>
            </a:extLst>
          </p:cNvPr>
          <p:cNvGrpSpPr/>
          <p:nvPr/>
        </p:nvGrpSpPr>
        <p:grpSpPr>
          <a:xfrm>
            <a:off x="751502" y="5448890"/>
            <a:ext cx="610183" cy="540674"/>
            <a:chOff x="4360069" y="2943701"/>
            <a:chExt cx="1095375" cy="970597"/>
          </a:xfrm>
        </p:grpSpPr>
        <p:sp>
          <p:nvSpPr>
            <p:cNvPr id="140" name="Freeform: Shape 139">
              <a:extLst>
                <a:ext uri="{FF2B5EF4-FFF2-40B4-BE49-F238E27FC236}">
                  <a16:creationId xmlns:a16="http://schemas.microsoft.com/office/drawing/2014/main" id="{CDE693B5-BC6D-4619-B382-5C341E6B3E63}"/>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1" name="Freeform: Shape 140">
              <a:extLst>
                <a:ext uri="{FF2B5EF4-FFF2-40B4-BE49-F238E27FC236}">
                  <a16:creationId xmlns:a16="http://schemas.microsoft.com/office/drawing/2014/main" id="{2FAC17B9-58ED-4B2E-A99F-34D43D9C798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AB97EE8C-6AAB-41A8-912E-192D9022D660}"/>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37C244B5-7ECC-47AE-8022-B6A0352825F4}"/>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6E4176B6-326A-4EE2-AA24-C98075BF015D}"/>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79BB08EB-4014-4737-860E-602BE217592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grpSp>
        <p:nvGrpSpPr>
          <p:cNvPr id="146" name="Group 145">
            <a:extLst>
              <a:ext uri="{FF2B5EF4-FFF2-40B4-BE49-F238E27FC236}">
                <a16:creationId xmlns:a16="http://schemas.microsoft.com/office/drawing/2014/main" id="{A201EB1A-5096-488C-83D9-89EE7FC1D3B8}"/>
              </a:ext>
            </a:extLst>
          </p:cNvPr>
          <p:cNvGrpSpPr/>
          <p:nvPr/>
        </p:nvGrpSpPr>
        <p:grpSpPr>
          <a:xfrm>
            <a:off x="690016" y="2921235"/>
            <a:ext cx="647285" cy="512999"/>
            <a:chOff x="3517678" y="3062050"/>
            <a:chExt cx="1225868" cy="971550"/>
          </a:xfrm>
        </p:grpSpPr>
        <p:sp>
          <p:nvSpPr>
            <p:cNvPr id="147" name="Freeform: Shape 146">
              <a:extLst>
                <a:ext uri="{FF2B5EF4-FFF2-40B4-BE49-F238E27FC236}">
                  <a16:creationId xmlns:a16="http://schemas.microsoft.com/office/drawing/2014/main" id="{713CE9C2-0E40-469E-BF7A-0CC806BBF43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8" name="Freeform: Shape 147">
              <a:extLst>
                <a:ext uri="{FF2B5EF4-FFF2-40B4-BE49-F238E27FC236}">
                  <a16:creationId xmlns:a16="http://schemas.microsoft.com/office/drawing/2014/main" id="{C1095445-223E-4686-A662-EC50AD737875}"/>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9" name="Freeform: Shape 148">
              <a:extLst>
                <a:ext uri="{FF2B5EF4-FFF2-40B4-BE49-F238E27FC236}">
                  <a16:creationId xmlns:a16="http://schemas.microsoft.com/office/drawing/2014/main" id="{FABEE0B3-CA6F-4C5B-B528-08AC7806F8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97AA4A16-BF9D-44B9-B5A6-1B69D9D5E3F3}"/>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1B22E5DF-0D2E-4156-B6B5-F50985413AB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388F4584-50C5-411A-B402-94D03E0BCD08}"/>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5D77526-F67D-4799-BDB9-0C1930CB5934}"/>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BC08536B-842C-4582-821C-754B53C5D1E4}"/>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5" name="Freeform: Shape 154">
              <a:extLst>
                <a:ext uri="{FF2B5EF4-FFF2-40B4-BE49-F238E27FC236}">
                  <a16:creationId xmlns:a16="http://schemas.microsoft.com/office/drawing/2014/main" id="{D0342823-C7B8-4FB5-AAFD-175A6008886F}"/>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6" name="Freeform: Shape 155">
              <a:extLst>
                <a:ext uri="{FF2B5EF4-FFF2-40B4-BE49-F238E27FC236}">
                  <a16:creationId xmlns:a16="http://schemas.microsoft.com/office/drawing/2014/main" id="{A1E0947A-D155-4657-BDF4-1A1B10F8E04B}"/>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450F9167-BBE6-43C3-A272-02D04728945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0A78AD5-5CFC-4937-86BF-CAA072B87E44}"/>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8F51371B-76F7-42B2-BC61-16BF2A9C669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pic>
        <p:nvPicPr>
          <p:cNvPr id="160" name="Graphic 159">
            <a:extLst>
              <a:ext uri="{FF2B5EF4-FFF2-40B4-BE49-F238E27FC236}">
                <a16:creationId xmlns:a16="http://schemas.microsoft.com/office/drawing/2014/main" id="{6FF8016A-459C-454F-B67E-F37076FEB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801" y="4097375"/>
            <a:ext cx="595123" cy="601131"/>
          </a:xfrm>
          <a:prstGeom prst="rect">
            <a:avLst/>
          </a:prstGeom>
        </p:spPr>
      </p:pic>
      <p:pic>
        <p:nvPicPr>
          <p:cNvPr id="74" name="Graphic 73">
            <a:extLst>
              <a:ext uri="{FF2B5EF4-FFF2-40B4-BE49-F238E27FC236}">
                <a16:creationId xmlns:a16="http://schemas.microsoft.com/office/drawing/2014/main" id="{29EC33DF-636F-48EC-AC83-8F01C01FA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20699" y="2457802"/>
            <a:ext cx="3047626" cy="1799432"/>
          </a:xfrm>
          <a:prstGeom prst="rect">
            <a:avLst/>
          </a:prstGeom>
        </p:spPr>
      </p:pic>
      <p:pic>
        <p:nvPicPr>
          <p:cNvPr id="75" name="Graphic 74">
            <a:extLst>
              <a:ext uri="{FF2B5EF4-FFF2-40B4-BE49-F238E27FC236}">
                <a16:creationId xmlns:a16="http://schemas.microsoft.com/office/drawing/2014/main" id="{C3401B38-7462-4EDB-8227-506CAEA431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4247" y="2455277"/>
            <a:ext cx="2629190" cy="1804484"/>
          </a:xfrm>
          <a:prstGeom prst="rect">
            <a:avLst/>
          </a:prstGeom>
        </p:spPr>
      </p:pic>
      <p:pic>
        <p:nvPicPr>
          <p:cNvPr id="76" name="Graphic 75">
            <a:extLst>
              <a:ext uri="{FF2B5EF4-FFF2-40B4-BE49-F238E27FC236}">
                <a16:creationId xmlns:a16="http://schemas.microsoft.com/office/drawing/2014/main" id="{F02A4CB1-69BF-4552-B453-6765A0FFA1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44131" y="2462553"/>
            <a:ext cx="2595092" cy="1789932"/>
          </a:xfrm>
          <a:prstGeom prst="rect">
            <a:avLst/>
          </a:prstGeom>
        </p:spPr>
      </p:pic>
      <p:sp>
        <p:nvSpPr>
          <p:cNvPr id="77" name="Rectangle 76">
            <a:hlinkClick r:id="rId11" action="ppaction://hlinksldjump"/>
            <a:extLst>
              <a:ext uri="{FF2B5EF4-FFF2-40B4-BE49-F238E27FC236}">
                <a16:creationId xmlns:a16="http://schemas.microsoft.com/office/drawing/2014/main" id="{A01E0880-04BC-400B-921A-A6A8F2BBC921}"/>
              </a:ext>
            </a:extLst>
          </p:cNvPr>
          <p:cNvSpPr/>
          <p:nvPr/>
        </p:nvSpPr>
        <p:spPr bwMode="auto">
          <a:xfrm>
            <a:off x="266446" y="20319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a:hlinkClick r:id="rId12" action="ppaction://hlinksldjump"/>
            <a:extLst>
              <a:ext uri="{FF2B5EF4-FFF2-40B4-BE49-F238E27FC236}">
                <a16:creationId xmlns:a16="http://schemas.microsoft.com/office/drawing/2014/main" id="{99FC9C1C-CDE9-46F2-B250-F3D45FDDEB2C}"/>
              </a:ext>
            </a:extLst>
          </p:cNvPr>
          <p:cNvSpPr/>
          <p:nvPr/>
        </p:nvSpPr>
        <p:spPr bwMode="auto">
          <a:xfrm>
            <a:off x="266446"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3" action="ppaction://hlinksldjump"/>
            <a:extLst>
              <a:ext uri="{FF2B5EF4-FFF2-40B4-BE49-F238E27FC236}">
                <a16:creationId xmlns:a16="http://schemas.microsoft.com/office/drawing/2014/main" id="{D8A64F9B-32C6-49FA-8B1D-058D0D1E3261}"/>
              </a:ext>
            </a:extLst>
          </p:cNvPr>
          <p:cNvSpPr/>
          <p:nvPr/>
        </p:nvSpPr>
        <p:spPr bwMode="auto">
          <a:xfrm>
            <a:off x="266446" y="275516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4" action="ppaction://hlinksldjump"/>
            <a:extLst>
              <a:ext uri="{FF2B5EF4-FFF2-40B4-BE49-F238E27FC236}">
                <a16:creationId xmlns:a16="http://schemas.microsoft.com/office/drawing/2014/main" id="{4F9C9B90-ADE8-4D71-B254-235146C0E596}"/>
              </a:ext>
            </a:extLst>
          </p:cNvPr>
          <p:cNvSpPr/>
          <p:nvPr/>
        </p:nvSpPr>
        <p:spPr bwMode="auto">
          <a:xfrm>
            <a:off x="266446" y="40311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4" action="ppaction://hlinksldjump"/>
            <a:extLst>
              <a:ext uri="{FF2B5EF4-FFF2-40B4-BE49-F238E27FC236}">
                <a16:creationId xmlns:a16="http://schemas.microsoft.com/office/drawing/2014/main" id="{6999FCF5-783A-4079-B2C1-F889CD1928F6}"/>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215575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232273" y="505953"/>
            <a:ext cx="9818817" cy="854250"/>
          </a:xfrm>
        </p:spPr>
        <p:txBody>
          <a:bodyPr/>
          <a:lstStyle/>
          <a:p>
            <a:pPr algn="ctr"/>
            <a:r>
              <a:rPr lang="en-US" sz="4704" dirty="0">
                <a:solidFill>
                  <a:schemeClr val="tx1"/>
                </a:solidFill>
              </a:rPr>
              <a:t>Open Service Broker for Azure (OSBA) </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4300" y="1302711"/>
            <a:ext cx="8714754" cy="658896"/>
          </a:xfrm>
          <a:prstGeom prst="rect">
            <a:avLst/>
          </a:prstGeom>
          <a:noFill/>
        </p:spPr>
        <p:txBody>
          <a:bodyPr wrap="square" lIns="143407" tIns="143407" rIns="143407" bIns="143407" rtlCol="0">
            <a:spAutoFit/>
          </a:bodyPr>
          <a:lstStyle/>
          <a:p>
            <a:pPr algn="ctr" defTabSz="914192">
              <a:spcAft>
                <a:spcPts val="588"/>
              </a:spcAft>
              <a:defRPr/>
            </a:pPr>
            <a:r>
              <a:rPr lang="en-US" sz="2353" dirty="0">
                <a:solidFill>
                  <a:srgbClr val="0072C6"/>
                </a:solidFill>
                <a:latin typeface="Segoe UI"/>
                <a:cs typeface="Segoe UI Semibold" panose="020B0702040204020203" pitchFamily="34" charset="0"/>
              </a:rPr>
              <a:t>An implementation of the Open Service Broker API</a:t>
            </a:r>
          </a:p>
        </p:txBody>
      </p:sp>
      <p:sp>
        <p:nvSpPr>
          <p:cNvPr id="55" name="Oval 54">
            <a:extLst>
              <a:ext uri="{FF2B5EF4-FFF2-40B4-BE49-F238E27FC236}">
                <a16:creationId xmlns:a16="http://schemas.microsoft.com/office/drawing/2014/main" id="{D33E3EA5-6D6F-42E5-BA04-6823DF768ED3}"/>
              </a:ext>
            </a:extLst>
          </p:cNvPr>
          <p:cNvSpPr/>
          <p:nvPr/>
        </p:nvSpPr>
        <p:spPr bwMode="auto">
          <a:xfrm rot="16200000">
            <a:off x="3428897" y="5083057"/>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3BE3553F-7119-44E0-B709-FD5CE54C906F}"/>
              </a:ext>
            </a:extLst>
          </p:cNvPr>
          <p:cNvSpPr/>
          <p:nvPr/>
        </p:nvSpPr>
        <p:spPr bwMode="auto">
          <a:xfrm rot="16200000">
            <a:off x="5658582" y="5083057"/>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882F669C-2C18-4C1D-85A2-1008346E0085}"/>
              </a:ext>
            </a:extLst>
          </p:cNvPr>
          <p:cNvSpPr/>
          <p:nvPr/>
        </p:nvSpPr>
        <p:spPr bwMode="auto">
          <a:xfrm rot="16200000">
            <a:off x="7888265" y="5083056"/>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73" name="Oval 72">
            <a:extLst>
              <a:ext uri="{FF2B5EF4-FFF2-40B4-BE49-F238E27FC236}">
                <a16:creationId xmlns:a16="http://schemas.microsoft.com/office/drawing/2014/main" id="{405B7EE9-0575-4C2E-935D-C4FBA0976C06}"/>
              </a:ext>
            </a:extLst>
          </p:cNvPr>
          <p:cNvSpPr/>
          <p:nvPr/>
        </p:nvSpPr>
        <p:spPr bwMode="auto">
          <a:xfrm rot="16200000">
            <a:off x="10117949" y="5083056"/>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83" name="Oval 82">
            <a:extLst>
              <a:ext uri="{FF2B5EF4-FFF2-40B4-BE49-F238E27FC236}">
                <a16:creationId xmlns:a16="http://schemas.microsoft.com/office/drawing/2014/main" id="{024BFB04-D664-4E40-84E0-1EE31348D38C}"/>
              </a:ext>
            </a:extLst>
          </p:cNvPr>
          <p:cNvSpPr/>
          <p:nvPr/>
        </p:nvSpPr>
        <p:spPr bwMode="auto">
          <a:xfrm rot="16200000">
            <a:off x="3428897" y="2474282"/>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84" name="Oval 83">
            <a:extLst>
              <a:ext uri="{FF2B5EF4-FFF2-40B4-BE49-F238E27FC236}">
                <a16:creationId xmlns:a16="http://schemas.microsoft.com/office/drawing/2014/main" id="{512B7DE2-09EC-49D9-B476-50D56616E79C}"/>
              </a:ext>
            </a:extLst>
          </p:cNvPr>
          <p:cNvSpPr/>
          <p:nvPr/>
        </p:nvSpPr>
        <p:spPr bwMode="auto">
          <a:xfrm rot="16200000">
            <a:off x="5658582" y="2474283"/>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85" name="Oval 84">
            <a:extLst>
              <a:ext uri="{FF2B5EF4-FFF2-40B4-BE49-F238E27FC236}">
                <a16:creationId xmlns:a16="http://schemas.microsoft.com/office/drawing/2014/main" id="{84328A44-CCA8-44CA-9FD4-EA076F36F2C4}"/>
              </a:ext>
            </a:extLst>
          </p:cNvPr>
          <p:cNvSpPr/>
          <p:nvPr/>
        </p:nvSpPr>
        <p:spPr bwMode="auto">
          <a:xfrm rot="16200000">
            <a:off x="7888265" y="2474283"/>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86" name="Oval 85">
            <a:extLst>
              <a:ext uri="{FF2B5EF4-FFF2-40B4-BE49-F238E27FC236}">
                <a16:creationId xmlns:a16="http://schemas.microsoft.com/office/drawing/2014/main" id="{81167234-9004-4FBD-9F8F-057145EB5A9B}"/>
              </a:ext>
            </a:extLst>
          </p:cNvPr>
          <p:cNvSpPr/>
          <p:nvPr/>
        </p:nvSpPr>
        <p:spPr bwMode="auto">
          <a:xfrm rot="16200000">
            <a:off x="10117949" y="2474283"/>
            <a:ext cx="736520" cy="73652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87" name="Oval 86">
            <a:extLst>
              <a:ext uri="{FF2B5EF4-FFF2-40B4-BE49-F238E27FC236}">
                <a16:creationId xmlns:a16="http://schemas.microsoft.com/office/drawing/2014/main" id="{0809B1AE-3311-4105-A6C9-DB4227870562}"/>
              </a:ext>
            </a:extLst>
          </p:cNvPr>
          <p:cNvSpPr/>
          <p:nvPr/>
        </p:nvSpPr>
        <p:spPr bwMode="auto">
          <a:xfrm>
            <a:off x="6570614" y="3575862"/>
            <a:ext cx="1142138" cy="1142137"/>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9" name="Straight Connector 88">
            <a:extLst>
              <a:ext uri="{FF2B5EF4-FFF2-40B4-BE49-F238E27FC236}">
                <a16:creationId xmlns:a16="http://schemas.microsoft.com/office/drawing/2014/main" id="{F99E7805-F6E9-46F3-9930-D22A49527929}"/>
              </a:ext>
            </a:extLst>
          </p:cNvPr>
          <p:cNvCxnSpPr>
            <a:cxnSpLocks/>
          </p:cNvCxnSpPr>
          <p:nvPr/>
        </p:nvCxnSpPr>
        <p:spPr>
          <a:xfrm>
            <a:off x="4309800" y="5451316"/>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E7941-6FD9-4808-96D6-6D1EBAB54AB4}"/>
              </a:ext>
            </a:extLst>
          </p:cNvPr>
          <p:cNvCxnSpPr>
            <a:cxnSpLocks/>
          </p:cNvCxnSpPr>
          <p:nvPr/>
        </p:nvCxnSpPr>
        <p:spPr>
          <a:xfrm>
            <a:off x="6539483" y="5451316"/>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102269A-80E0-49D2-8155-7BBDA4DAF2E6}"/>
              </a:ext>
            </a:extLst>
          </p:cNvPr>
          <p:cNvCxnSpPr>
            <a:cxnSpLocks/>
          </p:cNvCxnSpPr>
          <p:nvPr/>
        </p:nvCxnSpPr>
        <p:spPr>
          <a:xfrm>
            <a:off x="8769168" y="5451316"/>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B23ECD-8D72-4999-B1DC-2D09A506C18A}"/>
              </a:ext>
            </a:extLst>
          </p:cNvPr>
          <p:cNvCxnSpPr>
            <a:cxnSpLocks/>
          </p:cNvCxnSpPr>
          <p:nvPr/>
        </p:nvCxnSpPr>
        <p:spPr>
          <a:xfrm>
            <a:off x="4314298" y="2842540"/>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F21DF8A-9404-40E0-A8F8-4F060D98F83C}"/>
              </a:ext>
            </a:extLst>
          </p:cNvPr>
          <p:cNvCxnSpPr>
            <a:cxnSpLocks/>
          </p:cNvCxnSpPr>
          <p:nvPr/>
        </p:nvCxnSpPr>
        <p:spPr>
          <a:xfrm>
            <a:off x="6641362" y="2842540"/>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CCF497E-BFAF-48C1-9249-B6474281BAE6}"/>
              </a:ext>
            </a:extLst>
          </p:cNvPr>
          <p:cNvCxnSpPr>
            <a:cxnSpLocks/>
          </p:cNvCxnSpPr>
          <p:nvPr/>
        </p:nvCxnSpPr>
        <p:spPr>
          <a:xfrm>
            <a:off x="8820696" y="2842540"/>
            <a:ext cx="120440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CDA103D-A801-4053-8978-3007C55611FB}"/>
              </a:ext>
            </a:extLst>
          </p:cNvPr>
          <p:cNvCxnSpPr>
            <a:cxnSpLocks/>
          </p:cNvCxnSpPr>
          <p:nvPr/>
        </p:nvCxnSpPr>
        <p:spPr>
          <a:xfrm flipV="1">
            <a:off x="7172815" y="4869920"/>
            <a:ext cx="0" cy="429475"/>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BA650C4C-67DB-44E5-87A9-8B90847C0932}"/>
              </a:ext>
            </a:extLst>
          </p:cNvPr>
          <p:cNvCxnSpPr>
            <a:cxnSpLocks/>
          </p:cNvCxnSpPr>
          <p:nvPr/>
        </p:nvCxnSpPr>
        <p:spPr>
          <a:xfrm flipV="1">
            <a:off x="7172815" y="2994464"/>
            <a:ext cx="0" cy="429475"/>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D4A6204E-CC1C-4EFE-BBFC-563E0AB48238}"/>
              </a:ext>
            </a:extLst>
          </p:cNvPr>
          <p:cNvSpPr txBox="1"/>
          <p:nvPr/>
        </p:nvSpPr>
        <p:spPr>
          <a:xfrm>
            <a:off x="3045571" y="5866258"/>
            <a:ext cx="1503168" cy="470626"/>
          </a:xfrm>
          <a:prstGeom prst="rect">
            <a:avLst/>
          </a:prstGeom>
          <a:noFill/>
        </p:spPr>
        <p:txBody>
          <a:bodyPr wrap="square" lIns="143407" tIns="143407" rIns="143407" bIns="143407" rtlCol="0" anchor="t">
            <a:spAutoFit/>
          </a:bodyPr>
          <a:lstStyle/>
          <a:p>
            <a:pPr algn="ctr" defTabSz="914192">
              <a:spcAft>
                <a:spcPts val="588"/>
              </a:spcAft>
              <a:defRPr/>
            </a:pPr>
            <a:r>
              <a:rPr lang="en-US" sz="1175" dirty="0" err="1">
                <a:solidFill>
                  <a:srgbClr val="505050"/>
                </a:solidFill>
                <a:latin typeface="Segoe UI Semibold" panose="020B0702040204020203" pitchFamily="34" charset="0"/>
                <a:cs typeface="Segoe UI Semibold" panose="020B0702040204020203" pitchFamily="34" charset="0"/>
              </a:rPr>
              <a:t>OpenShift</a:t>
            </a:r>
            <a:endParaRPr lang="en-US" sz="1175" dirty="0">
              <a:solidFill>
                <a:srgbClr val="505050"/>
              </a:solidFill>
              <a:latin typeface="Segoe UI Semibold" panose="020B0702040204020203" pitchFamily="34" charset="0"/>
              <a:cs typeface="Segoe UI Semibold" panose="020B0702040204020203" pitchFamily="34" charset="0"/>
            </a:endParaRPr>
          </a:p>
        </p:txBody>
      </p:sp>
      <p:sp>
        <p:nvSpPr>
          <p:cNvPr id="98" name="TextBox 97">
            <a:extLst>
              <a:ext uri="{FF2B5EF4-FFF2-40B4-BE49-F238E27FC236}">
                <a16:creationId xmlns:a16="http://schemas.microsoft.com/office/drawing/2014/main" id="{67B02FA8-615C-4FD0-B571-68AB7F09F7CD}"/>
              </a:ext>
            </a:extLst>
          </p:cNvPr>
          <p:cNvSpPr txBox="1"/>
          <p:nvPr/>
        </p:nvSpPr>
        <p:spPr>
          <a:xfrm>
            <a:off x="5275256" y="5866258"/>
            <a:ext cx="1503168" cy="470626"/>
          </a:xfrm>
          <a:prstGeom prst="rect">
            <a:avLst/>
          </a:prstGeom>
          <a:noFill/>
        </p:spPr>
        <p:txBody>
          <a:bodyPr wrap="square" lIns="143407" tIns="143407" rIns="143407" bIns="143407" rtlCol="0" anchor="t">
            <a:spAutoFit/>
          </a:bodyPr>
          <a:lstStyle/>
          <a:p>
            <a:pPr algn="ct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Cloud Foundry</a:t>
            </a:r>
          </a:p>
        </p:txBody>
      </p:sp>
      <p:sp>
        <p:nvSpPr>
          <p:cNvPr id="99" name="TextBox 98">
            <a:extLst>
              <a:ext uri="{FF2B5EF4-FFF2-40B4-BE49-F238E27FC236}">
                <a16:creationId xmlns:a16="http://schemas.microsoft.com/office/drawing/2014/main" id="{BC14C952-FFD6-4EB6-8DA8-E2BADC399B5E}"/>
              </a:ext>
            </a:extLst>
          </p:cNvPr>
          <p:cNvSpPr txBox="1"/>
          <p:nvPr/>
        </p:nvSpPr>
        <p:spPr>
          <a:xfrm>
            <a:off x="7504944" y="5866258"/>
            <a:ext cx="1503161" cy="635559"/>
          </a:xfrm>
          <a:prstGeom prst="rect">
            <a:avLst/>
          </a:prstGeom>
          <a:noFill/>
        </p:spPr>
        <p:txBody>
          <a:bodyPr wrap="square" lIns="143407" tIns="143407" rIns="143407" bIns="143407" rtlCol="0" anchor="t">
            <a:spAutoFit/>
          </a:bodyPr>
          <a:lstStyle/>
          <a:p>
            <a:pPr algn="ct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Service Fabric </a:t>
            </a:r>
            <a:r>
              <a:rPr lang="en-US" sz="1028" dirty="0">
                <a:solidFill>
                  <a:srgbClr val="505050"/>
                </a:solidFill>
                <a:latin typeface="Segoe UI Semibold" panose="020B0702040204020203" pitchFamily="34" charset="0"/>
                <a:cs typeface="Segoe UI Semibold" panose="020B0702040204020203" pitchFamily="34" charset="0"/>
              </a:rPr>
              <a:t>(Coming soon)</a:t>
            </a:r>
            <a:endParaRPr lang="en-US" sz="1175" dirty="0">
              <a:solidFill>
                <a:srgbClr val="505050"/>
              </a:solidFill>
              <a:latin typeface="Segoe UI Semibold" panose="020B0702040204020203" pitchFamily="34" charset="0"/>
              <a:cs typeface="Segoe UI Semibold" panose="020B0702040204020203" pitchFamily="34" charset="0"/>
            </a:endParaRPr>
          </a:p>
        </p:txBody>
      </p:sp>
      <p:sp>
        <p:nvSpPr>
          <p:cNvPr id="100" name="TextBox 99">
            <a:extLst>
              <a:ext uri="{FF2B5EF4-FFF2-40B4-BE49-F238E27FC236}">
                <a16:creationId xmlns:a16="http://schemas.microsoft.com/office/drawing/2014/main" id="{CF83CB5A-018A-46D6-973B-B43D97C7E6EC}"/>
              </a:ext>
            </a:extLst>
          </p:cNvPr>
          <p:cNvSpPr txBox="1"/>
          <p:nvPr/>
        </p:nvSpPr>
        <p:spPr>
          <a:xfrm>
            <a:off x="9734624" y="5866258"/>
            <a:ext cx="1503168" cy="635559"/>
          </a:xfrm>
          <a:prstGeom prst="rect">
            <a:avLst/>
          </a:prstGeom>
          <a:noFill/>
        </p:spPr>
        <p:txBody>
          <a:bodyPr wrap="square" lIns="143407" tIns="143407" rIns="143407" bIns="143407" rtlCol="0" anchor="t">
            <a:spAutoFit/>
          </a:bodyPr>
          <a:lstStyle/>
          <a:p>
            <a:pPr algn="ct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Kubernetes</a:t>
            </a:r>
            <a:br>
              <a:rPr lang="en-US" sz="1175" dirty="0">
                <a:solidFill>
                  <a:srgbClr val="505050"/>
                </a:solidFill>
                <a:latin typeface="Segoe UI Semibold" panose="020B0702040204020203" pitchFamily="34" charset="0"/>
                <a:cs typeface="Segoe UI Semibold" panose="020B0702040204020203" pitchFamily="34" charset="0"/>
              </a:rPr>
            </a:br>
            <a:r>
              <a:rPr lang="en-US" sz="1028" dirty="0">
                <a:solidFill>
                  <a:srgbClr val="505050"/>
                </a:solidFill>
                <a:latin typeface="Segoe UI Semibold" panose="020B0702040204020203" pitchFamily="34" charset="0"/>
                <a:cs typeface="Segoe UI Semibold" panose="020B0702040204020203" pitchFamily="34" charset="0"/>
              </a:rPr>
              <a:t>(AKS)</a:t>
            </a:r>
            <a:endParaRPr lang="en-US" sz="1175" dirty="0">
              <a:solidFill>
                <a:srgbClr val="505050"/>
              </a:solidFill>
              <a:latin typeface="Segoe UI Semibold" panose="020B0702040204020203" pitchFamily="34" charset="0"/>
              <a:cs typeface="Segoe UI Semibold" panose="020B0702040204020203" pitchFamily="34" charset="0"/>
            </a:endParaRPr>
          </a:p>
        </p:txBody>
      </p:sp>
      <p:sp>
        <p:nvSpPr>
          <p:cNvPr id="105" name="TextBox 104">
            <a:extLst>
              <a:ext uri="{FF2B5EF4-FFF2-40B4-BE49-F238E27FC236}">
                <a16:creationId xmlns:a16="http://schemas.microsoft.com/office/drawing/2014/main" id="{FBA41987-2BEB-410C-A1F2-B497F6547ADD}"/>
              </a:ext>
            </a:extLst>
          </p:cNvPr>
          <p:cNvSpPr txBox="1"/>
          <p:nvPr/>
        </p:nvSpPr>
        <p:spPr>
          <a:xfrm>
            <a:off x="2920325" y="1946988"/>
            <a:ext cx="1753659" cy="470626"/>
          </a:xfrm>
          <a:prstGeom prst="rect">
            <a:avLst/>
          </a:prstGeom>
          <a:noFill/>
        </p:spPr>
        <p:txBody>
          <a:bodyPr wrap="square" lIns="143407" tIns="143407" rIns="143407" bIns="143407" rtlCol="0" anchor="b">
            <a:spAutoFit/>
          </a:bodyPr>
          <a:lstStyle/>
          <a:p>
            <a:pPr algn="ct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Azure SQL Database</a:t>
            </a:r>
          </a:p>
        </p:txBody>
      </p:sp>
      <p:sp>
        <p:nvSpPr>
          <p:cNvPr id="106" name="TextBox 105">
            <a:extLst>
              <a:ext uri="{FF2B5EF4-FFF2-40B4-BE49-F238E27FC236}">
                <a16:creationId xmlns:a16="http://schemas.microsoft.com/office/drawing/2014/main" id="{DCBAFBAB-4671-4540-B0B1-1443FE4CDAB7}"/>
              </a:ext>
            </a:extLst>
          </p:cNvPr>
          <p:cNvSpPr txBox="1"/>
          <p:nvPr/>
        </p:nvSpPr>
        <p:spPr>
          <a:xfrm>
            <a:off x="5275256" y="1946988"/>
            <a:ext cx="1503168" cy="470626"/>
          </a:xfrm>
          <a:prstGeom prst="rect">
            <a:avLst/>
          </a:prstGeom>
          <a:noFill/>
        </p:spPr>
        <p:txBody>
          <a:bodyPr wrap="square" lIns="143407" tIns="143407" rIns="143407" bIns="143407" rtlCol="0" anchor="b">
            <a:spAutoFit/>
          </a:bodyPr>
          <a:lstStyle/>
          <a:p>
            <a:pPr algn="ctr" defTabSz="914192">
              <a:spcAft>
                <a:spcPts val="588"/>
              </a:spcAft>
              <a:defRPr/>
            </a:pPr>
            <a:r>
              <a:rPr lang="en-US" sz="1175" dirty="0" err="1">
                <a:solidFill>
                  <a:srgbClr val="505050"/>
                </a:solidFill>
                <a:latin typeface="Segoe UI Semibold" panose="020B0702040204020203" pitchFamily="34" charset="0"/>
                <a:cs typeface="Segoe UI Semibold" panose="020B0702040204020203" pitchFamily="34" charset="0"/>
              </a:rPr>
              <a:t>Redis</a:t>
            </a:r>
            <a:r>
              <a:rPr lang="en-US" sz="1175" dirty="0">
                <a:solidFill>
                  <a:srgbClr val="505050"/>
                </a:solidFill>
                <a:latin typeface="Segoe UI Semibold" panose="020B0702040204020203" pitchFamily="34" charset="0"/>
                <a:cs typeface="Segoe UI Semibold" panose="020B0702040204020203" pitchFamily="34" charset="0"/>
              </a:rPr>
              <a:t> Cache</a:t>
            </a:r>
          </a:p>
        </p:txBody>
      </p:sp>
      <p:sp>
        <p:nvSpPr>
          <p:cNvPr id="107" name="TextBox 106">
            <a:extLst>
              <a:ext uri="{FF2B5EF4-FFF2-40B4-BE49-F238E27FC236}">
                <a16:creationId xmlns:a16="http://schemas.microsoft.com/office/drawing/2014/main" id="{D9B3F6CA-27E8-45AE-9971-B43334F9F53A}"/>
              </a:ext>
            </a:extLst>
          </p:cNvPr>
          <p:cNvSpPr txBox="1"/>
          <p:nvPr/>
        </p:nvSpPr>
        <p:spPr>
          <a:xfrm>
            <a:off x="7504941" y="1946988"/>
            <a:ext cx="1503168" cy="470626"/>
          </a:xfrm>
          <a:prstGeom prst="rect">
            <a:avLst/>
          </a:prstGeom>
          <a:noFill/>
        </p:spPr>
        <p:txBody>
          <a:bodyPr wrap="square" lIns="143407" tIns="143407" rIns="143407" bIns="143407" rtlCol="0" anchor="b">
            <a:spAutoFit/>
          </a:bodyPr>
          <a:lstStyle/>
          <a:p>
            <a:pPr algn="ctr" defTabSz="914192">
              <a:spcAft>
                <a:spcPts val="588"/>
              </a:spcAft>
              <a:defRPr/>
            </a:pPr>
            <a:r>
              <a:rPr lang="en-US" sz="1175" dirty="0" err="1">
                <a:solidFill>
                  <a:srgbClr val="505050"/>
                </a:solidFill>
                <a:latin typeface="Segoe UI Semibold" panose="020B0702040204020203" pitchFamily="34" charset="0"/>
                <a:cs typeface="Segoe UI Semibold" panose="020B0702040204020203" pitchFamily="34" charset="0"/>
              </a:rPr>
              <a:t>CosmosDB</a:t>
            </a:r>
            <a:endParaRPr lang="en-US" sz="1175" dirty="0">
              <a:solidFill>
                <a:srgbClr val="505050"/>
              </a:soli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27058888-E5E1-429C-A063-5EE8EA4BB6C0}"/>
              </a:ext>
            </a:extLst>
          </p:cNvPr>
          <p:cNvSpPr txBox="1"/>
          <p:nvPr/>
        </p:nvSpPr>
        <p:spPr>
          <a:xfrm>
            <a:off x="9734624" y="1946988"/>
            <a:ext cx="1503168" cy="470626"/>
          </a:xfrm>
          <a:prstGeom prst="rect">
            <a:avLst/>
          </a:prstGeom>
          <a:noFill/>
        </p:spPr>
        <p:txBody>
          <a:bodyPr wrap="square" lIns="143407" tIns="143407" rIns="143407" bIns="143407" rtlCol="0" anchor="b">
            <a:spAutoFit/>
          </a:bodyPr>
          <a:lstStyle/>
          <a:p>
            <a:pPr algn="ct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And more!</a:t>
            </a:r>
          </a:p>
        </p:txBody>
      </p:sp>
      <p:sp>
        <p:nvSpPr>
          <p:cNvPr id="112" name="TextBox 111">
            <a:extLst>
              <a:ext uri="{FF2B5EF4-FFF2-40B4-BE49-F238E27FC236}">
                <a16:creationId xmlns:a16="http://schemas.microsoft.com/office/drawing/2014/main" id="{2952D9D1-7659-43F5-AB51-FA3B4B225B54}"/>
              </a:ext>
            </a:extLst>
          </p:cNvPr>
          <p:cNvSpPr txBox="1"/>
          <p:nvPr/>
        </p:nvSpPr>
        <p:spPr>
          <a:xfrm>
            <a:off x="4673990" y="3817612"/>
            <a:ext cx="1793928" cy="658640"/>
          </a:xfrm>
          <a:prstGeom prst="rect">
            <a:avLst/>
          </a:prstGeom>
          <a:noFill/>
        </p:spPr>
        <p:txBody>
          <a:bodyPr wrap="square" lIns="143407" tIns="143407" rIns="143407" bIns="143407" rtlCol="0" anchor="ctr">
            <a:spAutoFit/>
          </a:bodyPr>
          <a:lstStyle/>
          <a:p>
            <a:pPr algn="r" defTabSz="914192">
              <a:spcAft>
                <a:spcPts val="588"/>
              </a:spcAft>
              <a:defRPr/>
            </a:pPr>
            <a:r>
              <a:rPr lang="en-US" sz="1175" dirty="0">
                <a:solidFill>
                  <a:srgbClr val="505050"/>
                </a:solidFill>
                <a:latin typeface="Segoe UI Semibold" panose="020B0702040204020203" pitchFamily="34" charset="0"/>
                <a:cs typeface="Segoe UI Semibold" panose="020B0702040204020203" pitchFamily="34" charset="0"/>
              </a:rPr>
              <a:t>Open Service Broker for Azure (OSBA)</a:t>
            </a:r>
          </a:p>
        </p:txBody>
      </p:sp>
      <p:pic>
        <p:nvPicPr>
          <p:cNvPr id="45" name="Picture 44">
            <a:extLst>
              <a:ext uri="{FF2B5EF4-FFF2-40B4-BE49-F238E27FC236}">
                <a16:creationId xmlns:a16="http://schemas.microsoft.com/office/drawing/2014/main" id="{AD4629CE-FC58-4BC6-AB85-8FD7925E4407}"/>
              </a:ext>
            </a:extLst>
          </p:cNvPr>
          <p:cNvPicPr>
            <a:picLocks noChangeAspect="1"/>
          </p:cNvPicPr>
          <p:nvPr/>
        </p:nvPicPr>
        <p:blipFill rotWithShape="1">
          <a:blip r:embed="rId3"/>
          <a:srcRect l="31524" r="31524" b="25591"/>
          <a:stretch/>
        </p:blipFill>
        <p:spPr>
          <a:xfrm>
            <a:off x="5841988" y="5221328"/>
            <a:ext cx="374151" cy="459976"/>
          </a:xfrm>
          <a:prstGeom prst="rect">
            <a:avLst/>
          </a:prstGeom>
        </p:spPr>
      </p:pic>
      <p:pic>
        <p:nvPicPr>
          <p:cNvPr id="46" name="Picture 45">
            <a:extLst>
              <a:ext uri="{FF2B5EF4-FFF2-40B4-BE49-F238E27FC236}">
                <a16:creationId xmlns:a16="http://schemas.microsoft.com/office/drawing/2014/main" id="{00EA5910-9247-4673-ACE5-7949E72CD4C0}"/>
              </a:ext>
            </a:extLst>
          </p:cNvPr>
          <p:cNvPicPr>
            <a:picLocks noChangeAspect="1"/>
          </p:cNvPicPr>
          <p:nvPr/>
        </p:nvPicPr>
        <p:blipFill rotWithShape="1">
          <a:blip r:embed="rId4"/>
          <a:srcRect t="13129" r="7843"/>
          <a:stretch/>
        </p:blipFill>
        <p:spPr>
          <a:xfrm>
            <a:off x="3572184" y="5239249"/>
            <a:ext cx="449948" cy="424134"/>
          </a:xfrm>
          <a:prstGeom prst="rect">
            <a:avLst/>
          </a:prstGeom>
        </p:spPr>
      </p:pic>
      <p:pic>
        <p:nvPicPr>
          <p:cNvPr id="47" name="Picture 46">
            <a:extLst>
              <a:ext uri="{FF2B5EF4-FFF2-40B4-BE49-F238E27FC236}">
                <a16:creationId xmlns:a16="http://schemas.microsoft.com/office/drawing/2014/main" id="{C37CA9F5-D5AB-4029-8E44-515F7099E8FE}"/>
              </a:ext>
            </a:extLst>
          </p:cNvPr>
          <p:cNvPicPr>
            <a:picLocks noChangeAspect="1"/>
          </p:cNvPicPr>
          <p:nvPr/>
        </p:nvPicPr>
        <p:blipFill>
          <a:blip r:embed="rId5"/>
          <a:stretch>
            <a:fillRect/>
          </a:stretch>
        </p:blipFill>
        <p:spPr>
          <a:xfrm>
            <a:off x="8041312" y="5236103"/>
            <a:ext cx="430428" cy="430428"/>
          </a:xfrm>
          <a:prstGeom prst="rect">
            <a:avLst/>
          </a:prstGeom>
        </p:spPr>
      </p:pic>
      <p:pic>
        <p:nvPicPr>
          <p:cNvPr id="48" name="Picture 47">
            <a:extLst>
              <a:ext uri="{FF2B5EF4-FFF2-40B4-BE49-F238E27FC236}">
                <a16:creationId xmlns:a16="http://schemas.microsoft.com/office/drawing/2014/main" id="{44B82BE6-0B66-4E1C-8679-5F6AF24547E1}"/>
              </a:ext>
            </a:extLst>
          </p:cNvPr>
          <p:cNvPicPr>
            <a:picLocks noChangeAspect="1"/>
          </p:cNvPicPr>
          <p:nvPr/>
        </p:nvPicPr>
        <p:blipFill>
          <a:blip r:embed="rId6"/>
          <a:stretch>
            <a:fillRect/>
          </a:stretch>
        </p:blipFill>
        <p:spPr>
          <a:xfrm>
            <a:off x="10258900" y="5224007"/>
            <a:ext cx="454619" cy="454619"/>
          </a:xfrm>
          <a:prstGeom prst="rect">
            <a:avLst/>
          </a:prstGeom>
        </p:spPr>
      </p:pic>
      <p:sp>
        <p:nvSpPr>
          <p:cNvPr id="56" name="Rectangle 55">
            <a:extLst>
              <a:ext uri="{FF2B5EF4-FFF2-40B4-BE49-F238E27FC236}">
                <a16:creationId xmlns:a16="http://schemas.microsoft.com/office/drawing/2014/main" id="{CC735786-A837-4CCF-BFE0-693F7A3E9E63}"/>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509C4BF-1B26-4D5E-B43F-71C5695D394F}"/>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8C7414C4-B55B-4E29-9E8D-0ACA9ECB5302}"/>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Azure Container Service (AKS)</a:t>
            </a:r>
          </a:p>
        </p:txBody>
      </p:sp>
      <p:sp>
        <p:nvSpPr>
          <p:cNvPr id="59" name="Rectangle: Rounded Corners 58">
            <a:extLst>
              <a:ext uri="{FF2B5EF4-FFF2-40B4-BE49-F238E27FC236}">
                <a16:creationId xmlns:a16="http://schemas.microsoft.com/office/drawing/2014/main" id="{37DBC800-BF3E-4F6F-86E7-330A7732A6F8}"/>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Azure Container Instances (ACI)</a:t>
            </a:r>
          </a:p>
        </p:txBody>
      </p:sp>
      <p:sp>
        <p:nvSpPr>
          <p:cNvPr id="60" name="Rectangle: Rounded Corners 59">
            <a:extLst>
              <a:ext uri="{FF2B5EF4-FFF2-40B4-BE49-F238E27FC236}">
                <a16:creationId xmlns:a16="http://schemas.microsoft.com/office/drawing/2014/main" id="{C3B78118-8C11-4360-81E3-CF493AA89AE7}"/>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Azure Container Registry</a:t>
            </a:r>
          </a:p>
        </p:txBody>
      </p:sp>
      <p:sp>
        <p:nvSpPr>
          <p:cNvPr id="61" name="Rectangle: Rounded Corners 60">
            <a:extLst>
              <a:ext uri="{FF2B5EF4-FFF2-40B4-BE49-F238E27FC236}">
                <a16:creationId xmlns:a16="http://schemas.microsoft.com/office/drawing/2014/main" id="{E619A333-A90C-452F-89D1-880EFCC4BDBB}"/>
              </a:ext>
            </a:extLst>
          </p:cNvPr>
          <p:cNvSpPr/>
          <p:nvPr/>
        </p:nvSpPr>
        <p:spPr bwMode="auto">
          <a:xfrm>
            <a:off x="308455" y="4161637"/>
            <a:ext cx="147618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0072C6"/>
                </a:solidFill>
                <a:latin typeface="Segoe UI Semibold" panose="020B0702040204020203" pitchFamily="34" charset="0"/>
                <a:cs typeface="Segoe UI Semibold" panose="020B0702040204020203" pitchFamily="34" charset="0"/>
              </a:rPr>
              <a:t>Open Service </a:t>
            </a:r>
            <a:br>
              <a:rPr lang="en-US" sz="1175" dirty="0">
                <a:solidFill>
                  <a:srgbClr val="0072C6"/>
                </a:solidFill>
                <a:latin typeface="Segoe UI Semibold" panose="020B0702040204020203" pitchFamily="34" charset="0"/>
                <a:cs typeface="Segoe UI Semibold" panose="020B0702040204020203" pitchFamily="34" charset="0"/>
              </a:rPr>
            </a:br>
            <a:r>
              <a:rPr lang="en-US" sz="1175" dirty="0">
                <a:solidFill>
                  <a:srgbClr val="0072C6"/>
                </a:solidFill>
                <a:latin typeface="Segoe UI Semibold" panose="020B0702040204020203" pitchFamily="34" charset="0"/>
                <a:cs typeface="Segoe UI Semibold" panose="020B0702040204020203" pitchFamily="34" charset="0"/>
              </a:rPr>
              <a:t>Broker API (OSBA)</a:t>
            </a:r>
          </a:p>
        </p:txBody>
      </p:sp>
      <p:sp>
        <p:nvSpPr>
          <p:cNvPr id="62" name="Rectangle: Rounded Corners 61">
            <a:extLst>
              <a:ext uri="{FF2B5EF4-FFF2-40B4-BE49-F238E27FC236}">
                <a16:creationId xmlns:a16="http://schemas.microsoft.com/office/drawing/2014/main" id="{7223664F-35AF-4D51-9E8F-C64501BE6428}"/>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Release </a:t>
            </a:r>
            <a:br>
              <a:rPr lang="en-US" sz="1175" dirty="0">
                <a:solidFill>
                  <a:srgbClr val="505050"/>
                </a:solidFill>
                <a:latin typeface="Segoe UI"/>
                <a:cs typeface="Segoe UI" panose="020B0502040204020203" pitchFamily="34" charset="0"/>
              </a:rPr>
            </a:br>
            <a:r>
              <a:rPr lang="en-US" sz="1175" dirty="0">
                <a:solidFill>
                  <a:srgbClr val="505050"/>
                </a:solidFill>
                <a:latin typeface="Segoe UI"/>
                <a:cs typeface="Segoe UI" panose="020B0502040204020203" pitchFamily="34" charset="0"/>
              </a:rPr>
              <a:t>Automation Tools</a:t>
            </a:r>
          </a:p>
        </p:txBody>
      </p:sp>
      <p:grpSp>
        <p:nvGrpSpPr>
          <p:cNvPr id="63" name="Group 62">
            <a:extLst>
              <a:ext uri="{FF2B5EF4-FFF2-40B4-BE49-F238E27FC236}">
                <a16:creationId xmlns:a16="http://schemas.microsoft.com/office/drawing/2014/main" id="{53C0CF86-08EB-4E97-8E59-2483FE59BDAA}"/>
              </a:ext>
            </a:extLst>
          </p:cNvPr>
          <p:cNvGrpSpPr/>
          <p:nvPr/>
        </p:nvGrpSpPr>
        <p:grpSpPr>
          <a:xfrm>
            <a:off x="772595" y="377140"/>
            <a:ext cx="547901" cy="528830"/>
            <a:chOff x="2368476" y="589018"/>
            <a:chExt cx="1012508" cy="977265"/>
          </a:xfrm>
        </p:grpSpPr>
        <p:sp>
          <p:nvSpPr>
            <p:cNvPr id="64" name="Freeform: Shape 63">
              <a:extLst>
                <a:ext uri="{FF2B5EF4-FFF2-40B4-BE49-F238E27FC236}">
                  <a16:creationId xmlns:a16="http://schemas.microsoft.com/office/drawing/2014/main" id="{8B7190D4-AA2F-4E14-B73F-D4EECAEB489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65" name="Freeform: Shape 64">
              <a:extLst>
                <a:ext uri="{FF2B5EF4-FFF2-40B4-BE49-F238E27FC236}">
                  <a16:creationId xmlns:a16="http://schemas.microsoft.com/office/drawing/2014/main" id="{4E23FDCD-CABB-44CD-AB41-B150394945F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66" name="Freeform: Shape 65">
              <a:extLst>
                <a:ext uri="{FF2B5EF4-FFF2-40B4-BE49-F238E27FC236}">
                  <a16:creationId xmlns:a16="http://schemas.microsoft.com/office/drawing/2014/main" id="{D595E31D-8C60-4061-90A0-2011547C90A6}"/>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67" name="Freeform: Shape 66">
              <a:extLst>
                <a:ext uri="{FF2B5EF4-FFF2-40B4-BE49-F238E27FC236}">
                  <a16:creationId xmlns:a16="http://schemas.microsoft.com/office/drawing/2014/main" id="{979BD3DD-A8E3-4F19-BBB9-2F895368B84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68" name="Freeform: Shape 67">
              <a:extLst>
                <a:ext uri="{FF2B5EF4-FFF2-40B4-BE49-F238E27FC236}">
                  <a16:creationId xmlns:a16="http://schemas.microsoft.com/office/drawing/2014/main" id="{9B30B746-8038-4495-8AE7-FB851D876F4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69" name="Freeform: Shape 68">
              <a:extLst>
                <a:ext uri="{FF2B5EF4-FFF2-40B4-BE49-F238E27FC236}">
                  <a16:creationId xmlns:a16="http://schemas.microsoft.com/office/drawing/2014/main" id="{09733E49-DD37-4568-BCB2-1FED638007E3}"/>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71" name="Freeform: Shape 70">
              <a:extLst>
                <a:ext uri="{FF2B5EF4-FFF2-40B4-BE49-F238E27FC236}">
                  <a16:creationId xmlns:a16="http://schemas.microsoft.com/office/drawing/2014/main" id="{B3108CE3-D156-49FC-9FFD-7556D4CD013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74" name="Freeform: Shape 73">
              <a:extLst>
                <a:ext uri="{FF2B5EF4-FFF2-40B4-BE49-F238E27FC236}">
                  <a16:creationId xmlns:a16="http://schemas.microsoft.com/office/drawing/2014/main" id="{C8507436-7670-4DF9-A329-EFFDEF134F2B}"/>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75" name="Freeform: Shape 74">
              <a:extLst>
                <a:ext uri="{FF2B5EF4-FFF2-40B4-BE49-F238E27FC236}">
                  <a16:creationId xmlns:a16="http://schemas.microsoft.com/office/drawing/2014/main" id="{1FD7F152-BE9F-4214-8DCC-4C78CF71BBF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76" name="Freeform: Shape 75">
              <a:extLst>
                <a:ext uri="{FF2B5EF4-FFF2-40B4-BE49-F238E27FC236}">
                  <a16:creationId xmlns:a16="http://schemas.microsoft.com/office/drawing/2014/main" id="{823A2FA1-DADA-48AE-98E1-02FA5AD76DD8}"/>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77" name="Freeform: Shape 76">
              <a:extLst>
                <a:ext uri="{FF2B5EF4-FFF2-40B4-BE49-F238E27FC236}">
                  <a16:creationId xmlns:a16="http://schemas.microsoft.com/office/drawing/2014/main" id="{6793A801-DBD0-4DE9-8072-B34EEBD6193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78" name="Freeform: Shape 77">
              <a:extLst>
                <a:ext uri="{FF2B5EF4-FFF2-40B4-BE49-F238E27FC236}">
                  <a16:creationId xmlns:a16="http://schemas.microsoft.com/office/drawing/2014/main" id="{9125E0B3-4E7A-4ADC-A381-8909873467D9}"/>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79" name="Freeform: Shape 78">
              <a:extLst>
                <a:ext uri="{FF2B5EF4-FFF2-40B4-BE49-F238E27FC236}">
                  <a16:creationId xmlns:a16="http://schemas.microsoft.com/office/drawing/2014/main" id="{8EC84500-F0BF-4806-9192-C43C0805405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80" name="Freeform: Shape 79">
              <a:extLst>
                <a:ext uri="{FF2B5EF4-FFF2-40B4-BE49-F238E27FC236}">
                  <a16:creationId xmlns:a16="http://schemas.microsoft.com/office/drawing/2014/main" id="{86AAAB16-E58A-48BF-BE7A-3CCCA30E37BF}"/>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81" name="Freeform: Shape 80">
              <a:extLst>
                <a:ext uri="{FF2B5EF4-FFF2-40B4-BE49-F238E27FC236}">
                  <a16:creationId xmlns:a16="http://schemas.microsoft.com/office/drawing/2014/main" id="{7CDA12C9-F3CE-4D41-AF46-8AD0793E50FF}"/>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82" name="Freeform: Shape 81">
              <a:extLst>
                <a:ext uri="{FF2B5EF4-FFF2-40B4-BE49-F238E27FC236}">
                  <a16:creationId xmlns:a16="http://schemas.microsoft.com/office/drawing/2014/main" id="{DE0F3614-FF06-4DDD-B169-D5CF15D2B79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01" name="Freeform: Shape 100">
              <a:extLst>
                <a:ext uri="{FF2B5EF4-FFF2-40B4-BE49-F238E27FC236}">
                  <a16:creationId xmlns:a16="http://schemas.microsoft.com/office/drawing/2014/main" id="{DCE4C5D1-9559-4F17-BD2D-309BBCE819EB}"/>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02" name="Freeform: Shape 101">
              <a:extLst>
                <a:ext uri="{FF2B5EF4-FFF2-40B4-BE49-F238E27FC236}">
                  <a16:creationId xmlns:a16="http://schemas.microsoft.com/office/drawing/2014/main" id="{F71F9CD6-BE19-435C-A77E-420F73B8E992}"/>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03" name="Freeform: Shape 102">
              <a:extLst>
                <a:ext uri="{FF2B5EF4-FFF2-40B4-BE49-F238E27FC236}">
                  <a16:creationId xmlns:a16="http://schemas.microsoft.com/office/drawing/2014/main" id="{A45CBF8E-E5A6-44BC-92A2-BDDCD979C066}"/>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04" name="Freeform: Shape 103">
              <a:extLst>
                <a:ext uri="{FF2B5EF4-FFF2-40B4-BE49-F238E27FC236}">
                  <a16:creationId xmlns:a16="http://schemas.microsoft.com/office/drawing/2014/main" id="{D7831D5F-5D3D-4EB5-9756-3A3C528A3F5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09" name="Freeform: Shape 108">
              <a:extLst>
                <a:ext uri="{FF2B5EF4-FFF2-40B4-BE49-F238E27FC236}">
                  <a16:creationId xmlns:a16="http://schemas.microsoft.com/office/drawing/2014/main" id="{B54EA16D-EAE2-44E4-87E1-FA5B77D6FF34}"/>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grpSp>
        <p:nvGrpSpPr>
          <p:cNvPr id="110" name="Group 109">
            <a:extLst>
              <a:ext uri="{FF2B5EF4-FFF2-40B4-BE49-F238E27FC236}">
                <a16:creationId xmlns:a16="http://schemas.microsoft.com/office/drawing/2014/main" id="{FB776A23-DCFE-4092-8FC0-F266521CE096}"/>
              </a:ext>
            </a:extLst>
          </p:cNvPr>
          <p:cNvGrpSpPr/>
          <p:nvPr/>
        </p:nvGrpSpPr>
        <p:grpSpPr>
          <a:xfrm>
            <a:off x="719745" y="1649706"/>
            <a:ext cx="573081" cy="508297"/>
            <a:chOff x="2878931" y="2940843"/>
            <a:chExt cx="1095375" cy="971550"/>
          </a:xfrm>
        </p:grpSpPr>
        <p:sp>
          <p:nvSpPr>
            <p:cNvPr id="111" name="Freeform: Shape 110">
              <a:extLst>
                <a:ext uri="{FF2B5EF4-FFF2-40B4-BE49-F238E27FC236}">
                  <a16:creationId xmlns:a16="http://schemas.microsoft.com/office/drawing/2014/main" id="{9FF2C93A-8FE5-4B2D-B812-B4BFECE9E332}"/>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3" name="Freeform: Shape 112">
              <a:extLst>
                <a:ext uri="{FF2B5EF4-FFF2-40B4-BE49-F238E27FC236}">
                  <a16:creationId xmlns:a16="http://schemas.microsoft.com/office/drawing/2014/main" id="{20319E2C-7B20-422A-A576-1B50214382EC}"/>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4" name="Freeform: Shape 113">
              <a:extLst>
                <a:ext uri="{FF2B5EF4-FFF2-40B4-BE49-F238E27FC236}">
                  <a16:creationId xmlns:a16="http://schemas.microsoft.com/office/drawing/2014/main" id="{87568D2D-1D97-458D-B912-9641AFA55200}"/>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5" name="Freeform: Shape 114">
              <a:extLst>
                <a:ext uri="{FF2B5EF4-FFF2-40B4-BE49-F238E27FC236}">
                  <a16:creationId xmlns:a16="http://schemas.microsoft.com/office/drawing/2014/main" id="{95AA2ED0-977E-489A-B514-7A628422E814}"/>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6" name="Freeform: Shape 115">
              <a:extLst>
                <a:ext uri="{FF2B5EF4-FFF2-40B4-BE49-F238E27FC236}">
                  <a16:creationId xmlns:a16="http://schemas.microsoft.com/office/drawing/2014/main" id="{F266F044-6BE8-4578-8BD0-25B1C8FDC553}"/>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7" name="Freeform: Shape 116">
              <a:extLst>
                <a:ext uri="{FF2B5EF4-FFF2-40B4-BE49-F238E27FC236}">
                  <a16:creationId xmlns:a16="http://schemas.microsoft.com/office/drawing/2014/main" id="{D360E528-9D67-4CDF-900B-B7E510528F78}"/>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18" name="Freeform: Shape 117">
              <a:extLst>
                <a:ext uri="{FF2B5EF4-FFF2-40B4-BE49-F238E27FC236}">
                  <a16:creationId xmlns:a16="http://schemas.microsoft.com/office/drawing/2014/main" id="{EA315963-60CC-43BB-BAC7-5E5528DA106A}"/>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grpSp>
        <p:nvGrpSpPr>
          <p:cNvPr id="119" name="Group 118">
            <a:extLst>
              <a:ext uri="{FF2B5EF4-FFF2-40B4-BE49-F238E27FC236}">
                <a16:creationId xmlns:a16="http://schemas.microsoft.com/office/drawing/2014/main" id="{E800F812-AA7D-428A-8CBF-3A408357A3D1}"/>
              </a:ext>
            </a:extLst>
          </p:cNvPr>
          <p:cNvGrpSpPr/>
          <p:nvPr/>
        </p:nvGrpSpPr>
        <p:grpSpPr>
          <a:xfrm>
            <a:off x="751502" y="5448890"/>
            <a:ext cx="610183" cy="540674"/>
            <a:chOff x="4360069" y="2943701"/>
            <a:chExt cx="1095375" cy="970597"/>
          </a:xfrm>
        </p:grpSpPr>
        <p:sp>
          <p:nvSpPr>
            <p:cNvPr id="120" name="Freeform: Shape 119">
              <a:extLst>
                <a:ext uri="{FF2B5EF4-FFF2-40B4-BE49-F238E27FC236}">
                  <a16:creationId xmlns:a16="http://schemas.microsoft.com/office/drawing/2014/main" id="{38F52715-250A-4D13-B5BF-9B2E43DADDB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6B1C8AE2-7E24-4B17-8628-E9B86EEC989F}"/>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A2F0D341-0E85-4C28-A3B1-E9882E2016B5}"/>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2AFB7B7F-B29B-40BD-9691-D7BB81767726}"/>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24A55AA4-7494-4E5B-B292-48A8C898037B}"/>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760B515B-DCF0-48D8-8A4A-8F05097B45BE}"/>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grpSp>
        <p:nvGrpSpPr>
          <p:cNvPr id="126" name="Group 125">
            <a:extLst>
              <a:ext uri="{FF2B5EF4-FFF2-40B4-BE49-F238E27FC236}">
                <a16:creationId xmlns:a16="http://schemas.microsoft.com/office/drawing/2014/main" id="{38DD1F61-FC56-4B64-A190-E7C73FAE0DAC}"/>
              </a:ext>
            </a:extLst>
          </p:cNvPr>
          <p:cNvGrpSpPr/>
          <p:nvPr/>
        </p:nvGrpSpPr>
        <p:grpSpPr>
          <a:xfrm>
            <a:off x="690016" y="2921235"/>
            <a:ext cx="647285" cy="512999"/>
            <a:chOff x="3517678" y="3062050"/>
            <a:chExt cx="1225868" cy="971550"/>
          </a:xfrm>
        </p:grpSpPr>
        <p:sp>
          <p:nvSpPr>
            <p:cNvPr id="127" name="Freeform: Shape 126">
              <a:extLst>
                <a:ext uri="{FF2B5EF4-FFF2-40B4-BE49-F238E27FC236}">
                  <a16:creationId xmlns:a16="http://schemas.microsoft.com/office/drawing/2014/main" id="{97AE3766-DEC4-4755-990C-BAE85C139C13}"/>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9C48B61F-2808-49A3-802E-1B6FB9C637B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2A62D392-1085-4F50-BB3F-24F5DA118004}"/>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A3BE2492-1583-466F-ABB4-9C08D238471E}"/>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17894FB3-AA93-4941-BC81-430253F3F0C6}"/>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C5A1B8DC-F1AA-4AF1-9953-A7A492EAB803}"/>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A9517F79-759D-489D-9F19-D998DE494855}"/>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C733B61F-BA40-43DB-93C4-3584E198A500}"/>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8E1D444B-519A-4C1B-87F9-1EEF2F1501A9}"/>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705E3B42-B640-42A2-A94F-A38BA96BBE2C}"/>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7102C945-09C8-4207-824C-64A09B89AC71}"/>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972C8A55-5809-4075-88D1-A39E9357E155}"/>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5E51EAC0-673A-4FCD-B706-4765DC3AB5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pic>
        <p:nvPicPr>
          <p:cNvPr id="140" name="Graphic 139">
            <a:extLst>
              <a:ext uri="{FF2B5EF4-FFF2-40B4-BE49-F238E27FC236}">
                <a16:creationId xmlns:a16="http://schemas.microsoft.com/office/drawing/2014/main" id="{6BFE7B83-F484-4CB5-A604-C937C94A06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801" y="4097375"/>
            <a:ext cx="595123" cy="601131"/>
          </a:xfrm>
          <a:prstGeom prst="rect">
            <a:avLst/>
          </a:prstGeom>
        </p:spPr>
      </p:pic>
      <p:pic>
        <p:nvPicPr>
          <p:cNvPr id="142" name="Graphic 141">
            <a:extLst>
              <a:ext uri="{FF2B5EF4-FFF2-40B4-BE49-F238E27FC236}">
                <a16:creationId xmlns:a16="http://schemas.microsoft.com/office/drawing/2014/main" id="{61BF0D54-11BF-4B42-8F4B-AB43D68505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4583" y="2643848"/>
            <a:ext cx="381491" cy="397387"/>
          </a:xfrm>
          <a:prstGeom prst="rect">
            <a:avLst/>
          </a:prstGeom>
        </p:spPr>
      </p:pic>
      <p:pic>
        <p:nvPicPr>
          <p:cNvPr id="143" name="Graphic 142">
            <a:extLst>
              <a:ext uri="{FF2B5EF4-FFF2-40B4-BE49-F238E27FC236}">
                <a16:creationId xmlns:a16="http://schemas.microsoft.com/office/drawing/2014/main" id="{14783B85-9F2C-4E48-96A4-78BEB713417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63559" y="2647076"/>
            <a:ext cx="351460" cy="403380"/>
          </a:xfrm>
          <a:prstGeom prst="rect">
            <a:avLst/>
          </a:prstGeom>
        </p:spPr>
      </p:pic>
      <p:pic>
        <p:nvPicPr>
          <p:cNvPr id="144" name="Graphic 143">
            <a:extLst>
              <a:ext uri="{FF2B5EF4-FFF2-40B4-BE49-F238E27FC236}">
                <a16:creationId xmlns:a16="http://schemas.microsoft.com/office/drawing/2014/main" id="{03E86D42-BCE6-47BF-87A4-5589C0C5C16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039004" y="2687641"/>
            <a:ext cx="435044" cy="309803"/>
          </a:xfrm>
          <a:prstGeom prst="rect">
            <a:avLst/>
          </a:prstGeom>
        </p:spPr>
      </p:pic>
      <p:sp>
        <p:nvSpPr>
          <p:cNvPr id="145" name="Freeform 5">
            <a:extLst>
              <a:ext uri="{FF2B5EF4-FFF2-40B4-BE49-F238E27FC236}">
                <a16:creationId xmlns:a16="http://schemas.microsoft.com/office/drawing/2014/main" id="{A6ACB1D9-9266-439C-9F92-01E7C30F1480}"/>
              </a:ext>
            </a:extLst>
          </p:cNvPr>
          <p:cNvSpPr>
            <a:spLocks/>
          </p:cNvSpPr>
          <p:nvPr/>
        </p:nvSpPr>
        <p:spPr bwMode="auto">
          <a:xfrm>
            <a:off x="10274672" y="2710692"/>
            <a:ext cx="423074" cy="263701"/>
          </a:xfrm>
          <a:custGeom>
            <a:avLst/>
            <a:gdLst>
              <a:gd name="T0" fmla="*/ 243 w 372"/>
              <a:gd name="T1" fmla="*/ 0 h 231"/>
              <a:gd name="T2" fmla="*/ 178 w 372"/>
              <a:gd name="T3" fmla="*/ 37 h 231"/>
              <a:gd name="T4" fmla="*/ 149 w 372"/>
              <a:gd name="T5" fmla="*/ 31 h 231"/>
              <a:gd name="T6" fmla="*/ 97 w 372"/>
              <a:gd name="T7" fmla="*/ 52 h 231"/>
              <a:gd name="T8" fmla="*/ 79 w 372"/>
              <a:gd name="T9" fmla="*/ 79 h 231"/>
              <a:gd name="T10" fmla="*/ 75 w 372"/>
              <a:gd name="T11" fmla="*/ 79 h 231"/>
              <a:gd name="T12" fmla="*/ 22 w 372"/>
              <a:gd name="T13" fmla="*/ 101 h 231"/>
              <a:gd name="T14" fmla="*/ 0 w 372"/>
              <a:gd name="T15" fmla="*/ 155 h 231"/>
              <a:gd name="T16" fmla="*/ 22 w 372"/>
              <a:gd name="T17" fmla="*/ 208 h 231"/>
              <a:gd name="T18" fmla="*/ 75 w 372"/>
              <a:gd name="T19" fmla="*/ 231 h 231"/>
              <a:gd name="T20" fmla="*/ 296 w 372"/>
              <a:gd name="T21" fmla="*/ 231 h 231"/>
              <a:gd name="T22" fmla="*/ 350 w 372"/>
              <a:gd name="T23" fmla="*/ 208 h 231"/>
              <a:gd name="T24" fmla="*/ 372 w 372"/>
              <a:gd name="T25" fmla="*/ 155 h 231"/>
              <a:gd name="T26" fmla="*/ 350 w 372"/>
              <a:gd name="T27" fmla="*/ 102 h 231"/>
              <a:gd name="T28" fmla="*/ 317 w 372"/>
              <a:gd name="T29" fmla="*/ 81 h 231"/>
              <a:gd name="T30" fmla="*/ 317 w 372"/>
              <a:gd name="T31" fmla="*/ 76 h 231"/>
              <a:gd name="T32" fmla="*/ 296 w 372"/>
              <a:gd name="T33" fmla="*/ 23 h 231"/>
              <a:gd name="T34" fmla="*/ 243 w 372"/>
              <a:gd name="T3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2" h="231">
                <a:moveTo>
                  <a:pt x="243" y="0"/>
                </a:moveTo>
                <a:cubicBezTo>
                  <a:pt x="216" y="0"/>
                  <a:pt x="192" y="14"/>
                  <a:pt x="178" y="37"/>
                </a:cubicBezTo>
                <a:cubicBezTo>
                  <a:pt x="170" y="33"/>
                  <a:pt x="159" y="31"/>
                  <a:pt x="149" y="31"/>
                </a:cubicBezTo>
                <a:cubicBezTo>
                  <a:pt x="129" y="31"/>
                  <a:pt x="111" y="38"/>
                  <a:pt x="97" y="52"/>
                </a:cubicBezTo>
                <a:cubicBezTo>
                  <a:pt x="89" y="59"/>
                  <a:pt x="83" y="68"/>
                  <a:pt x="79" y="79"/>
                </a:cubicBezTo>
                <a:cubicBezTo>
                  <a:pt x="77" y="79"/>
                  <a:pt x="76" y="79"/>
                  <a:pt x="75" y="79"/>
                </a:cubicBezTo>
                <a:cubicBezTo>
                  <a:pt x="56" y="79"/>
                  <a:pt x="37" y="87"/>
                  <a:pt x="22" y="101"/>
                </a:cubicBezTo>
                <a:cubicBezTo>
                  <a:pt x="8" y="116"/>
                  <a:pt x="0" y="135"/>
                  <a:pt x="0" y="155"/>
                </a:cubicBezTo>
                <a:cubicBezTo>
                  <a:pt x="0" y="175"/>
                  <a:pt x="8" y="194"/>
                  <a:pt x="22" y="208"/>
                </a:cubicBezTo>
                <a:cubicBezTo>
                  <a:pt x="37" y="223"/>
                  <a:pt x="56" y="231"/>
                  <a:pt x="75" y="231"/>
                </a:cubicBezTo>
                <a:cubicBezTo>
                  <a:pt x="296" y="231"/>
                  <a:pt x="296" y="231"/>
                  <a:pt x="296" y="231"/>
                </a:cubicBezTo>
                <a:cubicBezTo>
                  <a:pt x="317" y="231"/>
                  <a:pt x="336" y="223"/>
                  <a:pt x="350" y="208"/>
                </a:cubicBezTo>
                <a:cubicBezTo>
                  <a:pt x="364" y="194"/>
                  <a:pt x="372" y="175"/>
                  <a:pt x="372" y="155"/>
                </a:cubicBezTo>
                <a:cubicBezTo>
                  <a:pt x="372" y="135"/>
                  <a:pt x="364" y="116"/>
                  <a:pt x="350" y="102"/>
                </a:cubicBezTo>
                <a:cubicBezTo>
                  <a:pt x="341" y="92"/>
                  <a:pt x="330" y="85"/>
                  <a:pt x="317" y="81"/>
                </a:cubicBezTo>
                <a:cubicBezTo>
                  <a:pt x="317" y="80"/>
                  <a:pt x="317" y="78"/>
                  <a:pt x="317" y="76"/>
                </a:cubicBezTo>
                <a:cubicBezTo>
                  <a:pt x="317" y="56"/>
                  <a:pt x="310" y="37"/>
                  <a:pt x="296" y="23"/>
                </a:cubicBezTo>
                <a:cubicBezTo>
                  <a:pt x="282" y="8"/>
                  <a:pt x="263" y="0"/>
                  <a:pt x="243" y="0"/>
                </a:cubicBezTo>
                <a:close/>
              </a:path>
            </a:pathLst>
          </a:custGeom>
          <a:noFill/>
          <a:ln w="1270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a:solidFill>
                <a:srgbClr val="505050"/>
              </a:solidFill>
              <a:latin typeface="Segoe UI"/>
            </a:endParaRPr>
          </a:p>
        </p:txBody>
      </p:sp>
      <p:pic>
        <p:nvPicPr>
          <p:cNvPr id="146" name="Graphic 145">
            <a:extLst>
              <a:ext uri="{FF2B5EF4-FFF2-40B4-BE49-F238E27FC236}">
                <a16:creationId xmlns:a16="http://schemas.microsoft.com/office/drawing/2014/main" id="{267DAA86-4B62-49EA-B47C-422605D4D4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83238" y="3784866"/>
            <a:ext cx="716892" cy="724129"/>
          </a:xfrm>
          <a:prstGeom prst="rect">
            <a:avLst/>
          </a:prstGeom>
        </p:spPr>
      </p:pic>
      <p:sp>
        <p:nvSpPr>
          <p:cNvPr id="141" name="Rectangle 140">
            <a:hlinkClick r:id="rId17" action="ppaction://hlinksldjump"/>
            <a:extLst>
              <a:ext uri="{FF2B5EF4-FFF2-40B4-BE49-F238E27FC236}">
                <a16:creationId xmlns:a16="http://schemas.microsoft.com/office/drawing/2014/main" id="{DB916168-55C5-4443-87AA-62226F40564C}"/>
              </a:ext>
            </a:extLst>
          </p:cNvPr>
          <p:cNvSpPr/>
          <p:nvPr/>
        </p:nvSpPr>
        <p:spPr bwMode="auto">
          <a:xfrm>
            <a:off x="266446" y="20319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a:hlinkClick r:id="rId18" action="ppaction://hlinksldjump"/>
            <a:extLst>
              <a:ext uri="{FF2B5EF4-FFF2-40B4-BE49-F238E27FC236}">
                <a16:creationId xmlns:a16="http://schemas.microsoft.com/office/drawing/2014/main" id="{E2F019CC-38BD-4AA9-8022-C95FFB7B6943}"/>
              </a:ext>
            </a:extLst>
          </p:cNvPr>
          <p:cNvSpPr/>
          <p:nvPr/>
        </p:nvSpPr>
        <p:spPr bwMode="auto">
          <a:xfrm>
            <a:off x="266446"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hlinkClick r:id="rId19" action="ppaction://hlinksldjump"/>
            <a:extLst>
              <a:ext uri="{FF2B5EF4-FFF2-40B4-BE49-F238E27FC236}">
                <a16:creationId xmlns:a16="http://schemas.microsoft.com/office/drawing/2014/main" id="{59C4860F-1530-4692-8EE8-0223389C0021}"/>
              </a:ext>
            </a:extLst>
          </p:cNvPr>
          <p:cNvSpPr/>
          <p:nvPr/>
        </p:nvSpPr>
        <p:spPr bwMode="auto">
          <a:xfrm>
            <a:off x="266446" y="275516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148">
            <a:hlinkClick r:id="rId20" action="ppaction://hlinksldjump"/>
            <a:extLst>
              <a:ext uri="{FF2B5EF4-FFF2-40B4-BE49-F238E27FC236}">
                <a16:creationId xmlns:a16="http://schemas.microsoft.com/office/drawing/2014/main" id="{51EC7806-E0C1-4627-93EC-4F40503FE145}"/>
              </a:ext>
            </a:extLst>
          </p:cNvPr>
          <p:cNvSpPr/>
          <p:nvPr/>
        </p:nvSpPr>
        <p:spPr bwMode="auto">
          <a:xfrm>
            <a:off x="266446" y="40311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0" name="Rectangle 149">
            <a:hlinkClick r:id="rId20" action="ppaction://hlinksldjump"/>
            <a:extLst>
              <a:ext uri="{FF2B5EF4-FFF2-40B4-BE49-F238E27FC236}">
                <a16:creationId xmlns:a16="http://schemas.microsoft.com/office/drawing/2014/main" id="{FB6A3D18-B454-4EDE-9DA2-7F56E0667FD2}"/>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145198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715" y="505953"/>
            <a:ext cx="8851933" cy="854250"/>
          </a:xfrm>
        </p:spPr>
        <p:txBody>
          <a:bodyPr/>
          <a:lstStyle/>
          <a:p>
            <a:pPr algn="ctr"/>
            <a:r>
              <a:rPr lang="en-US" sz="4704" dirty="0">
                <a:solidFill>
                  <a:schemeClr val="tx1"/>
                </a:solidFill>
              </a:rPr>
              <a:t>Release automation tools</a:t>
            </a:r>
          </a:p>
        </p:txBody>
      </p:sp>
      <p:sp>
        <p:nvSpPr>
          <p:cNvPr id="4" name="TextBox 3">
            <a:extLst>
              <a:ext uri="{FF2B5EF4-FFF2-40B4-BE49-F238E27FC236}">
                <a16:creationId xmlns:a16="http://schemas.microsoft.com/office/drawing/2014/main" id="{40EC4DB3-70CC-4163-8738-B44091FED9B1}"/>
              </a:ext>
            </a:extLst>
          </p:cNvPr>
          <p:cNvSpPr txBox="1"/>
          <p:nvPr/>
        </p:nvSpPr>
        <p:spPr>
          <a:xfrm>
            <a:off x="2784300" y="1302711"/>
            <a:ext cx="8714754" cy="658896"/>
          </a:xfrm>
          <a:prstGeom prst="rect">
            <a:avLst/>
          </a:prstGeom>
          <a:noFill/>
        </p:spPr>
        <p:txBody>
          <a:bodyPr wrap="square" lIns="143407" tIns="143407" rIns="143407" bIns="143407" rtlCol="0">
            <a:spAutoFit/>
          </a:bodyPr>
          <a:lstStyle/>
          <a:p>
            <a:pPr algn="ctr" defTabSz="914192">
              <a:spcAft>
                <a:spcPts val="588"/>
              </a:spcAft>
            </a:pPr>
            <a:r>
              <a:rPr lang="en-US" sz="2353" dirty="0">
                <a:solidFill>
                  <a:srgbClr val="0072C6"/>
                </a:solidFill>
                <a:latin typeface="Segoe UI"/>
                <a:cs typeface="Segoe UI Semibold" panose="020B0702040204020203" pitchFamily="34" charset="0"/>
              </a:rPr>
              <a:t>Simplifying the Kubernetes experience</a:t>
            </a:r>
          </a:p>
        </p:txBody>
      </p:sp>
      <p:pic>
        <p:nvPicPr>
          <p:cNvPr id="19" name="Picture 18">
            <a:extLst>
              <a:ext uri="{FF2B5EF4-FFF2-40B4-BE49-F238E27FC236}">
                <a16:creationId xmlns:a16="http://schemas.microsoft.com/office/drawing/2014/main" id="{013C52FC-E1B8-48A0-AA88-E3D3915854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7720" y="2594205"/>
            <a:ext cx="1170715" cy="1219088"/>
          </a:xfrm>
          <a:prstGeom prst="rect">
            <a:avLst/>
          </a:prstGeom>
        </p:spPr>
      </p:pic>
      <p:pic>
        <p:nvPicPr>
          <p:cNvPr id="20" name="Picture 19">
            <a:extLst>
              <a:ext uri="{FF2B5EF4-FFF2-40B4-BE49-F238E27FC236}">
                <a16:creationId xmlns:a16="http://schemas.microsoft.com/office/drawing/2014/main" id="{61B41731-05F4-4DCF-81B1-E2E4B58C71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1405" t="8665" r="11405"/>
          <a:stretch/>
        </p:blipFill>
        <p:spPr>
          <a:xfrm>
            <a:off x="2901122" y="2795534"/>
            <a:ext cx="1799297" cy="1053849"/>
          </a:xfrm>
          <a:prstGeom prst="rect">
            <a:avLst/>
          </a:prstGeom>
        </p:spPr>
      </p:pic>
      <p:pic>
        <p:nvPicPr>
          <p:cNvPr id="21" name="Picture 20">
            <a:extLst>
              <a:ext uri="{FF2B5EF4-FFF2-40B4-BE49-F238E27FC236}">
                <a16:creationId xmlns:a16="http://schemas.microsoft.com/office/drawing/2014/main" id="{B8186FA5-3A83-47F0-9614-25062B8693A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5739" y="2665469"/>
            <a:ext cx="1769072" cy="1076553"/>
          </a:xfrm>
          <a:prstGeom prst="rect">
            <a:avLst/>
          </a:prstGeom>
        </p:spPr>
      </p:pic>
      <p:sp>
        <p:nvSpPr>
          <p:cNvPr id="50" name="Oval 49">
            <a:extLst>
              <a:ext uri="{FF2B5EF4-FFF2-40B4-BE49-F238E27FC236}">
                <a16:creationId xmlns:a16="http://schemas.microsoft.com/office/drawing/2014/main" id="{AD7D2A3F-BCD0-4073-B492-0E51BD04B1EA}"/>
              </a:ext>
            </a:extLst>
          </p:cNvPr>
          <p:cNvSpPr/>
          <p:nvPr/>
        </p:nvSpPr>
        <p:spPr bwMode="auto">
          <a:xfrm rot="16200000">
            <a:off x="3743879" y="544865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51" name="Straight Connector 50">
            <a:extLst>
              <a:ext uri="{FF2B5EF4-FFF2-40B4-BE49-F238E27FC236}">
                <a16:creationId xmlns:a16="http://schemas.microsoft.com/office/drawing/2014/main" id="{78C09310-A11D-4C6D-8502-C2E8312699D3}"/>
              </a:ext>
            </a:extLst>
          </p:cNvPr>
          <p:cNvCxnSpPr>
            <a:cxnSpLocks/>
          </p:cNvCxnSpPr>
          <p:nvPr/>
        </p:nvCxnSpPr>
        <p:spPr>
          <a:xfrm>
            <a:off x="4006731" y="5520651"/>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6A495169-0849-4BEC-8FB6-08DE686655BF}"/>
              </a:ext>
            </a:extLst>
          </p:cNvPr>
          <p:cNvSpPr/>
          <p:nvPr/>
        </p:nvSpPr>
        <p:spPr bwMode="auto">
          <a:xfrm rot="16200000">
            <a:off x="5961076" y="544865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54" name="Oval 53">
            <a:extLst>
              <a:ext uri="{FF2B5EF4-FFF2-40B4-BE49-F238E27FC236}">
                <a16:creationId xmlns:a16="http://schemas.microsoft.com/office/drawing/2014/main" id="{FDC7E4DC-B4BA-4AFF-A9FC-13AB09A867B0}"/>
              </a:ext>
            </a:extLst>
          </p:cNvPr>
          <p:cNvSpPr/>
          <p:nvPr/>
        </p:nvSpPr>
        <p:spPr bwMode="auto">
          <a:xfrm rot="16200000">
            <a:off x="8178274" y="544865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sp>
        <p:nvSpPr>
          <p:cNvPr id="55" name="Oval 54">
            <a:extLst>
              <a:ext uri="{FF2B5EF4-FFF2-40B4-BE49-F238E27FC236}">
                <a16:creationId xmlns:a16="http://schemas.microsoft.com/office/drawing/2014/main" id="{57B53039-8CA5-484B-A587-30F69CE2CFA9}"/>
              </a:ext>
            </a:extLst>
          </p:cNvPr>
          <p:cNvSpPr/>
          <p:nvPr/>
        </p:nvSpPr>
        <p:spPr bwMode="auto">
          <a:xfrm rot="16200000">
            <a:off x="10395471" y="5448651"/>
            <a:ext cx="144003" cy="144003"/>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cxnSp>
        <p:nvCxnSpPr>
          <p:cNvPr id="57" name="Straight Connector 56">
            <a:extLst>
              <a:ext uri="{FF2B5EF4-FFF2-40B4-BE49-F238E27FC236}">
                <a16:creationId xmlns:a16="http://schemas.microsoft.com/office/drawing/2014/main" id="{951642FA-9EC1-4098-BC5D-232C2B6E515A}"/>
              </a:ext>
            </a:extLst>
          </p:cNvPr>
          <p:cNvCxnSpPr>
            <a:cxnSpLocks/>
          </p:cNvCxnSpPr>
          <p:nvPr/>
        </p:nvCxnSpPr>
        <p:spPr>
          <a:xfrm>
            <a:off x="6223929" y="5520651"/>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495157-5F02-4A22-9D3F-96F8797EA93F}"/>
              </a:ext>
            </a:extLst>
          </p:cNvPr>
          <p:cNvCxnSpPr>
            <a:cxnSpLocks/>
          </p:cNvCxnSpPr>
          <p:nvPr/>
        </p:nvCxnSpPr>
        <p:spPr>
          <a:xfrm>
            <a:off x="8441127" y="5520651"/>
            <a:ext cx="183549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F2E3C7A-A87F-4BE1-8E37-ED21E72195DD}"/>
              </a:ext>
            </a:extLst>
          </p:cNvPr>
          <p:cNvSpPr txBox="1"/>
          <p:nvPr/>
        </p:nvSpPr>
        <p:spPr>
          <a:xfrm>
            <a:off x="2847937" y="4065360"/>
            <a:ext cx="1927780" cy="112049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Streamlined Kubernetes development</a:t>
            </a:r>
          </a:p>
        </p:txBody>
      </p:sp>
      <p:sp>
        <p:nvSpPr>
          <p:cNvPr id="61" name="TextBox 60">
            <a:extLst>
              <a:ext uri="{FF2B5EF4-FFF2-40B4-BE49-F238E27FC236}">
                <a16:creationId xmlns:a16="http://schemas.microsoft.com/office/drawing/2014/main" id="{C032FE5A-0E89-4765-A86D-37422575F614}"/>
              </a:ext>
            </a:extLst>
          </p:cNvPr>
          <p:cNvSpPr txBox="1"/>
          <p:nvPr/>
        </p:nvSpPr>
        <p:spPr>
          <a:xfrm>
            <a:off x="5069187" y="4065360"/>
            <a:ext cx="1927780" cy="112049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The package manager for Kubernetes</a:t>
            </a:r>
          </a:p>
        </p:txBody>
      </p:sp>
      <p:sp>
        <p:nvSpPr>
          <p:cNvPr id="64" name="TextBox 63">
            <a:extLst>
              <a:ext uri="{FF2B5EF4-FFF2-40B4-BE49-F238E27FC236}">
                <a16:creationId xmlns:a16="http://schemas.microsoft.com/office/drawing/2014/main" id="{38ED3468-A1A5-4826-A117-5DA393328050}"/>
              </a:ext>
            </a:extLst>
          </p:cNvPr>
          <p:cNvSpPr txBox="1"/>
          <p:nvPr/>
        </p:nvSpPr>
        <p:spPr>
          <a:xfrm>
            <a:off x="7286385" y="4065360"/>
            <a:ext cx="1927780" cy="112049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Event-driven scripting for Kubernetes</a:t>
            </a:r>
          </a:p>
        </p:txBody>
      </p:sp>
      <p:sp>
        <p:nvSpPr>
          <p:cNvPr id="65" name="TextBox 64">
            <a:extLst>
              <a:ext uri="{FF2B5EF4-FFF2-40B4-BE49-F238E27FC236}">
                <a16:creationId xmlns:a16="http://schemas.microsoft.com/office/drawing/2014/main" id="{C69F8CC5-FF28-4A54-BF16-D32F12FB6828}"/>
              </a:ext>
            </a:extLst>
          </p:cNvPr>
          <p:cNvSpPr txBox="1"/>
          <p:nvPr/>
        </p:nvSpPr>
        <p:spPr>
          <a:xfrm>
            <a:off x="9503583" y="4065360"/>
            <a:ext cx="1927780" cy="1120495"/>
          </a:xfrm>
          <a:prstGeom prst="rect">
            <a:avLst/>
          </a:prstGeom>
          <a:noFill/>
        </p:spPr>
        <p:txBody>
          <a:bodyPr wrap="square" lIns="143407" tIns="143407" rIns="143407" bIns="143407" rtlCol="0" anchor="t">
            <a:spAutoFit/>
          </a:bodyPr>
          <a:lstStyle/>
          <a:p>
            <a:pPr algn="ctr" defTabSz="914192">
              <a:spcAft>
                <a:spcPts val="588"/>
              </a:spcAft>
            </a:pPr>
            <a:r>
              <a:rPr lang="en-US" sz="1765" dirty="0">
                <a:solidFill>
                  <a:srgbClr val="505050"/>
                </a:solidFill>
                <a:latin typeface="Segoe UI"/>
                <a:cs typeface="Segoe UI Semibold" panose="020B0702040204020203" pitchFamily="34" charset="0"/>
              </a:rPr>
              <a:t> Visualization dashboard for Brigade</a:t>
            </a:r>
          </a:p>
        </p:txBody>
      </p:sp>
      <p:pic>
        <p:nvPicPr>
          <p:cNvPr id="35" name="Graphic 34">
            <a:extLst>
              <a:ext uri="{FF2B5EF4-FFF2-40B4-BE49-F238E27FC236}">
                <a16:creationId xmlns:a16="http://schemas.microsoft.com/office/drawing/2014/main" id="{D82527C0-1597-42FC-B152-99CDE969F3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0539" y="3022489"/>
            <a:ext cx="1693868" cy="390419"/>
          </a:xfrm>
          <a:prstGeom prst="rect">
            <a:avLst/>
          </a:prstGeom>
        </p:spPr>
      </p:pic>
      <p:sp>
        <p:nvSpPr>
          <p:cNvPr id="111" name="Rectangle 110">
            <a:extLst>
              <a:ext uri="{FF2B5EF4-FFF2-40B4-BE49-F238E27FC236}">
                <a16:creationId xmlns:a16="http://schemas.microsoft.com/office/drawing/2014/main" id="{85231E19-BB2B-412F-B82A-03211DE02BCD}"/>
              </a:ext>
            </a:extLst>
          </p:cNvPr>
          <p:cNvSpPr/>
          <p:nvPr/>
        </p:nvSpPr>
        <p:spPr bwMode="auto">
          <a:xfrm>
            <a:off x="866" y="974"/>
            <a:ext cx="2091359" cy="685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96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C426EC2-904D-4831-8A67-80C3BFD1490F}"/>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987217CB-B3F9-4DA7-9679-2C18F67E24D0}"/>
              </a:ext>
            </a:extLst>
          </p:cNvPr>
          <p:cNvSpPr/>
          <p:nvPr/>
        </p:nvSpPr>
        <p:spPr bwMode="auto">
          <a:xfrm>
            <a:off x="380620" y="37573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Azure Container Service (AKS)</a:t>
            </a:r>
          </a:p>
        </p:txBody>
      </p:sp>
      <p:sp>
        <p:nvSpPr>
          <p:cNvPr id="114" name="Rectangle: Rounded Corners 113">
            <a:extLst>
              <a:ext uri="{FF2B5EF4-FFF2-40B4-BE49-F238E27FC236}">
                <a16:creationId xmlns:a16="http://schemas.microsoft.com/office/drawing/2014/main" id="{E0487D21-0FDC-4B89-A912-B6055D92535A}"/>
              </a:ext>
            </a:extLst>
          </p:cNvPr>
          <p:cNvSpPr/>
          <p:nvPr/>
        </p:nvSpPr>
        <p:spPr bwMode="auto">
          <a:xfrm>
            <a:off x="380620" y="1637702"/>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Azure Container Instances (ACI)</a:t>
            </a:r>
          </a:p>
        </p:txBody>
      </p:sp>
      <p:sp>
        <p:nvSpPr>
          <p:cNvPr id="115" name="Rectangle: Rounded Corners 114">
            <a:extLst>
              <a:ext uri="{FF2B5EF4-FFF2-40B4-BE49-F238E27FC236}">
                <a16:creationId xmlns:a16="http://schemas.microsoft.com/office/drawing/2014/main" id="{6AFE3850-1F65-4CB4-BCA7-136B2AFB1F31}"/>
              </a:ext>
            </a:extLst>
          </p:cNvPr>
          <p:cNvSpPr/>
          <p:nvPr/>
        </p:nvSpPr>
        <p:spPr bwMode="auto">
          <a:xfrm>
            <a:off x="380620" y="2899670"/>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Azure Container Registry</a:t>
            </a:r>
          </a:p>
        </p:txBody>
      </p:sp>
      <p:sp>
        <p:nvSpPr>
          <p:cNvPr id="116" name="Rectangle: Rounded Corners 115">
            <a:extLst>
              <a:ext uri="{FF2B5EF4-FFF2-40B4-BE49-F238E27FC236}">
                <a16:creationId xmlns:a16="http://schemas.microsoft.com/office/drawing/2014/main" id="{372EFC41-17B7-4739-86B2-5165A6E108F4}"/>
              </a:ext>
            </a:extLst>
          </p:cNvPr>
          <p:cNvSpPr/>
          <p:nvPr/>
        </p:nvSpPr>
        <p:spPr bwMode="auto">
          <a:xfrm>
            <a:off x="308455" y="4161637"/>
            <a:ext cx="147618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505050"/>
                </a:solidFill>
                <a:latin typeface="Segoe UI"/>
                <a:cs typeface="Segoe UI" panose="020B0502040204020203" pitchFamily="34" charset="0"/>
              </a:rPr>
              <a:t>Open Service </a:t>
            </a:r>
            <a:br>
              <a:rPr lang="en-US" sz="1175" dirty="0">
                <a:solidFill>
                  <a:srgbClr val="505050"/>
                </a:solidFill>
                <a:latin typeface="Segoe UI"/>
                <a:cs typeface="Segoe UI" panose="020B0502040204020203" pitchFamily="34" charset="0"/>
              </a:rPr>
            </a:br>
            <a:r>
              <a:rPr lang="en-US" sz="1175" dirty="0">
                <a:solidFill>
                  <a:srgbClr val="505050"/>
                </a:solidFill>
                <a:latin typeface="Segoe UI"/>
                <a:cs typeface="Segoe UI" panose="020B0502040204020203" pitchFamily="34" charset="0"/>
              </a:rPr>
              <a:t>Broker API (OSBA)</a:t>
            </a:r>
          </a:p>
        </p:txBody>
      </p:sp>
      <p:sp>
        <p:nvSpPr>
          <p:cNvPr id="117" name="Rectangle: Rounded Corners 116">
            <a:extLst>
              <a:ext uri="{FF2B5EF4-FFF2-40B4-BE49-F238E27FC236}">
                <a16:creationId xmlns:a16="http://schemas.microsoft.com/office/drawing/2014/main" id="{41C07DF8-208A-4354-86DF-67A7D2F2C40D}"/>
              </a:ext>
            </a:extLst>
          </p:cNvPr>
          <p:cNvSpPr/>
          <p:nvPr/>
        </p:nvSpPr>
        <p:spPr bwMode="auto">
          <a:xfrm>
            <a:off x="380620" y="5423605"/>
            <a:ext cx="1331851" cy="105866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5" dirty="0">
                <a:solidFill>
                  <a:srgbClr val="0072C6"/>
                </a:solidFill>
                <a:latin typeface="Segoe UI Semibold" panose="020B0702040204020203" pitchFamily="34" charset="0"/>
                <a:cs typeface="Segoe UI Semibold" panose="020B0702040204020203" pitchFamily="34" charset="0"/>
              </a:rPr>
              <a:t>Release </a:t>
            </a:r>
            <a:br>
              <a:rPr lang="en-US" sz="1175" dirty="0">
                <a:solidFill>
                  <a:srgbClr val="0072C6"/>
                </a:solidFill>
                <a:latin typeface="Segoe UI Semibold" panose="020B0702040204020203" pitchFamily="34" charset="0"/>
                <a:cs typeface="Segoe UI Semibold" panose="020B0702040204020203" pitchFamily="34" charset="0"/>
              </a:rPr>
            </a:br>
            <a:r>
              <a:rPr lang="en-US" sz="1175" dirty="0">
                <a:solidFill>
                  <a:srgbClr val="0072C6"/>
                </a:solidFill>
                <a:latin typeface="Segoe UI Semibold" panose="020B0702040204020203" pitchFamily="34" charset="0"/>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57CC3354-1F64-4091-819F-6515965E17E1}"/>
              </a:ext>
            </a:extLst>
          </p:cNvPr>
          <p:cNvGrpSpPr/>
          <p:nvPr/>
        </p:nvGrpSpPr>
        <p:grpSpPr>
          <a:xfrm>
            <a:off x="772595" y="377140"/>
            <a:ext cx="547901" cy="528830"/>
            <a:chOff x="2368476" y="589018"/>
            <a:chExt cx="1012508" cy="977265"/>
          </a:xfrm>
        </p:grpSpPr>
        <p:sp>
          <p:nvSpPr>
            <p:cNvPr id="119" name="Freeform: Shape 118">
              <a:extLst>
                <a:ext uri="{FF2B5EF4-FFF2-40B4-BE49-F238E27FC236}">
                  <a16:creationId xmlns:a16="http://schemas.microsoft.com/office/drawing/2014/main" id="{B85B40EF-7912-46B4-AFF6-1A92CAC415D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0" name="Freeform: Shape 119">
              <a:extLst>
                <a:ext uri="{FF2B5EF4-FFF2-40B4-BE49-F238E27FC236}">
                  <a16:creationId xmlns:a16="http://schemas.microsoft.com/office/drawing/2014/main" id="{420A3FFB-090F-4359-8521-5A514F36ECF8}"/>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1" name="Freeform: Shape 120">
              <a:extLst>
                <a:ext uri="{FF2B5EF4-FFF2-40B4-BE49-F238E27FC236}">
                  <a16:creationId xmlns:a16="http://schemas.microsoft.com/office/drawing/2014/main" id="{22ECF6C8-43A9-4EB9-9280-AA259ACA1FF1}"/>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2" name="Freeform: Shape 121">
              <a:extLst>
                <a:ext uri="{FF2B5EF4-FFF2-40B4-BE49-F238E27FC236}">
                  <a16:creationId xmlns:a16="http://schemas.microsoft.com/office/drawing/2014/main" id="{34EFD107-2D4F-42E1-BDDE-20F6A0AC27F9}"/>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3" name="Freeform: Shape 122">
              <a:extLst>
                <a:ext uri="{FF2B5EF4-FFF2-40B4-BE49-F238E27FC236}">
                  <a16:creationId xmlns:a16="http://schemas.microsoft.com/office/drawing/2014/main" id="{7FDD9953-4FC7-4240-9108-CC88EE65D0F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4" name="Freeform: Shape 123">
              <a:extLst>
                <a:ext uri="{FF2B5EF4-FFF2-40B4-BE49-F238E27FC236}">
                  <a16:creationId xmlns:a16="http://schemas.microsoft.com/office/drawing/2014/main" id="{D74EE704-0CED-40F0-A8D7-2AF4E190DFD9}"/>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5" name="Freeform: Shape 124">
              <a:extLst>
                <a:ext uri="{FF2B5EF4-FFF2-40B4-BE49-F238E27FC236}">
                  <a16:creationId xmlns:a16="http://schemas.microsoft.com/office/drawing/2014/main" id="{85B334E2-EF0C-4EB2-9979-313FC2AAB769}"/>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6" name="Freeform: Shape 125">
              <a:extLst>
                <a:ext uri="{FF2B5EF4-FFF2-40B4-BE49-F238E27FC236}">
                  <a16:creationId xmlns:a16="http://schemas.microsoft.com/office/drawing/2014/main" id="{1EC68F35-B5AA-437C-8D6F-9C987825E412}"/>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7" name="Freeform: Shape 126">
              <a:extLst>
                <a:ext uri="{FF2B5EF4-FFF2-40B4-BE49-F238E27FC236}">
                  <a16:creationId xmlns:a16="http://schemas.microsoft.com/office/drawing/2014/main" id="{C4F9F86A-0B87-41EF-B29A-383E9FA2A0C3}"/>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8" name="Freeform: Shape 127">
              <a:extLst>
                <a:ext uri="{FF2B5EF4-FFF2-40B4-BE49-F238E27FC236}">
                  <a16:creationId xmlns:a16="http://schemas.microsoft.com/office/drawing/2014/main" id="{E12BA70E-BC65-4A86-BB70-D5D84C7068C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29" name="Freeform: Shape 128">
              <a:extLst>
                <a:ext uri="{FF2B5EF4-FFF2-40B4-BE49-F238E27FC236}">
                  <a16:creationId xmlns:a16="http://schemas.microsoft.com/office/drawing/2014/main" id="{DFCA54FB-9F49-47CC-BA81-EC162AD5A93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0" name="Freeform: Shape 129">
              <a:extLst>
                <a:ext uri="{FF2B5EF4-FFF2-40B4-BE49-F238E27FC236}">
                  <a16:creationId xmlns:a16="http://schemas.microsoft.com/office/drawing/2014/main" id="{8F4A3E38-019A-4C97-9BD8-0917ED5F1D2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1" name="Freeform: Shape 130">
              <a:extLst>
                <a:ext uri="{FF2B5EF4-FFF2-40B4-BE49-F238E27FC236}">
                  <a16:creationId xmlns:a16="http://schemas.microsoft.com/office/drawing/2014/main" id="{D10CD110-D8D1-4787-9964-FC11F1151DB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2" name="Freeform: Shape 131">
              <a:extLst>
                <a:ext uri="{FF2B5EF4-FFF2-40B4-BE49-F238E27FC236}">
                  <a16:creationId xmlns:a16="http://schemas.microsoft.com/office/drawing/2014/main" id="{DAE4D1EF-53AF-4F96-896D-971615FB792A}"/>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3" name="Freeform: Shape 132">
              <a:extLst>
                <a:ext uri="{FF2B5EF4-FFF2-40B4-BE49-F238E27FC236}">
                  <a16:creationId xmlns:a16="http://schemas.microsoft.com/office/drawing/2014/main" id="{0F0F3773-F80B-4036-AECC-6E87284385AA}"/>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4" name="Freeform: Shape 133">
              <a:extLst>
                <a:ext uri="{FF2B5EF4-FFF2-40B4-BE49-F238E27FC236}">
                  <a16:creationId xmlns:a16="http://schemas.microsoft.com/office/drawing/2014/main" id="{6F609582-E98B-4598-8CBA-94BBB5857039}"/>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5" name="Freeform: Shape 134">
              <a:extLst>
                <a:ext uri="{FF2B5EF4-FFF2-40B4-BE49-F238E27FC236}">
                  <a16:creationId xmlns:a16="http://schemas.microsoft.com/office/drawing/2014/main" id="{60F71B9E-C245-465D-89DA-5418992B1E1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6" name="Freeform: Shape 135">
              <a:extLst>
                <a:ext uri="{FF2B5EF4-FFF2-40B4-BE49-F238E27FC236}">
                  <a16:creationId xmlns:a16="http://schemas.microsoft.com/office/drawing/2014/main" id="{25501F7A-BA71-437E-AF6A-E9B3ACED3EF0}"/>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7" name="Freeform: Shape 136">
              <a:extLst>
                <a:ext uri="{FF2B5EF4-FFF2-40B4-BE49-F238E27FC236}">
                  <a16:creationId xmlns:a16="http://schemas.microsoft.com/office/drawing/2014/main" id="{0CB3DC41-9A9D-482F-9FDB-3C67418100A9}"/>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8" name="Freeform: Shape 137">
              <a:extLst>
                <a:ext uri="{FF2B5EF4-FFF2-40B4-BE49-F238E27FC236}">
                  <a16:creationId xmlns:a16="http://schemas.microsoft.com/office/drawing/2014/main" id="{21D16045-02D1-4A7A-AC2E-9992826A389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39" name="Freeform: Shape 138">
              <a:extLst>
                <a:ext uri="{FF2B5EF4-FFF2-40B4-BE49-F238E27FC236}">
                  <a16:creationId xmlns:a16="http://schemas.microsoft.com/office/drawing/2014/main" id="{D7EB291C-A86B-41C6-9513-32922B4D3C06}"/>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grpSp>
        <p:nvGrpSpPr>
          <p:cNvPr id="140" name="Group 139">
            <a:extLst>
              <a:ext uri="{FF2B5EF4-FFF2-40B4-BE49-F238E27FC236}">
                <a16:creationId xmlns:a16="http://schemas.microsoft.com/office/drawing/2014/main" id="{A0B691B8-9B91-4285-8902-3F04E56DA27A}"/>
              </a:ext>
            </a:extLst>
          </p:cNvPr>
          <p:cNvGrpSpPr/>
          <p:nvPr/>
        </p:nvGrpSpPr>
        <p:grpSpPr>
          <a:xfrm>
            <a:off x="719745" y="1649706"/>
            <a:ext cx="573081" cy="508297"/>
            <a:chOff x="2878931" y="2940843"/>
            <a:chExt cx="1095375" cy="971550"/>
          </a:xfrm>
        </p:grpSpPr>
        <p:sp>
          <p:nvSpPr>
            <p:cNvPr id="141" name="Freeform: Shape 140">
              <a:extLst>
                <a:ext uri="{FF2B5EF4-FFF2-40B4-BE49-F238E27FC236}">
                  <a16:creationId xmlns:a16="http://schemas.microsoft.com/office/drawing/2014/main" id="{28DAC69A-33D0-418E-BB0F-F3C0DE9D12F1}"/>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2" name="Freeform: Shape 141">
              <a:extLst>
                <a:ext uri="{FF2B5EF4-FFF2-40B4-BE49-F238E27FC236}">
                  <a16:creationId xmlns:a16="http://schemas.microsoft.com/office/drawing/2014/main" id="{876E6F5D-8124-4F0F-91C3-F651B20ECFD3}"/>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3" name="Freeform: Shape 142">
              <a:extLst>
                <a:ext uri="{FF2B5EF4-FFF2-40B4-BE49-F238E27FC236}">
                  <a16:creationId xmlns:a16="http://schemas.microsoft.com/office/drawing/2014/main" id="{13C43FAB-C459-434C-A06B-CB99E77C3443}"/>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4" name="Freeform: Shape 143">
              <a:extLst>
                <a:ext uri="{FF2B5EF4-FFF2-40B4-BE49-F238E27FC236}">
                  <a16:creationId xmlns:a16="http://schemas.microsoft.com/office/drawing/2014/main" id="{0E5DE33F-9F8E-451C-8901-077AF92E69B0}"/>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5" name="Freeform: Shape 144">
              <a:extLst>
                <a:ext uri="{FF2B5EF4-FFF2-40B4-BE49-F238E27FC236}">
                  <a16:creationId xmlns:a16="http://schemas.microsoft.com/office/drawing/2014/main" id="{C39422DD-1066-4ED5-BFD0-20D3C93F8802}"/>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6" name="Freeform: Shape 145">
              <a:extLst>
                <a:ext uri="{FF2B5EF4-FFF2-40B4-BE49-F238E27FC236}">
                  <a16:creationId xmlns:a16="http://schemas.microsoft.com/office/drawing/2014/main" id="{8EDC2B8C-D510-4578-B146-E0DA34F7152F}"/>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47" name="Freeform: Shape 146">
              <a:extLst>
                <a:ext uri="{FF2B5EF4-FFF2-40B4-BE49-F238E27FC236}">
                  <a16:creationId xmlns:a16="http://schemas.microsoft.com/office/drawing/2014/main" id="{C2AEE0CE-3359-47BB-97B1-B5573FF96DF0}"/>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grpSp>
        <p:nvGrpSpPr>
          <p:cNvPr id="148" name="Group 147">
            <a:extLst>
              <a:ext uri="{FF2B5EF4-FFF2-40B4-BE49-F238E27FC236}">
                <a16:creationId xmlns:a16="http://schemas.microsoft.com/office/drawing/2014/main" id="{1102BEF9-50F8-46B6-881B-73FC88945DB0}"/>
              </a:ext>
            </a:extLst>
          </p:cNvPr>
          <p:cNvGrpSpPr/>
          <p:nvPr/>
        </p:nvGrpSpPr>
        <p:grpSpPr>
          <a:xfrm>
            <a:off x="751502" y="5448890"/>
            <a:ext cx="610183" cy="540674"/>
            <a:chOff x="4360069" y="2943701"/>
            <a:chExt cx="1095375" cy="970597"/>
          </a:xfrm>
        </p:grpSpPr>
        <p:sp>
          <p:nvSpPr>
            <p:cNvPr id="149" name="Freeform: Shape 148">
              <a:extLst>
                <a:ext uri="{FF2B5EF4-FFF2-40B4-BE49-F238E27FC236}">
                  <a16:creationId xmlns:a16="http://schemas.microsoft.com/office/drawing/2014/main" id="{6FD9259E-B7A6-4156-8ABF-A68BCC3A13D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0" name="Freeform: Shape 149">
              <a:extLst>
                <a:ext uri="{FF2B5EF4-FFF2-40B4-BE49-F238E27FC236}">
                  <a16:creationId xmlns:a16="http://schemas.microsoft.com/office/drawing/2014/main" id="{1D1B8C6A-BE18-411E-A517-F8B911DE5E19}"/>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1" name="Freeform: Shape 150">
              <a:extLst>
                <a:ext uri="{FF2B5EF4-FFF2-40B4-BE49-F238E27FC236}">
                  <a16:creationId xmlns:a16="http://schemas.microsoft.com/office/drawing/2014/main" id="{F2787B5F-9FD6-40AF-AB83-830DCBC0507C}"/>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2" name="Freeform: Shape 151">
              <a:extLst>
                <a:ext uri="{FF2B5EF4-FFF2-40B4-BE49-F238E27FC236}">
                  <a16:creationId xmlns:a16="http://schemas.microsoft.com/office/drawing/2014/main" id="{9EDC0E59-C319-4E38-817D-86D3E2DE1660}"/>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3" name="Freeform: Shape 152">
              <a:extLst>
                <a:ext uri="{FF2B5EF4-FFF2-40B4-BE49-F238E27FC236}">
                  <a16:creationId xmlns:a16="http://schemas.microsoft.com/office/drawing/2014/main" id="{61326710-8137-4EEE-AD30-9758418AAAEA}"/>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4" name="Freeform: Shape 153">
              <a:extLst>
                <a:ext uri="{FF2B5EF4-FFF2-40B4-BE49-F238E27FC236}">
                  <a16:creationId xmlns:a16="http://schemas.microsoft.com/office/drawing/2014/main" id="{7A806FAC-5A26-4DF2-8ACF-AA48EAD2C70B}"/>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grpSp>
        <p:nvGrpSpPr>
          <p:cNvPr id="155" name="Group 154">
            <a:extLst>
              <a:ext uri="{FF2B5EF4-FFF2-40B4-BE49-F238E27FC236}">
                <a16:creationId xmlns:a16="http://schemas.microsoft.com/office/drawing/2014/main" id="{5048A1FD-0231-4847-84B2-575F48F3A5EC}"/>
              </a:ext>
            </a:extLst>
          </p:cNvPr>
          <p:cNvGrpSpPr/>
          <p:nvPr/>
        </p:nvGrpSpPr>
        <p:grpSpPr>
          <a:xfrm>
            <a:off x="690016" y="2921235"/>
            <a:ext cx="647285" cy="512999"/>
            <a:chOff x="3517678" y="3062050"/>
            <a:chExt cx="1225868" cy="971550"/>
          </a:xfrm>
        </p:grpSpPr>
        <p:sp>
          <p:nvSpPr>
            <p:cNvPr id="156" name="Freeform: Shape 155">
              <a:extLst>
                <a:ext uri="{FF2B5EF4-FFF2-40B4-BE49-F238E27FC236}">
                  <a16:creationId xmlns:a16="http://schemas.microsoft.com/office/drawing/2014/main" id="{7E1AE5BB-1ED1-4A20-9E99-2E726A18A69B}"/>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7" name="Freeform: Shape 156">
              <a:extLst>
                <a:ext uri="{FF2B5EF4-FFF2-40B4-BE49-F238E27FC236}">
                  <a16:creationId xmlns:a16="http://schemas.microsoft.com/office/drawing/2014/main" id="{573F028E-377F-4F64-A60D-2B2649FEEFCC}"/>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8" name="Freeform: Shape 157">
              <a:extLst>
                <a:ext uri="{FF2B5EF4-FFF2-40B4-BE49-F238E27FC236}">
                  <a16:creationId xmlns:a16="http://schemas.microsoft.com/office/drawing/2014/main" id="{1CDF3254-7E89-4898-8E08-ED744EF030D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59" name="Freeform: Shape 158">
              <a:extLst>
                <a:ext uri="{FF2B5EF4-FFF2-40B4-BE49-F238E27FC236}">
                  <a16:creationId xmlns:a16="http://schemas.microsoft.com/office/drawing/2014/main" id="{07F5D940-6DCA-4726-A0A6-A76DD89EE1C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60" name="Freeform: Shape 159">
              <a:extLst>
                <a:ext uri="{FF2B5EF4-FFF2-40B4-BE49-F238E27FC236}">
                  <a16:creationId xmlns:a16="http://schemas.microsoft.com/office/drawing/2014/main" id="{C6C01E47-1A01-405E-B5BB-1C5D739DF77F}"/>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61" name="Freeform: Shape 160">
              <a:extLst>
                <a:ext uri="{FF2B5EF4-FFF2-40B4-BE49-F238E27FC236}">
                  <a16:creationId xmlns:a16="http://schemas.microsoft.com/office/drawing/2014/main" id="{BB554425-6303-4B69-B7B9-433ACE07D520}"/>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62" name="Freeform: Shape 161">
              <a:extLst>
                <a:ext uri="{FF2B5EF4-FFF2-40B4-BE49-F238E27FC236}">
                  <a16:creationId xmlns:a16="http://schemas.microsoft.com/office/drawing/2014/main" id="{5FE5C948-9FC5-4EDF-99F5-610599A1BB6E}"/>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63" name="Freeform: Shape 162">
              <a:extLst>
                <a:ext uri="{FF2B5EF4-FFF2-40B4-BE49-F238E27FC236}">
                  <a16:creationId xmlns:a16="http://schemas.microsoft.com/office/drawing/2014/main" id="{4D552ACF-D36C-4F42-BF4B-D56DBDAA0A4E}"/>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64" name="Freeform: Shape 163">
              <a:extLst>
                <a:ext uri="{FF2B5EF4-FFF2-40B4-BE49-F238E27FC236}">
                  <a16:creationId xmlns:a16="http://schemas.microsoft.com/office/drawing/2014/main" id="{F9700563-674C-44F1-BB0D-E14E880FA47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65" name="Freeform: Shape 164">
              <a:extLst>
                <a:ext uri="{FF2B5EF4-FFF2-40B4-BE49-F238E27FC236}">
                  <a16:creationId xmlns:a16="http://schemas.microsoft.com/office/drawing/2014/main" id="{BB52102E-5FC8-4396-AB61-16C0BE934494}"/>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66" name="Freeform: Shape 165">
              <a:extLst>
                <a:ext uri="{FF2B5EF4-FFF2-40B4-BE49-F238E27FC236}">
                  <a16:creationId xmlns:a16="http://schemas.microsoft.com/office/drawing/2014/main" id="{7FE16FD2-4662-44F5-8175-40ABCA5CAAF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67" name="Freeform: Shape 166">
              <a:extLst>
                <a:ext uri="{FF2B5EF4-FFF2-40B4-BE49-F238E27FC236}">
                  <a16:creationId xmlns:a16="http://schemas.microsoft.com/office/drawing/2014/main" id="{84B90066-A67F-4F30-9195-66BE5DCE773E}"/>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sp>
          <p:nvSpPr>
            <p:cNvPr id="168" name="Freeform: Shape 167">
              <a:extLst>
                <a:ext uri="{FF2B5EF4-FFF2-40B4-BE49-F238E27FC236}">
                  <a16:creationId xmlns:a16="http://schemas.microsoft.com/office/drawing/2014/main" id="{E3C1621F-FDE5-420F-931C-9B37EB792DEC}"/>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defTabSz="914192">
                <a:defRPr/>
              </a:pPr>
              <a:endParaRPr lang="en-US" sz="1765">
                <a:solidFill>
                  <a:srgbClr val="505050"/>
                </a:solidFill>
                <a:latin typeface="Segoe UI"/>
              </a:endParaRPr>
            </a:p>
          </p:txBody>
        </p:sp>
      </p:grpSp>
      <p:pic>
        <p:nvPicPr>
          <p:cNvPr id="169" name="Graphic 168">
            <a:extLst>
              <a:ext uri="{FF2B5EF4-FFF2-40B4-BE49-F238E27FC236}">
                <a16:creationId xmlns:a16="http://schemas.microsoft.com/office/drawing/2014/main" id="{41B4ACD2-791A-432A-A43E-D0840736B79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1801" y="4097375"/>
            <a:ext cx="595123" cy="601131"/>
          </a:xfrm>
          <a:prstGeom prst="rect">
            <a:avLst/>
          </a:prstGeom>
        </p:spPr>
      </p:pic>
      <p:sp>
        <p:nvSpPr>
          <p:cNvPr id="78" name="Rectangle 77">
            <a:hlinkClick r:id="rId10" action="ppaction://hlinksldjump"/>
            <a:extLst>
              <a:ext uri="{FF2B5EF4-FFF2-40B4-BE49-F238E27FC236}">
                <a16:creationId xmlns:a16="http://schemas.microsoft.com/office/drawing/2014/main" id="{DE89E25D-6086-4CC1-9ED8-2808AEEA162F}"/>
              </a:ext>
            </a:extLst>
          </p:cNvPr>
          <p:cNvSpPr/>
          <p:nvPr/>
        </p:nvSpPr>
        <p:spPr bwMode="auto">
          <a:xfrm>
            <a:off x="266446" y="20319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hlinkClick r:id="rId11" action="ppaction://hlinksldjump"/>
            <a:extLst>
              <a:ext uri="{FF2B5EF4-FFF2-40B4-BE49-F238E27FC236}">
                <a16:creationId xmlns:a16="http://schemas.microsoft.com/office/drawing/2014/main" id="{BBA3012B-A633-45F6-A887-CA70A8AC00F5}"/>
              </a:ext>
            </a:extLst>
          </p:cNvPr>
          <p:cNvSpPr/>
          <p:nvPr/>
        </p:nvSpPr>
        <p:spPr bwMode="auto">
          <a:xfrm>
            <a:off x="266446" y="1479179"/>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hlinkClick r:id="rId12" action="ppaction://hlinksldjump"/>
            <a:extLst>
              <a:ext uri="{FF2B5EF4-FFF2-40B4-BE49-F238E27FC236}">
                <a16:creationId xmlns:a16="http://schemas.microsoft.com/office/drawing/2014/main" id="{6B152F37-F5D6-45F6-ADF6-2734007A12A2}"/>
              </a:ext>
            </a:extLst>
          </p:cNvPr>
          <p:cNvSpPr/>
          <p:nvPr/>
        </p:nvSpPr>
        <p:spPr bwMode="auto">
          <a:xfrm>
            <a:off x="266446" y="275516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hlinkClick r:id="rId13" action="ppaction://hlinksldjump"/>
            <a:extLst>
              <a:ext uri="{FF2B5EF4-FFF2-40B4-BE49-F238E27FC236}">
                <a16:creationId xmlns:a16="http://schemas.microsoft.com/office/drawing/2014/main" id="{26948407-1D2C-43B7-A33B-68A9760F6679}"/>
              </a:ext>
            </a:extLst>
          </p:cNvPr>
          <p:cNvSpPr/>
          <p:nvPr/>
        </p:nvSpPr>
        <p:spPr bwMode="auto">
          <a:xfrm>
            <a:off x="266446" y="4031140"/>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hlinkClick r:id="rId13" action="ppaction://hlinksldjump"/>
            <a:extLst>
              <a:ext uri="{FF2B5EF4-FFF2-40B4-BE49-F238E27FC236}">
                <a16:creationId xmlns:a16="http://schemas.microsoft.com/office/drawing/2014/main" id="{7E5D379A-D73D-4622-A0B8-716349F323A3}"/>
              </a:ext>
            </a:extLst>
          </p:cNvPr>
          <p:cNvSpPr/>
          <p:nvPr/>
        </p:nvSpPr>
        <p:spPr bwMode="auto">
          <a:xfrm>
            <a:off x="270387" y="5307121"/>
            <a:ext cx="1543190" cy="1231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3448616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solidFill>
                  <a:schemeClr val="tx1"/>
                </a:solidFill>
              </a:rPr>
              <a:t>K8s on Azure: Since last year…</a:t>
            </a:r>
          </a:p>
        </p:txBody>
      </p:sp>
      <p:pic>
        <p:nvPicPr>
          <p:cNvPr id="5" name="Picture 3" descr="C:\Users\madhana\AppData\Local\Temp\msohtmlclip1\02\clip_image002.png">
            <a:extLst>
              <a:ext uri="{FF2B5EF4-FFF2-40B4-BE49-F238E27FC236}">
                <a16:creationId xmlns:a16="http://schemas.microsoft.com/office/drawing/2014/main" id="{4BDC6F5B-A496-4ED9-BE16-41B7F1B7D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3116" y="1792995"/>
            <a:ext cx="663953" cy="3745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achine generated alternative text:&#10;Microsoft challenges Google with launch of &#10;managed Kubernetes service &#10;BLAIR HANLEY FRANK @BELRIL OCTOBER 24, 2017 9:00 AM ">
            <a:extLst>
              <a:ext uri="{FF2B5EF4-FFF2-40B4-BE49-F238E27FC236}">
                <a16:creationId xmlns:a16="http://schemas.microsoft.com/office/drawing/2014/main" id="{8BA9AEA5-99ED-487E-AF87-583250DBC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5884" y="1697935"/>
            <a:ext cx="4710181" cy="741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achine generated alternative text:&#10;BUSINESS &#10;INSIDER ">
            <a:extLst>
              <a:ext uri="{FF2B5EF4-FFF2-40B4-BE49-F238E27FC236}">
                <a16:creationId xmlns:a16="http://schemas.microsoft.com/office/drawing/2014/main" id="{2A74E6CF-1350-4205-8B0E-C5BF7CB83E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7802" y="2968820"/>
            <a:ext cx="1165347" cy="4417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Machine generated alternative text:&#10;Microsoft is now trying to use Google's secret cloud &#10;weapon against it ">
            <a:extLst>
              <a:ext uri="{FF2B5EF4-FFF2-40B4-BE49-F238E27FC236}">
                <a16:creationId xmlns:a16="http://schemas.microsoft.com/office/drawing/2014/main" id="{78904C1E-6805-45C2-95F0-E7F85B45C4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5884" y="2947407"/>
            <a:ext cx="4797666" cy="5529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Machine generated alternative text:&#10;Microsoft unveils Azure Container Instances, joins &#10;Cloud Native group, isolating AWS on Kubernetes ">
            <a:extLst>
              <a:ext uri="{FF2B5EF4-FFF2-40B4-BE49-F238E27FC236}">
                <a16:creationId xmlns:a16="http://schemas.microsoft.com/office/drawing/2014/main" id="{EEF38C79-226A-42FD-96E6-983AD688B2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75884" y="4792943"/>
            <a:ext cx="4769928" cy="53089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Machine generated alternative text:&#10;Wire &#10;Geek ">
            <a:extLst>
              <a:ext uri="{FF2B5EF4-FFF2-40B4-BE49-F238E27FC236}">
                <a16:creationId xmlns:a16="http://schemas.microsoft.com/office/drawing/2014/main" id="{2DD7A4A7-7FDB-4A3B-9BBF-5883E604A2D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07721" y="4844026"/>
            <a:ext cx="1405507" cy="3303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Machine generated alternative text:&#10;Microsoft Puts Deis Acquisition to Work, Makes Kubernetes its Platform of &#10;Choice ">
            <a:extLst>
              <a:ext uri="{FF2B5EF4-FFF2-40B4-BE49-F238E27FC236}">
                <a16:creationId xmlns:a16="http://schemas.microsoft.com/office/drawing/2014/main" id="{DBE83370-FBCD-4FC0-8137-7C21279AF7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40424" y="3901566"/>
            <a:ext cx="4798332" cy="40361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9AA23021-C871-411E-8E9A-5CCF10CC384C}"/>
              </a:ext>
            </a:extLst>
          </p:cNvPr>
          <p:cNvSpPr txBox="1">
            <a:spLocks/>
          </p:cNvSpPr>
          <p:nvPr/>
        </p:nvSpPr>
        <p:spPr>
          <a:xfrm>
            <a:off x="473280" y="1548801"/>
            <a:ext cx="5257054" cy="4350721"/>
          </a:xfrm>
          <a:prstGeom prst="rect">
            <a:avLst/>
          </a:prstGeom>
        </p:spPr>
        <p:txBody>
          <a:bodyPr anchor="t">
            <a:normAutofit fontScale="47500" lnSpcReduction="20000"/>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5851" indent="-335851" defTabSz="896354"/>
            <a:r>
              <a:rPr lang="en-US" sz="3900" dirty="0">
                <a:gradFill>
                  <a:gsLst>
                    <a:gs pos="1250">
                      <a:srgbClr val="505050"/>
                    </a:gs>
                    <a:gs pos="100000">
                      <a:srgbClr val="505050"/>
                    </a:gs>
                  </a:gsLst>
                  <a:lin ang="5400000" scaled="0"/>
                </a:gradFill>
                <a:latin typeface="Segoe UI Light"/>
              </a:rPr>
              <a:t>Dev tools: Launch of Draft, Brigade, </a:t>
            </a:r>
            <a:r>
              <a:rPr lang="en-US" sz="3900" dirty="0" err="1">
                <a:gradFill>
                  <a:gsLst>
                    <a:gs pos="1250">
                      <a:srgbClr val="505050"/>
                    </a:gs>
                    <a:gs pos="100000">
                      <a:srgbClr val="505050"/>
                    </a:gs>
                  </a:gsLst>
                  <a:lin ang="5400000" scaled="0"/>
                </a:gradFill>
                <a:latin typeface="Segoe UI Light"/>
              </a:rPr>
              <a:t>Kashti</a:t>
            </a:r>
            <a:r>
              <a:rPr lang="en-US" sz="3900" dirty="0">
                <a:gradFill>
                  <a:gsLst>
                    <a:gs pos="1250">
                      <a:srgbClr val="505050"/>
                    </a:gs>
                    <a:gs pos="100000">
                      <a:srgbClr val="505050"/>
                    </a:gs>
                  </a:gsLst>
                  <a:lin ang="5400000" scaled="0"/>
                </a:gradFill>
                <a:latin typeface="Segoe UI Light"/>
              </a:rPr>
              <a:t> – focused on K8s native developer experience</a:t>
            </a:r>
          </a:p>
          <a:p>
            <a:pPr marL="335851" indent="-335851" defTabSz="896354"/>
            <a:endParaRPr lang="en-US" sz="3920" dirty="0">
              <a:gradFill>
                <a:gsLst>
                  <a:gs pos="1250">
                    <a:srgbClr val="505050"/>
                  </a:gs>
                  <a:gs pos="100000">
                    <a:srgbClr val="505050"/>
                  </a:gs>
                </a:gsLst>
                <a:lin ang="5400000" scaled="0"/>
              </a:gradFill>
              <a:latin typeface="Segoe UI Light"/>
              <a:cs typeface="Segoe UI Light"/>
            </a:endParaRPr>
          </a:p>
          <a:p>
            <a:pPr marL="335851" indent="-335851" defTabSz="896354"/>
            <a:r>
              <a:rPr lang="en-US" sz="3920" dirty="0">
                <a:gradFill>
                  <a:gsLst>
                    <a:gs pos="1250">
                      <a:srgbClr val="505050"/>
                    </a:gs>
                    <a:gs pos="100000">
                      <a:srgbClr val="505050"/>
                    </a:gs>
                  </a:gsLst>
                  <a:lin ang="5400000" scaled="0"/>
                </a:gradFill>
                <a:latin typeface="Segoe UI Light"/>
              </a:rPr>
              <a:t>Azure Container Instances: first among cloud providers</a:t>
            </a:r>
            <a:endParaRPr lang="en-US" sz="3920" dirty="0">
              <a:gradFill>
                <a:gsLst>
                  <a:gs pos="1250">
                    <a:srgbClr val="505050"/>
                  </a:gs>
                  <a:gs pos="100000">
                    <a:srgbClr val="505050"/>
                  </a:gs>
                </a:gsLst>
                <a:lin ang="5400000" scaled="0"/>
              </a:gradFill>
              <a:latin typeface="Segoe UI Light"/>
              <a:cs typeface="Segoe UI Light"/>
            </a:endParaRPr>
          </a:p>
          <a:p>
            <a:pPr marL="335851" indent="-335851" defTabSz="896354"/>
            <a:endParaRPr lang="en-US" sz="3920" dirty="0">
              <a:gradFill>
                <a:gsLst>
                  <a:gs pos="1250">
                    <a:srgbClr val="505050"/>
                  </a:gs>
                  <a:gs pos="100000">
                    <a:srgbClr val="505050"/>
                  </a:gs>
                </a:gsLst>
                <a:lin ang="5400000" scaled="0"/>
              </a:gradFill>
              <a:latin typeface="Segoe UI Light"/>
              <a:cs typeface="Segoe UI Light"/>
            </a:endParaRPr>
          </a:p>
          <a:p>
            <a:pPr marL="335851" indent="-335851" defTabSz="896354"/>
            <a:r>
              <a:rPr lang="en-US" sz="3900" dirty="0">
                <a:gradFill>
                  <a:gsLst>
                    <a:gs pos="1250">
                      <a:srgbClr val="505050"/>
                    </a:gs>
                    <a:gs pos="100000">
                      <a:srgbClr val="505050"/>
                    </a:gs>
                  </a:gsLst>
                  <a:lin ang="5400000" scaled="0"/>
                </a:gradFill>
                <a:latin typeface="Segoe UI Light"/>
              </a:rPr>
              <a:t>Managed Kubernetes Service (AKS)</a:t>
            </a:r>
            <a:r>
              <a:rPr lang="en-US" sz="3900" dirty="0">
                <a:gradFill>
                  <a:gsLst>
                    <a:gs pos="1250">
                      <a:srgbClr val="505050"/>
                    </a:gs>
                    <a:gs pos="100000">
                      <a:srgbClr val="505050"/>
                    </a:gs>
                  </a:gsLst>
                  <a:lin ang="5400000" scaled="0"/>
                </a:gradFill>
                <a:latin typeface="Segoe UI Light"/>
                <a:cs typeface="Segoe UI Light"/>
              </a:rPr>
              <a:t> </a:t>
            </a:r>
            <a:r>
              <a:rPr lang="en-US" sz="3900" dirty="0">
                <a:gradFill>
                  <a:gsLst>
                    <a:gs pos="1250">
                      <a:srgbClr val="505050"/>
                    </a:gs>
                    <a:gs pos="100000">
                      <a:srgbClr val="505050"/>
                    </a:gs>
                  </a:gsLst>
                  <a:lin ang="5400000" scaled="0"/>
                </a:gradFill>
                <a:latin typeface="Segoe UI Light"/>
              </a:rPr>
              <a:t>Preview</a:t>
            </a:r>
            <a:endParaRPr lang="en-US" sz="3900" dirty="0">
              <a:gradFill>
                <a:gsLst>
                  <a:gs pos="1250">
                    <a:srgbClr val="505050"/>
                  </a:gs>
                  <a:gs pos="100000">
                    <a:srgbClr val="505050"/>
                  </a:gs>
                </a:gsLst>
                <a:lin ang="5400000" scaled="0"/>
              </a:gradFill>
              <a:latin typeface="Segoe UI Light"/>
              <a:cs typeface="Segoe UI Light"/>
            </a:endParaRPr>
          </a:p>
          <a:p>
            <a:pPr marL="335851" indent="-335851" defTabSz="896354"/>
            <a:endParaRPr lang="en-US" sz="3920" dirty="0">
              <a:gradFill>
                <a:gsLst>
                  <a:gs pos="1250">
                    <a:srgbClr val="505050"/>
                  </a:gs>
                  <a:gs pos="100000">
                    <a:srgbClr val="505050"/>
                  </a:gs>
                </a:gsLst>
                <a:lin ang="5400000" scaled="0"/>
              </a:gradFill>
              <a:latin typeface="Segoe UI Light"/>
              <a:cs typeface="Segoe UI Light"/>
            </a:endParaRPr>
          </a:p>
          <a:p>
            <a:pPr marL="335851" indent="-335851" defTabSz="896354"/>
            <a:r>
              <a:rPr lang="en-US" sz="3900" dirty="0">
                <a:gradFill>
                  <a:gsLst>
                    <a:gs pos="1250">
                      <a:srgbClr val="505050"/>
                    </a:gs>
                    <a:gs pos="100000">
                      <a:srgbClr val="505050"/>
                    </a:gs>
                  </a:gsLst>
                  <a:lin ang="5400000" scaled="0"/>
                </a:gradFill>
                <a:latin typeface="Segoe UI Light"/>
                <a:cs typeface="Segoe UI Light"/>
              </a:rPr>
              <a:t>Launched next-generation Open Service Broker for Azure (OSBA)  </a:t>
            </a:r>
            <a:endParaRPr lang="en-US" sz="3900" dirty="0">
              <a:gradFill>
                <a:gsLst>
                  <a:gs pos="1250">
                    <a:srgbClr val="505050"/>
                  </a:gs>
                  <a:gs pos="100000">
                    <a:srgbClr val="505050"/>
                  </a:gs>
                </a:gsLst>
                <a:lin ang="5400000" scaled="0"/>
              </a:gradFill>
              <a:latin typeface="Segoe UI Light"/>
            </a:endParaRPr>
          </a:p>
          <a:p>
            <a:pPr marL="335851" indent="-335851" defTabSz="896354"/>
            <a:endParaRPr lang="en-US" sz="3900" dirty="0">
              <a:gradFill>
                <a:gsLst>
                  <a:gs pos="1250">
                    <a:srgbClr val="505050"/>
                  </a:gs>
                  <a:gs pos="100000">
                    <a:srgbClr val="505050"/>
                  </a:gs>
                </a:gsLst>
                <a:lin ang="5400000" scaled="0"/>
              </a:gradFill>
              <a:latin typeface="Segoe UI Light"/>
            </a:endParaRPr>
          </a:p>
          <a:p>
            <a:pPr marL="335851" indent="-335851" defTabSz="896354"/>
            <a:r>
              <a:rPr lang="en-US" sz="3920" dirty="0">
                <a:gradFill>
                  <a:gsLst>
                    <a:gs pos="1250">
                      <a:srgbClr val="505050"/>
                    </a:gs>
                    <a:gs pos="100000">
                      <a:srgbClr val="505050"/>
                    </a:gs>
                  </a:gsLst>
                  <a:lin ang="5400000" scaled="0"/>
                </a:gradFill>
                <a:latin typeface="Segoe UI Light"/>
              </a:rPr>
              <a:t>Doubled K8s footprint on Azure</a:t>
            </a:r>
            <a:endParaRPr lang="en-US" sz="3920" dirty="0">
              <a:gradFill>
                <a:gsLst>
                  <a:gs pos="1250">
                    <a:srgbClr val="505050"/>
                  </a:gs>
                  <a:gs pos="100000">
                    <a:srgbClr val="505050"/>
                  </a:gs>
                </a:gsLst>
                <a:lin ang="5400000" scaled="0"/>
              </a:gradFill>
              <a:latin typeface="Segoe UI Light"/>
              <a:cs typeface="Segoe UI Light"/>
            </a:endParaRPr>
          </a:p>
          <a:p>
            <a:pPr marL="335851" indent="-335851" defTabSz="896354"/>
            <a:endParaRPr lang="en-US" sz="3920" dirty="0">
              <a:gradFill>
                <a:gsLst>
                  <a:gs pos="1250">
                    <a:srgbClr val="505050"/>
                  </a:gs>
                  <a:gs pos="100000">
                    <a:srgbClr val="505050"/>
                  </a:gs>
                </a:gsLst>
                <a:lin ang="5400000" scaled="0"/>
              </a:gradFill>
              <a:latin typeface="Segoe UI Light"/>
              <a:cs typeface="Segoe UI Light"/>
            </a:endParaRPr>
          </a:p>
          <a:p>
            <a:pPr marL="335851" indent="-335851" defTabSz="896354"/>
            <a:r>
              <a:rPr lang="en-US" sz="3920" dirty="0">
                <a:gradFill>
                  <a:gsLst>
                    <a:gs pos="1250">
                      <a:srgbClr val="505050"/>
                    </a:gs>
                    <a:gs pos="100000">
                      <a:srgbClr val="505050"/>
                    </a:gs>
                  </a:gsLst>
                  <a:lin ang="5400000" scaled="0"/>
                </a:gradFill>
                <a:latin typeface="Segoe UI Light"/>
              </a:rPr>
              <a:t>Joined CNCF as Platinum Member</a:t>
            </a:r>
            <a:endParaRPr lang="en-US" sz="3920" dirty="0">
              <a:gradFill>
                <a:gsLst>
                  <a:gs pos="1250">
                    <a:srgbClr val="505050"/>
                  </a:gs>
                  <a:gs pos="100000">
                    <a:srgbClr val="505050"/>
                  </a:gs>
                </a:gsLst>
                <a:lin ang="5400000" scaled="0"/>
              </a:gradFill>
              <a:latin typeface="Segoe UI Light"/>
              <a:cs typeface="Segoe UI Light"/>
            </a:endParaRPr>
          </a:p>
          <a:p>
            <a:pPr marL="572025" lvl="1" indent="-236175" defTabSz="896354"/>
            <a:endParaRPr lang="en-US" dirty="0">
              <a:gradFill>
                <a:gsLst>
                  <a:gs pos="1250">
                    <a:srgbClr val="505050"/>
                  </a:gs>
                  <a:gs pos="100000">
                    <a:srgbClr val="505050"/>
                  </a:gs>
                </a:gsLst>
                <a:lin ang="5400000" scaled="0"/>
              </a:gradFill>
              <a:latin typeface="Segoe UI"/>
              <a:cs typeface="Segoe UI"/>
            </a:endParaRPr>
          </a:p>
        </p:txBody>
      </p:sp>
      <p:pic>
        <p:nvPicPr>
          <p:cNvPr id="2" name="Picture 2" descr="A close up of a sign&#10;&#10;Description generated with high confidence">
            <a:extLst>
              <a:ext uri="{FF2B5EF4-FFF2-40B4-BE49-F238E27FC236}">
                <a16:creationId xmlns:a16="http://schemas.microsoft.com/office/drawing/2014/main" id="{CE3202CD-FC76-46D9-8D41-5C1C1A913764}"/>
              </a:ext>
            </a:extLst>
          </p:cNvPr>
          <p:cNvPicPr>
            <a:picLocks noChangeAspect="1"/>
          </p:cNvPicPr>
          <p:nvPr/>
        </p:nvPicPr>
        <p:blipFill>
          <a:blip r:embed="rId10"/>
          <a:stretch>
            <a:fillRect/>
          </a:stretch>
        </p:blipFill>
        <p:spPr>
          <a:xfrm>
            <a:off x="5878275" y="3865039"/>
            <a:ext cx="1178432" cy="561740"/>
          </a:xfrm>
          <a:prstGeom prst="rect">
            <a:avLst/>
          </a:prstGeom>
        </p:spPr>
      </p:pic>
    </p:spTree>
    <p:extLst>
      <p:ext uri="{BB962C8B-B14F-4D97-AF65-F5344CB8AC3E}">
        <p14:creationId xmlns:p14="http://schemas.microsoft.com/office/powerpoint/2010/main" val="16744149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91A4A-6097-4080-B9E8-6DFF082B9D55}"/>
              </a:ext>
            </a:extLst>
          </p:cNvPr>
          <p:cNvSpPr>
            <a:spLocks noGrp="1"/>
          </p:cNvSpPr>
          <p:nvPr>
            <p:ph type="title"/>
          </p:nvPr>
        </p:nvSpPr>
        <p:spPr>
          <a:xfrm>
            <a:off x="610378" y="434642"/>
            <a:ext cx="10971244" cy="1142838"/>
          </a:xfrm>
        </p:spPr>
        <p:txBody>
          <a:bodyPr/>
          <a:lstStyle/>
          <a:p>
            <a:r>
              <a:rPr lang="en-US" dirty="0">
                <a:latin typeface="Segoe UI Light" panose="020B0502040204020203" pitchFamily="34" charset="0"/>
                <a:cs typeface="Segoe UI Light" panose="020B0502040204020203" pitchFamily="34" charset="0"/>
              </a:rPr>
              <a:t>K8s on Azure - Customer momentum</a:t>
            </a:r>
          </a:p>
        </p:txBody>
      </p:sp>
      <p:grpSp>
        <p:nvGrpSpPr>
          <p:cNvPr id="42" name="Group 41">
            <a:extLst>
              <a:ext uri="{FF2B5EF4-FFF2-40B4-BE49-F238E27FC236}">
                <a16:creationId xmlns:a16="http://schemas.microsoft.com/office/drawing/2014/main" id="{6EA7F5A5-8CF4-4392-8855-7A745A4D972E}"/>
              </a:ext>
            </a:extLst>
          </p:cNvPr>
          <p:cNvGrpSpPr/>
          <p:nvPr/>
        </p:nvGrpSpPr>
        <p:grpSpPr>
          <a:xfrm>
            <a:off x="610378" y="1847313"/>
            <a:ext cx="10971244" cy="4235174"/>
            <a:chOff x="609601" y="1734552"/>
            <a:chExt cx="9052560" cy="4235775"/>
          </a:xfrm>
        </p:grpSpPr>
        <p:sp>
          <p:nvSpPr>
            <p:cNvPr id="43" name="Rounded Rectangle 57">
              <a:extLst>
                <a:ext uri="{FF2B5EF4-FFF2-40B4-BE49-F238E27FC236}">
                  <a16:creationId xmlns:a16="http://schemas.microsoft.com/office/drawing/2014/main" id="{12888711-2071-400D-B9E4-7D7B2FF04F0B}"/>
                </a:ext>
              </a:extLst>
            </p:cNvPr>
            <p:cNvSpPr/>
            <p:nvPr/>
          </p:nvSpPr>
          <p:spPr bwMode="auto">
            <a:xfrm>
              <a:off x="609601" y="1734552"/>
              <a:ext cx="9052560" cy="4235775"/>
            </a:xfrm>
            <a:prstGeom prst="roundRect">
              <a:avLst>
                <a:gd name="adj" fmla="val 10215"/>
              </a:avLst>
            </a:prstGeom>
            <a:solidFill>
              <a:srgbClr val="FFFFFF"/>
            </a:solidFill>
            <a:ln w="9525" algn="ctr">
              <a:solidFill>
                <a:srgbClr val="FFFFFF">
                  <a:lumMod val="85000"/>
                </a:srgbClr>
              </a:solidFill>
              <a:miter lim="800000"/>
              <a:headEnd/>
              <a:tailEnd/>
            </a:ln>
            <a:effectLst/>
          </p:spPr>
          <p:txBody>
            <a:bodyPr wrap="square" lIns="45713" tIns="91427" rIns="45713" bIns="91427" anchor="ctr" anchorCtr="1"/>
            <a:lstStyle/>
            <a:p>
              <a:pPr algn="ctr" defTabSz="914225" fontAlgn="base">
                <a:spcBef>
                  <a:spcPct val="0"/>
                </a:spcBef>
                <a:spcAft>
                  <a:spcPct val="0"/>
                </a:spcAft>
                <a:buClr>
                  <a:srgbClr val="CC3300"/>
                </a:buClr>
                <a:defRPr/>
              </a:pPr>
              <a:endParaRPr lang="en-US" b="1" kern="0">
                <a:solidFill>
                  <a:srgbClr val="99FFFF">
                    <a:lumMod val="50000"/>
                  </a:srgbClr>
                </a:solidFill>
                <a:latin typeface="Helvetica" pitchFamily="34" charset="0"/>
              </a:endParaRPr>
            </a:p>
          </p:txBody>
        </p:sp>
        <p:grpSp>
          <p:nvGrpSpPr>
            <p:cNvPr id="44" name="Group 43">
              <a:extLst>
                <a:ext uri="{FF2B5EF4-FFF2-40B4-BE49-F238E27FC236}">
                  <a16:creationId xmlns:a16="http://schemas.microsoft.com/office/drawing/2014/main" id="{AEF500C2-1743-4F28-A78F-D5B4D43CD5FF}"/>
                </a:ext>
              </a:extLst>
            </p:cNvPr>
            <p:cNvGrpSpPr/>
            <p:nvPr/>
          </p:nvGrpSpPr>
          <p:grpSpPr>
            <a:xfrm>
              <a:off x="763436" y="3270951"/>
              <a:ext cx="8679097" cy="836756"/>
              <a:chOff x="763436" y="3193062"/>
              <a:chExt cx="8679097" cy="836756"/>
            </a:xfrm>
          </p:grpSpPr>
          <p:pic>
            <p:nvPicPr>
              <p:cNvPr id="74" name="Picture 73">
                <a:extLst>
                  <a:ext uri="{FF2B5EF4-FFF2-40B4-BE49-F238E27FC236}">
                    <a16:creationId xmlns:a16="http://schemas.microsoft.com/office/drawing/2014/main" id="{A5F33AA6-EBB6-40A1-89E5-2CD36BBBA249}"/>
                  </a:ext>
                </a:extLst>
              </p:cNvPr>
              <p:cNvPicPr>
                <a:picLocks noChangeAspect="1"/>
              </p:cNvPicPr>
              <p:nvPr/>
            </p:nvPicPr>
            <p:blipFill rotWithShape="1">
              <a:blip r:embed="rId3"/>
              <a:srcRect t="32371" b="29534"/>
              <a:stretch/>
            </p:blipFill>
            <p:spPr>
              <a:xfrm>
                <a:off x="763436" y="3320731"/>
                <a:ext cx="1526222" cy="581418"/>
              </a:xfrm>
              <a:prstGeom prst="rect">
                <a:avLst/>
              </a:prstGeom>
            </p:spPr>
          </p:pic>
          <p:pic>
            <p:nvPicPr>
              <p:cNvPr id="75" name="Picture 74">
                <a:extLst>
                  <a:ext uri="{FF2B5EF4-FFF2-40B4-BE49-F238E27FC236}">
                    <a16:creationId xmlns:a16="http://schemas.microsoft.com/office/drawing/2014/main" id="{464015F8-1E62-454E-902F-9E27BBD5A7C9}"/>
                  </a:ext>
                </a:extLst>
              </p:cNvPr>
              <p:cNvPicPr>
                <a:picLocks noChangeAspect="1"/>
              </p:cNvPicPr>
              <p:nvPr/>
            </p:nvPicPr>
            <p:blipFill>
              <a:blip r:embed="rId4"/>
              <a:stretch>
                <a:fillRect/>
              </a:stretch>
            </p:blipFill>
            <p:spPr>
              <a:xfrm>
                <a:off x="7951339" y="3351227"/>
                <a:ext cx="1491194" cy="520427"/>
              </a:xfrm>
              <a:prstGeom prst="rect">
                <a:avLst/>
              </a:prstGeom>
            </p:spPr>
          </p:pic>
          <p:pic>
            <p:nvPicPr>
              <p:cNvPr id="76" name="Picture 75">
                <a:extLst>
                  <a:ext uri="{FF2B5EF4-FFF2-40B4-BE49-F238E27FC236}">
                    <a16:creationId xmlns:a16="http://schemas.microsoft.com/office/drawing/2014/main" id="{7668FF8C-2212-486E-87C5-E1AF6662EB63}"/>
                  </a:ext>
                </a:extLst>
              </p:cNvPr>
              <p:cNvPicPr>
                <a:picLocks noChangeAspect="1"/>
              </p:cNvPicPr>
              <p:nvPr/>
            </p:nvPicPr>
            <p:blipFill>
              <a:blip r:embed="rId5"/>
              <a:stretch>
                <a:fillRect/>
              </a:stretch>
            </p:blipFill>
            <p:spPr>
              <a:xfrm>
                <a:off x="4982794" y="3193062"/>
                <a:ext cx="887741" cy="836756"/>
              </a:xfrm>
              <a:prstGeom prst="rect">
                <a:avLst/>
              </a:prstGeom>
            </p:spPr>
          </p:pic>
          <p:pic>
            <p:nvPicPr>
              <p:cNvPr id="77" name="Picture 76">
                <a:extLst>
                  <a:ext uri="{FF2B5EF4-FFF2-40B4-BE49-F238E27FC236}">
                    <a16:creationId xmlns:a16="http://schemas.microsoft.com/office/drawing/2014/main" id="{65574C66-B371-4716-893C-93851A955482}"/>
                  </a:ext>
                </a:extLst>
              </p:cNvPr>
              <p:cNvPicPr>
                <a:picLocks noChangeAspect="1"/>
              </p:cNvPicPr>
              <p:nvPr/>
            </p:nvPicPr>
            <p:blipFill>
              <a:blip r:embed="rId6"/>
              <a:stretch>
                <a:fillRect/>
              </a:stretch>
            </p:blipFill>
            <p:spPr>
              <a:xfrm>
                <a:off x="6236569" y="3372376"/>
                <a:ext cx="1348737" cy="478128"/>
              </a:xfrm>
              <a:prstGeom prst="rect">
                <a:avLst/>
              </a:prstGeom>
            </p:spPr>
          </p:pic>
          <p:pic>
            <p:nvPicPr>
              <p:cNvPr id="78" name="Picture 77">
                <a:extLst>
                  <a:ext uri="{FF2B5EF4-FFF2-40B4-BE49-F238E27FC236}">
                    <a16:creationId xmlns:a16="http://schemas.microsoft.com/office/drawing/2014/main" id="{40FD97CF-A43D-4DA7-9C11-6978AE4EB68C}"/>
                  </a:ext>
                </a:extLst>
              </p:cNvPr>
              <p:cNvPicPr>
                <a:picLocks noChangeAspect="1"/>
              </p:cNvPicPr>
              <p:nvPr/>
            </p:nvPicPr>
            <p:blipFill>
              <a:blip r:embed="rId7"/>
              <a:stretch>
                <a:fillRect/>
              </a:stretch>
            </p:blipFill>
            <p:spPr>
              <a:xfrm>
                <a:off x="2655692" y="3368222"/>
                <a:ext cx="1961068" cy="486437"/>
              </a:xfrm>
              <a:prstGeom prst="rect">
                <a:avLst/>
              </a:prstGeom>
            </p:spPr>
          </p:pic>
        </p:grpSp>
        <p:grpSp>
          <p:nvGrpSpPr>
            <p:cNvPr id="45" name="Group 44">
              <a:extLst>
                <a:ext uri="{FF2B5EF4-FFF2-40B4-BE49-F238E27FC236}">
                  <a16:creationId xmlns:a16="http://schemas.microsoft.com/office/drawing/2014/main" id="{B3FCF357-FEC2-4299-B9A5-F55C4EB413AE}"/>
                </a:ext>
              </a:extLst>
            </p:cNvPr>
            <p:cNvGrpSpPr/>
            <p:nvPr/>
          </p:nvGrpSpPr>
          <p:grpSpPr>
            <a:xfrm>
              <a:off x="753516" y="4703797"/>
              <a:ext cx="8828200" cy="786991"/>
              <a:chOff x="753516" y="4703797"/>
              <a:chExt cx="8828200" cy="786991"/>
            </a:xfrm>
          </p:grpSpPr>
          <p:pic>
            <p:nvPicPr>
              <p:cNvPr id="69" name="Picture 68">
                <a:extLst>
                  <a:ext uri="{FF2B5EF4-FFF2-40B4-BE49-F238E27FC236}">
                    <a16:creationId xmlns:a16="http://schemas.microsoft.com/office/drawing/2014/main" id="{AFF68B66-62B7-4434-9F99-DCC06978DA77}"/>
                  </a:ext>
                </a:extLst>
              </p:cNvPr>
              <p:cNvPicPr>
                <a:picLocks noChangeAspect="1"/>
              </p:cNvPicPr>
              <p:nvPr/>
            </p:nvPicPr>
            <p:blipFill>
              <a:blip r:embed="rId8"/>
              <a:stretch>
                <a:fillRect/>
              </a:stretch>
            </p:blipFill>
            <p:spPr>
              <a:xfrm>
                <a:off x="7298778" y="4886048"/>
                <a:ext cx="2282938" cy="393610"/>
              </a:xfrm>
              <a:prstGeom prst="rect">
                <a:avLst/>
              </a:prstGeom>
            </p:spPr>
          </p:pic>
          <p:pic>
            <p:nvPicPr>
              <p:cNvPr id="70" name="Picture 69">
                <a:extLst>
                  <a:ext uri="{FF2B5EF4-FFF2-40B4-BE49-F238E27FC236}">
                    <a16:creationId xmlns:a16="http://schemas.microsoft.com/office/drawing/2014/main" id="{EB52EAC8-B702-40A9-BDE0-59C6CFE2F3CC}"/>
                  </a:ext>
                </a:extLst>
              </p:cNvPr>
              <p:cNvPicPr>
                <a:picLocks noChangeAspect="1"/>
              </p:cNvPicPr>
              <p:nvPr/>
            </p:nvPicPr>
            <p:blipFill>
              <a:blip r:embed="rId9"/>
              <a:stretch>
                <a:fillRect/>
              </a:stretch>
            </p:blipFill>
            <p:spPr>
              <a:xfrm>
                <a:off x="4036734" y="4703797"/>
                <a:ext cx="937563" cy="786991"/>
              </a:xfrm>
              <a:prstGeom prst="rect">
                <a:avLst/>
              </a:prstGeom>
            </p:spPr>
          </p:pic>
          <p:pic>
            <p:nvPicPr>
              <p:cNvPr id="71" name="Picture 70">
                <a:extLst>
                  <a:ext uri="{FF2B5EF4-FFF2-40B4-BE49-F238E27FC236}">
                    <a16:creationId xmlns:a16="http://schemas.microsoft.com/office/drawing/2014/main" id="{440CFF47-66FE-4AE4-9656-3A69BD98A6FF}"/>
                  </a:ext>
                </a:extLst>
              </p:cNvPr>
              <p:cNvPicPr>
                <a:picLocks noChangeAspect="1"/>
              </p:cNvPicPr>
              <p:nvPr/>
            </p:nvPicPr>
            <p:blipFill>
              <a:blip r:embed="rId10"/>
              <a:stretch>
                <a:fillRect/>
              </a:stretch>
            </p:blipFill>
            <p:spPr>
              <a:xfrm>
                <a:off x="5297860" y="4881702"/>
                <a:ext cx="1677355" cy="402303"/>
              </a:xfrm>
              <a:prstGeom prst="rect">
                <a:avLst/>
              </a:prstGeom>
            </p:spPr>
          </p:pic>
          <p:pic>
            <p:nvPicPr>
              <p:cNvPr id="72" name="Picture 71">
                <a:extLst>
                  <a:ext uri="{FF2B5EF4-FFF2-40B4-BE49-F238E27FC236}">
                    <a16:creationId xmlns:a16="http://schemas.microsoft.com/office/drawing/2014/main" id="{E6B178C4-FDFE-4D7E-A85F-939F9BC6A8F0}"/>
                  </a:ext>
                </a:extLst>
              </p:cNvPr>
              <p:cNvPicPr>
                <a:picLocks noChangeAspect="1"/>
              </p:cNvPicPr>
              <p:nvPr/>
            </p:nvPicPr>
            <p:blipFill rotWithShape="1">
              <a:blip r:embed="rId11"/>
              <a:srcRect t="33676" b="33442"/>
              <a:stretch/>
            </p:blipFill>
            <p:spPr>
              <a:xfrm>
                <a:off x="753516" y="4873388"/>
                <a:ext cx="1274017" cy="418930"/>
              </a:xfrm>
              <a:prstGeom prst="rect">
                <a:avLst/>
              </a:prstGeom>
            </p:spPr>
          </p:pic>
          <p:pic>
            <p:nvPicPr>
              <p:cNvPr id="73" name="Picture 72">
                <a:extLst>
                  <a:ext uri="{FF2B5EF4-FFF2-40B4-BE49-F238E27FC236}">
                    <a16:creationId xmlns:a16="http://schemas.microsoft.com/office/drawing/2014/main" id="{ADFA5928-9E65-4DF7-8DAE-48266B5FF7E7}"/>
                  </a:ext>
                </a:extLst>
              </p:cNvPr>
              <p:cNvPicPr>
                <a:picLocks noChangeAspect="1"/>
              </p:cNvPicPr>
              <p:nvPr/>
            </p:nvPicPr>
            <p:blipFill>
              <a:blip r:embed="rId12"/>
              <a:stretch>
                <a:fillRect/>
              </a:stretch>
            </p:blipFill>
            <p:spPr>
              <a:xfrm>
                <a:off x="2351096" y="4930453"/>
                <a:ext cx="1362075" cy="304800"/>
              </a:xfrm>
              <a:prstGeom prst="rect">
                <a:avLst/>
              </a:prstGeom>
            </p:spPr>
          </p:pic>
        </p:grpSp>
        <p:grpSp>
          <p:nvGrpSpPr>
            <p:cNvPr id="46" name="Group 45">
              <a:extLst>
                <a:ext uri="{FF2B5EF4-FFF2-40B4-BE49-F238E27FC236}">
                  <a16:creationId xmlns:a16="http://schemas.microsoft.com/office/drawing/2014/main" id="{1E2AF7BF-2975-4B8B-A14C-1E4148557584}"/>
                </a:ext>
              </a:extLst>
            </p:cNvPr>
            <p:cNvGrpSpPr/>
            <p:nvPr/>
          </p:nvGrpSpPr>
          <p:grpSpPr>
            <a:xfrm>
              <a:off x="915035" y="5450559"/>
              <a:ext cx="8564671" cy="450916"/>
              <a:chOff x="915035" y="5450559"/>
              <a:chExt cx="8564671" cy="450916"/>
            </a:xfrm>
          </p:grpSpPr>
          <p:pic>
            <p:nvPicPr>
              <p:cNvPr id="65" name="Picture 64">
                <a:extLst>
                  <a:ext uri="{FF2B5EF4-FFF2-40B4-BE49-F238E27FC236}">
                    <a16:creationId xmlns:a16="http://schemas.microsoft.com/office/drawing/2014/main" id="{14E5AEB1-67E6-47F3-8821-CAC4B835876D}"/>
                  </a:ext>
                </a:extLst>
              </p:cNvPr>
              <p:cNvPicPr>
                <a:picLocks noChangeAspect="1"/>
              </p:cNvPicPr>
              <p:nvPr/>
            </p:nvPicPr>
            <p:blipFill>
              <a:blip r:embed="rId13"/>
              <a:stretch>
                <a:fillRect/>
              </a:stretch>
            </p:blipFill>
            <p:spPr>
              <a:xfrm>
                <a:off x="4860488" y="5511199"/>
                <a:ext cx="1483049" cy="390276"/>
              </a:xfrm>
              <a:prstGeom prst="rect">
                <a:avLst/>
              </a:prstGeom>
            </p:spPr>
          </p:pic>
          <p:pic>
            <p:nvPicPr>
              <p:cNvPr id="66" name="Picture 65">
                <a:extLst>
                  <a:ext uri="{FF2B5EF4-FFF2-40B4-BE49-F238E27FC236}">
                    <a16:creationId xmlns:a16="http://schemas.microsoft.com/office/drawing/2014/main" id="{74D5D954-6919-4549-8192-B0C7F4962863}"/>
                  </a:ext>
                </a:extLst>
              </p:cNvPr>
              <p:cNvPicPr>
                <a:picLocks noChangeAspect="1"/>
              </p:cNvPicPr>
              <p:nvPr/>
            </p:nvPicPr>
            <p:blipFill>
              <a:blip r:embed="rId14"/>
              <a:stretch>
                <a:fillRect/>
              </a:stretch>
            </p:blipFill>
            <p:spPr>
              <a:xfrm>
                <a:off x="915035" y="5499185"/>
                <a:ext cx="1570312" cy="399939"/>
              </a:xfrm>
              <a:prstGeom prst="rect">
                <a:avLst/>
              </a:prstGeom>
            </p:spPr>
          </p:pic>
          <p:pic>
            <p:nvPicPr>
              <p:cNvPr id="67" name="Picture 66">
                <a:extLst>
                  <a:ext uri="{FF2B5EF4-FFF2-40B4-BE49-F238E27FC236}">
                    <a16:creationId xmlns:a16="http://schemas.microsoft.com/office/drawing/2014/main" id="{6A65304D-D9A0-4D1E-893E-EC6A7A8E9548}"/>
                  </a:ext>
                </a:extLst>
              </p:cNvPr>
              <p:cNvPicPr>
                <a:picLocks noChangeAspect="1"/>
              </p:cNvPicPr>
              <p:nvPr/>
            </p:nvPicPr>
            <p:blipFill rotWithShape="1">
              <a:blip r:embed="rId15"/>
              <a:srcRect l="8052" t="25287" r="6977" b="34442"/>
              <a:stretch/>
            </p:blipFill>
            <p:spPr>
              <a:xfrm>
                <a:off x="6850930" y="5450559"/>
                <a:ext cx="2628776" cy="365760"/>
              </a:xfrm>
              <a:prstGeom prst="rect">
                <a:avLst/>
              </a:prstGeom>
            </p:spPr>
          </p:pic>
          <p:pic>
            <p:nvPicPr>
              <p:cNvPr id="68" name="Picture 67">
                <a:extLst>
                  <a:ext uri="{FF2B5EF4-FFF2-40B4-BE49-F238E27FC236}">
                    <a16:creationId xmlns:a16="http://schemas.microsoft.com/office/drawing/2014/main" id="{E6E36CA2-E817-4D54-8490-30AC54402933}"/>
                  </a:ext>
                </a:extLst>
              </p:cNvPr>
              <p:cNvPicPr>
                <a:picLocks noChangeAspect="1"/>
              </p:cNvPicPr>
              <p:nvPr/>
            </p:nvPicPr>
            <p:blipFill>
              <a:blip r:embed="rId16"/>
              <a:stretch>
                <a:fillRect/>
              </a:stretch>
            </p:blipFill>
            <p:spPr>
              <a:xfrm>
                <a:off x="2992741" y="5499370"/>
                <a:ext cx="1360353" cy="389061"/>
              </a:xfrm>
              <a:prstGeom prst="rect">
                <a:avLst/>
              </a:prstGeom>
            </p:spPr>
          </p:pic>
        </p:grpSp>
        <p:grpSp>
          <p:nvGrpSpPr>
            <p:cNvPr id="47" name="Group 46">
              <a:extLst>
                <a:ext uri="{FF2B5EF4-FFF2-40B4-BE49-F238E27FC236}">
                  <a16:creationId xmlns:a16="http://schemas.microsoft.com/office/drawing/2014/main" id="{C519F82B-BFFF-4589-9749-BB8DA04453B5}"/>
                </a:ext>
              </a:extLst>
            </p:cNvPr>
            <p:cNvGrpSpPr/>
            <p:nvPr/>
          </p:nvGrpSpPr>
          <p:grpSpPr>
            <a:xfrm>
              <a:off x="891450" y="4067477"/>
              <a:ext cx="8466100" cy="676550"/>
              <a:chOff x="891450" y="4014701"/>
              <a:chExt cx="8466100" cy="676550"/>
            </a:xfrm>
          </p:grpSpPr>
          <p:pic>
            <p:nvPicPr>
              <p:cNvPr id="60" name="Picture 59">
                <a:extLst>
                  <a:ext uri="{FF2B5EF4-FFF2-40B4-BE49-F238E27FC236}">
                    <a16:creationId xmlns:a16="http://schemas.microsoft.com/office/drawing/2014/main" id="{8D24DEE2-EDBE-413A-98FC-A957BEE5D128}"/>
                  </a:ext>
                </a:extLst>
              </p:cNvPr>
              <p:cNvPicPr>
                <a:picLocks noChangeAspect="1"/>
              </p:cNvPicPr>
              <p:nvPr/>
            </p:nvPicPr>
            <p:blipFill rotWithShape="1">
              <a:blip r:embed="rId17"/>
              <a:srcRect b="31900"/>
              <a:stretch/>
            </p:blipFill>
            <p:spPr>
              <a:xfrm>
                <a:off x="6172242" y="4206683"/>
                <a:ext cx="897400" cy="364640"/>
              </a:xfrm>
              <a:prstGeom prst="rect">
                <a:avLst/>
              </a:prstGeom>
            </p:spPr>
          </p:pic>
          <p:pic>
            <p:nvPicPr>
              <p:cNvPr id="61" name="Picture 60">
                <a:extLst>
                  <a:ext uri="{FF2B5EF4-FFF2-40B4-BE49-F238E27FC236}">
                    <a16:creationId xmlns:a16="http://schemas.microsoft.com/office/drawing/2014/main" id="{762494FF-28D3-46FC-A0AB-723C1EC6B000}"/>
                  </a:ext>
                </a:extLst>
              </p:cNvPr>
              <p:cNvPicPr>
                <a:picLocks noChangeAspect="1"/>
              </p:cNvPicPr>
              <p:nvPr/>
            </p:nvPicPr>
            <p:blipFill>
              <a:blip r:embed="rId18"/>
              <a:stretch>
                <a:fillRect/>
              </a:stretch>
            </p:blipFill>
            <p:spPr>
              <a:xfrm>
                <a:off x="2632544" y="4086756"/>
                <a:ext cx="1083054" cy="604495"/>
              </a:xfrm>
              <a:prstGeom prst="rect">
                <a:avLst/>
              </a:prstGeom>
            </p:spPr>
          </p:pic>
          <p:pic>
            <p:nvPicPr>
              <p:cNvPr id="62" name="Picture 61">
                <a:extLst>
                  <a:ext uri="{FF2B5EF4-FFF2-40B4-BE49-F238E27FC236}">
                    <a16:creationId xmlns:a16="http://schemas.microsoft.com/office/drawing/2014/main" id="{8C464E92-4989-4DEE-B46D-F471F60449BC}"/>
                  </a:ext>
                </a:extLst>
              </p:cNvPr>
              <p:cNvPicPr>
                <a:picLocks noChangeAspect="1"/>
              </p:cNvPicPr>
              <p:nvPr/>
            </p:nvPicPr>
            <p:blipFill>
              <a:blip r:embed="rId19"/>
              <a:stretch>
                <a:fillRect/>
              </a:stretch>
            </p:blipFill>
            <p:spPr>
              <a:xfrm>
                <a:off x="891450" y="4220538"/>
                <a:ext cx="1314029" cy="336931"/>
              </a:xfrm>
              <a:prstGeom prst="rect">
                <a:avLst/>
              </a:prstGeom>
            </p:spPr>
          </p:pic>
          <p:pic>
            <p:nvPicPr>
              <p:cNvPr id="63" name="Picture 62">
                <a:extLst>
                  <a:ext uri="{FF2B5EF4-FFF2-40B4-BE49-F238E27FC236}">
                    <a16:creationId xmlns:a16="http://schemas.microsoft.com/office/drawing/2014/main" id="{FEF08274-82A5-46B3-9ADE-3DF8B4F7C105}"/>
                  </a:ext>
                </a:extLst>
              </p:cNvPr>
              <p:cNvPicPr>
                <a:picLocks noChangeAspect="1"/>
              </p:cNvPicPr>
              <p:nvPr/>
            </p:nvPicPr>
            <p:blipFill>
              <a:blip r:embed="rId20"/>
              <a:stretch>
                <a:fillRect/>
              </a:stretch>
            </p:blipFill>
            <p:spPr>
              <a:xfrm>
                <a:off x="7645944" y="4208334"/>
                <a:ext cx="1711606" cy="361339"/>
              </a:xfrm>
              <a:prstGeom prst="rect">
                <a:avLst/>
              </a:prstGeom>
            </p:spPr>
          </p:pic>
          <p:pic>
            <p:nvPicPr>
              <p:cNvPr id="64" name="Picture 63">
                <a:extLst>
                  <a:ext uri="{FF2B5EF4-FFF2-40B4-BE49-F238E27FC236}">
                    <a16:creationId xmlns:a16="http://schemas.microsoft.com/office/drawing/2014/main" id="{A295928E-41DE-4A02-9C5A-B3A45415BFA6}"/>
                  </a:ext>
                </a:extLst>
              </p:cNvPr>
              <p:cNvPicPr>
                <a:picLocks noChangeAspect="1"/>
              </p:cNvPicPr>
              <p:nvPr/>
            </p:nvPicPr>
            <p:blipFill rotWithShape="1">
              <a:blip r:embed="rId21"/>
              <a:srcRect b="31125"/>
              <a:stretch/>
            </p:blipFill>
            <p:spPr>
              <a:xfrm rot="1161885">
                <a:off x="4133849" y="4014701"/>
                <a:ext cx="1453276" cy="500472"/>
              </a:xfrm>
              <a:prstGeom prst="rect">
                <a:avLst/>
              </a:prstGeom>
            </p:spPr>
          </p:pic>
        </p:grpSp>
        <p:grpSp>
          <p:nvGrpSpPr>
            <p:cNvPr id="48" name="Group 47">
              <a:extLst>
                <a:ext uri="{FF2B5EF4-FFF2-40B4-BE49-F238E27FC236}">
                  <a16:creationId xmlns:a16="http://schemas.microsoft.com/office/drawing/2014/main" id="{642DE9AE-4056-4E72-8189-D1FFD9AE7F03}"/>
                </a:ext>
              </a:extLst>
            </p:cNvPr>
            <p:cNvGrpSpPr/>
            <p:nvPr/>
          </p:nvGrpSpPr>
          <p:grpSpPr>
            <a:xfrm>
              <a:off x="817506" y="1840828"/>
              <a:ext cx="8592759" cy="731520"/>
              <a:chOff x="817506" y="1840828"/>
              <a:chExt cx="8592759" cy="731520"/>
            </a:xfrm>
          </p:grpSpPr>
          <p:pic>
            <p:nvPicPr>
              <p:cNvPr id="55" name="Picture 54" descr="2000px-Cisco_logo.svg.png">
                <a:extLst>
                  <a:ext uri="{FF2B5EF4-FFF2-40B4-BE49-F238E27FC236}">
                    <a16:creationId xmlns:a16="http://schemas.microsoft.com/office/drawing/2014/main" id="{4576F314-C4C0-4100-8D67-FA5974E91C6C}"/>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669673" y="1900225"/>
                <a:ext cx="1088293" cy="612165"/>
              </a:xfrm>
              <a:prstGeom prst="rect">
                <a:avLst/>
              </a:prstGeom>
            </p:spPr>
          </p:pic>
          <p:pic>
            <p:nvPicPr>
              <p:cNvPr id="56" name="Picture 55">
                <a:extLst>
                  <a:ext uri="{FF2B5EF4-FFF2-40B4-BE49-F238E27FC236}">
                    <a16:creationId xmlns:a16="http://schemas.microsoft.com/office/drawing/2014/main" id="{31C8CEDA-EB34-4397-BCC8-E6F18493ED60}"/>
                  </a:ext>
                </a:extLst>
              </p:cNvPr>
              <p:cNvPicPr>
                <a:picLocks noChangeAspect="1"/>
              </p:cNvPicPr>
              <p:nvPr/>
            </p:nvPicPr>
            <p:blipFill>
              <a:blip r:embed="rId23"/>
              <a:stretch>
                <a:fillRect/>
              </a:stretch>
            </p:blipFill>
            <p:spPr>
              <a:xfrm>
                <a:off x="6283400" y="2091906"/>
                <a:ext cx="1463040" cy="228802"/>
              </a:xfrm>
              <a:prstGeom prst="rect">
                <a:avLst/>
              </a:prstGeom>
            </p:spPr>
          </p:pic>
          <p:pic>
            <p:nvPicPr>
              <p:cNvPr id="57" name="Picture 56">
                <a:extLst>
                  <a:ext uri="{FF2B5EF4-FFF2-40B4-BE49-F238E27FC236}">
                    <a16:creationId xmlns:a16="http://schemas.microsoft.com/office/drawing/2014/main" id="{248D5248-A0A1-4313-9630-E84CBC6866FB}"/>
                  </a:ext>
                </a:extLst>
              </p:cNvPr>
              <p:cNvPicPr>
                <a:picLocks noChangeAspect="1"/>
              </p:cNvPicPr>
              <p:nvPr/>
            </p:nvPicPr>
            <p:blipFill>
              <a:blip r:embed="rId24"/>
              <a:stretch>
                <a:fillRect/>
              </a:stretch>
            </p:blipFill>
            <p:spPr>
              <a:xfrm>
                <a:off x="2073899" y="1977707"/>
                <a:ext cx="2070340" cy="457200"/>
              </a:xfrm>
              <a:prstGeom prst="rect">
                <a:avLst/>
              </a:prstGeom>
            </p:spPr>
          </p:pic>
          <p:pic>
            <p:nvPicPr>
              <p:cNvPr id="58" name="Picture 57">
                <a:extLst>
                  <a:ext uri="{FF2B5EF4-FFF2-40B4-BE49-F238E27FC236}">
                    <a16:creationId xmlns:a16="http://schemas.microsoft.com/office/drawing/2014/main" id="{7B1435B1-0A39-49E0-A8FF-3D05C85EA705}"/>
                  </a:ext>
                </a:extLst>
              </p:cNvPr>
              <p:cNvPicPr>
                <a:picLocks noChangeAspect="1"/>
              </p:cNvPicPr>
              <p:nvPr/>
            </p:nvPicPr>
            <p:blipFill>
              <a:blip r:embed="rId25">
                <a:extLst>
                  <a:ext uri="{BEBA8EAE-BF5A-486C-A8C5-ECC9F3942E4B}">
                    <a14:imgProps xmlns:a14="http://schemas.microsoft.com/office/drawing/2010/main">
                      <a14:imgLayer r:embed="rId26">
                        <a14:imgEffect>
                          <a14:saturation sat="66000"/>
                        </a14:imgEffect>
                      </a14:imgLayer>
                    </a14:imgProps>
                  </a:ext>
                </a:extLst>
              </a:blip>
              <a:stretch>
                <a:fillRect/>
              </a:stretch>
            </p:blipFill>
            <p:spPr>
              <a:xfrm>
                <a:off x="8271875" y="1921710"/>
                <a:ext cx="1138390" cy="569195"/>
              </a:xfrm>
              <a:prstGeom prst="rect">
                <a:avLst/>
              </a:prstGeom>
            </p:spPr>
          </p:pic>
          <p:pic>
            <p:nvPicPr>
              <p:cNvPr id="59" name="Picture 58">
                <a:extLst>
                  <a:ext uri="{FF2B5EF4-FFF2-40B4-BE49-F238E27FC236}">
                    <a16:creationId xmlns:a16="http://schemas.microsoft.com/office/drawing/2014/main" id="{1E837603-3173-4A2A-BD55-2CEB1400E4DD}"/>
                  </a:ext>
                </a:extLst>
              </p:cNvPr>
              <p:cNvPicPr>
                <a:picLocks noChangeAspect="1"/>
              </p:cNvPicPr>
              <p:nvPr/>
            </p:nvPicPr>
            <p:blipFill>
              <a:blip r:embed="rId27"/>
              <a:stretch>
                <a:fillRect/>
              </a:stretch>
            </p:blipFill>
            <p:spPr>
              <a:xfrm>
                <a:off x="817506" y="1840828"/>
                <a:ext cx="731520" cy="731520"/>
              </a:xfrm>
              <a:prstGeom prst="rect">
                <a:avLst/>
              </a:prstGeom>
            </p:spPr>
          </p:pic>
        </p:grpSp>
        <p:grpSp>
          <p:nvGrpSpPr>
            <p:cNvPr id="49" name="Group 48">
              <a:extLst>
                <a:ext uri="{FF2B5EF4-FFF2-40B4-BE49-F238E27FC236}">
                  <a16:creationId xmlns:a16="http://schemas.microsoft.com/office/drawing/2014/main" id="{6E9DD13D-394E-4B90-8288-2C1D02E3B0FD}"/>
                </a:ext>
              </a:extLst>
            </p:cNvPr>
            <p:cNvGrpSpPr/>
            <p:nvPr/>
          </p:nvGrpSpPr>
          <p:grpSpPr>
            <a:xfrm>
              <a:off x="972785" y="2532118"/>
              <a:ext cx="8543785" cy="779063"/>
              <a:chOff x="972785" y="2478769"/>
              <a:chExt cx="8543785" cy="779063"/>
            </a:xfrm>
          </p:grpSpPr>
          <p:pic>
            <p:nvPicPr>
              <p:cNvPr id="50" name="Picture 49" descr="1000px-Deloitte.svg.png">
                <a:extLst>
                  <a:ext uri="{FF2B5EF4-FFF2-40B4-BE49-F238E27FC236}">
                    <a16:creationId xmlns:a16="http://schemas.microsoft.com/office/drawing/2014/main" id="{189E4549-4EA0-49E1-BA24-45C17E3EBE30}"/>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330157" y="2702505"/>
                <a:ext cx="1521050" cy="331590"/>
              </a:xfrm>
              <a:prstGeom prst="rect">
                <a:avLst/>
              </a:prstGeom>
            </p:spPr>
          </p:pic>
          <p:pic>
            <p:nvPicPr>
              <p:cNvPr id="51" name="Picture 50">
                <a:extLst>
                  <a:ext uri="{FF2B5EF4-FFF2-40B4-BE49-F238E27FC236}">
                    <a16:creationId xmlns:a16="http://schemas.microsoft.com/office/drawing/2014/main" id="{BAC4F034-96A1-4F92-9F0F-A6E0C514BE33}"/>
                  </a:ext>
                </a:extLst>
              </p:cNvPr>
              <p:cNvPicPr>
                <a:picLocks noChangeAspect="1"/>
              </p:cNvPicPr>
              <p:nvPr/>
            </p:nvPicPr>
            <p:blipFill>
              <a:blip r:embed="rId29" cstate="print">
                <a:alphaModFix/>
                <a:extLst>
                  <a:ext uri="{28A0092B-C50C-407E-A947-70E740481C1C}">
                    <a14:useLocalDpi xmlns:a14="http://schemas.microsoft.com/office/drawing/2010/main" val="0"/>
                  </a:ext>
                </a:extLst>
              </a:blip>
              <a:stretch>
                <a:fillRect/>
              </a:stretch>
            </p:blipFill>
            <p:spPr>
              <a:xfrm>
                <a:off x="7859144" y="2672357"/>
                <a:ext cx="1657426" cy="391886"/>
              </a:xfrm>
              <a:prstGeom prst="rect">
                <a:avLst/>
              </a:prstGeom>
            </p:spPr>
          </p:pic>
          <p:pic>
            <p:nvPicPr>
              <p:cNvPr id="52" name="Picture 51">
                <a:extLst>
                  <a:ext uri="{FF2B5EF4-FFF2-40B4-BE49-F238E27FC236}">
                    <a16:creationId xmlns:a16="http://schemas.microsoft.com/office/drawing/2014/main" id="{398CFBB1-D73C-4686-8B4D-915728264E2C}"/>
                  </a:ext>
                </a:extLst>
              </p:cNvPr>
              <p:cNvPicPr>
                <a:picLocks noChangeAspect="1"/>
              </p:cNvPicPr>
              <p:nvPr/>
            </p:nvPicPr>
            <p:blipFill>
              <a:blip r:embed="rId30"/>
              <a:stretch>
                <a:fillRect/>
              </a:stretch>
            </p:blipFill>
            <p:spPr>
              <a:xfrm>
                <a:off x="6077721" y="2731140"/>
                <a:ext cx="1449977" cy="274320"/>
              </a:xfrm>
              <a:prstGeom prst="rect">
                <a:avLst/>
              </a:prstGeom>
            </p:spPr>
          </p:pic>
          <p:pic>
            <p:nvPicPr>
              <p:cNvPr id="53" name="Picture 1" descr="image001">
                <a:extLst>
                  <a:ext uri="{FF2B5EF4-FFF2-40B4-BE49-F238E27FC236}">
                    <a16:creationId xmlns:a16="http://schemas.microsoft.com/office/drawing/2014/main" id="{8115072C-9F68-4847-A7A9-69198223DF4E}"/>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972785" y="2478769"/>
                <a:ext cx="1025926" cy="77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3">
                <a:extLst>
                  <a:ext uri="{FF2B5EF4-FFF2-40B4-BE49-F238E27FC236}">
                    <a16:creationId xmlns:a16="http://schemas.microsoft.com/office/drawing/2014/main" id="{29595B94-6EDE-41B7-A59F-34506E74A2D3}"/>
                  </a:ext>
                </a:extLst>
              </p:cNvPr>
              <p:cNvPicPr>
                <a:picLocks noChangeAspect="1"/>
              </p:cNvPicPr>
              <p:nvPr/>
            </p:nvPicPr>
            <p:blipFill rotWithShape="1">
              <a:blip r:embed="rId32"/>
              <a:srcRect l="11284" t="23177" r="11982" b="24892"/>
              <a:stretch/>
            </p:blipFill>
            <p:spPr>
              <a:xfrm>
                <a:off x="4182652" y="2661510"/>
                <a:ext cx="1563624" cy="413581"/>
              </a:xfrm>
              <a:prstGeom prst="rect">
                <a:avLst/>
              </a:prstGeom>
            </p:spPr>
          </p:pic>
        </p:grpSp>
      </p:grpSp>
    </p:spTree>
    <p:extLst>
      <p:ext uri="{BB962C8B-B14F-4D97-AF65-F5344CB8AC3E}">
        <p14:creationId xmlns:p14="http://schemas.microsoft.com/office/powerpoint/2010/main" val="23559054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8067577" y="1587121"/>
            <a:ext cx="3853535" cy="4803474"/>
          </a:xfrm>
          <a:prstGeom prst="rect">
            <a:avLst/>
          </a:prstGeom>
          <a:solidFill>
            <a:schemeClr val="accent1">
              <a:lumMod val="75000"/>
            </a:schemeClr>
          </a:solidFill>
        </p:spPr>
        <p:txBody>
          <a:bodyPr wrap="square" lIns="179208" tIns="143366" rIns="179208" bIns="143366"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294">
              <a:tabLst>
                <a:tab pos="877658" algn="l"/>
              </a:tabLst>
            </a:pPr>
            <a:r>
              <a:rPr lang="en-US">
                <a:solidFill>
                  <a:srgbClr val="FFFFFF"/>
                </a:solidFill>
              </a:rPr>
              <a:t>High productivity development</a:t>
            </a:r>
          </a:p>
        </p:txBody>
      </p:sp>
      <p:sp>
        <p:nvSpPr>
          <p:cNvPr id="3" name="Title 2"/>
          <p:cNvSpPr>
            <a:spLocks noGrp="1"/>
          </p:cNvSpPr>
          <p:nvPr>
            <p:ph type="title"/>
          </p:nvPr>
        </p:nvSpPr>
        <p:spPr>
          <a:xfrm>
            <a:off x="1288109" y="322463"/>
            <a:ext cx="10745396" cy="899282"/>
          </a:xfrm>
        </p:spPr>
        <p:txBody>
          <a:bodyPr/>
          <a:lstStyle/>
          <a:p>
            <a:r>
              <a:rPr lang="en-US" dirty="0"/>
              <a:t>Azure Service Fabric</a:t>
            </a:r>
          </a:p>
        </p:txBody>
      </p:sp>
      <p:sp>
        <p:nvSpPr>
          <p:cNvPr id="70" name="TextBox 69"/>
          <p:cNvSpPr txBox="1"/>
          <p:nvPr/>
        </p:nvSpPr>
        <p:spPr>
          <a:xfrm>
            <a:off x="270894" y="1587121"/>
            <a:ext cx="3853535" cy="4803474"/>
          </a:xfrm>
          <a:prstGeom prst="rect">
            <a:avLst/>
          </a:prstGeom>
          <a:solidFill>
            <a:schemeClr val="accent1">
              <a:lumMod val="75000"/>
            </a:schemeClr>
          </a:solidFill>
        </p:spPr>
        <p:txBody>
          <a:bodyPr wrap="square" lIns="179208" tIns="143366" rIns="179208" bIns="143366"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294">
              <a:tabLst>
                <a:tab pos="877658" algn="l"/>
              </a:tabLst>
            </a:pPr>
            <a:r>
              <a:rPr lang="en-US"/>
              <a:t>Hyperscale Microservices</a:t>
            </a:r>
          </a:p>
          <a:p>
            <a:pPr defTabSz="895294">
              <a:tabLst>
                <a:tab pos="877658" algn="l"/>
              </a:tabLst>
            </a:pPr>
            <a:r>
              <a:rPr lang="en-US"/>
              <a:t>platform</a:t>
            </a:r>
          </a:p>
        </p:txBody>
      </p:sp>
      <p:sp>
        <p:nvSpPr>
          <p:cNvPr id="71" name="TextBox 70"/>
          <p:cNvSpPr txBox="1"/>
          <p:nvPr/>
        </p:nvSpPr>
        <p:spPr>
          <a:xfrm>
            <a:off x="4169234" y="1587121"/>
            <a:ext cx="3853535" cy="4803474"/>
          </a:xfrm>
          <a:prstGeom prst="rect">
            <a:avLst/>
          </a:prstGeom>
          <a:solidFill>
            <a:schemeClr val="accent1"/>
          </a:solidFill>
        </p:spPr>
        <p:txBody>
          <a:bodyPr wrap="square" lIns="179208" tIns="143366" rIns="179208" bIns="143366"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charset="0"/>
                <a:ea typeface="Segoe UI Semilight" charset="0"/>
                <a:cs typeface="Segoe UI Semilight" charset="0"/>
              </a:defRPr>
            </a:lvl1pPr>
          </a:lstStyle>
          <a:p>
            <a:pPr defTabSz="895294">
              <a:tabLst>
                <a:tab pos="877658" algn="l"/>
              </a:tabLst>
            </a:pPr>
            <a:r>
              <a:rPr lang="en-US"/>
              <a:t>Managed platform</a:t>
            </a:r>
          </a:p>
        </p:txBody>
      </p:sp>
      <p:grpSp>
        <p:nvGrpSpPr>
          <p:cNvPr id="33" name="Group 32"/>
          <p:cNvGrpSpPr/>
          <p:nvPr/>
        </p:nvGrpSpPr>
        <p:grpSpPr>
          <a:xfrm>
            <a:off x="4261090" y="2706830"/>
            <a:ext cx="1740262" cy="1200095"/>
            <a:chOff x="4346001" y="2760400"/>
            <a:chExt cx="1775661" cy="1224507"/>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Segoe UI"/>
              </a:endParaRPr>
            </a:p>
          </p:txBody>
        </p:sp>
        <p:sp>
          <p:nvSpPr>
            <p:cNvPr id="119" name="TextBox 118"/>
            <p:cNvSpPr txBox="1"/>
            <p:nvPr/>
          </p:nvSpPr>
          <p:spPr>
            <a:xfrm>
              <a:off x="4346001" y="3497262"/>
              <a:ext cx="1775661" cy="487645"/>
            </a:xfrm>
            <a:prstGeom prst="rect">
              <a:avLst/>
            </a:prstGeom>
            <a:noFill/>
          </p:spPr>
          <p:txBody>
            <a:bodyPr wrap="none" lIns="89617" tIns="44808" rIns="89617" bIns="44808" rtlCol="0">
              <a:spAutoFit/>
            </a:bodyPr>
            <a:lstStyle/>
            <a:p>
              <a:pPr algn="ctr" defTabSz="895321">
                <a:lnSpc>
                  <a:spcPct val="90000"/>
                </a:lnSpc>
                <a:defRPr/>
              </a:pPr>
              <a:r>
                <a:rPr lang="en-US" sz="1370" kern="0">
                  <a:gradFill>
                    <a:gsLst>
                      <a:gs pos="0">
                        <a:srgbClr val="FFFFFF"/>
                      </a:gs>
                      <a:gs pos="100000">
                        <a:srgbClr val="FFFFFF"/>
                      </a:gs>
                    </a:gsLst>
                    <a:lin ang="5400000" scaled="1"/>
                  </a:gradFill>
                  <a:latin typeface="Segoe UI"/>
                </a:rPr>
                <a:t>Built-in auto scale</a:t>
              </a:r>
              <a:br>
                <a:rPr lang="en-US" sz="1370" kern="0">
                  <a:gradFill>
                    <a:gsLst>
                      <a:gs pos="0">
                        <a:srgbClr val="FFFFFF"/>
                      </a:gs>
                      <a:gs pos="100000">
                        <a:srgbClr val="FFFFFF"/>
                      </a:gs>
                    </a:gsLst>
                    <a:lin ang="5400000" scaled="1"/>
                  </a:gradFill>
                  <a:latin typeface="Segoe UI"/>
                </a:rPr>
              </a:br>
              <a:r>
                <a:rPr lang="en-US" sz="1370" kern="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187173" y="2623979"/>
            <a:ext cx="1738660" cy="1282944"/>
            <a:chOff x="6311261" y="2675866"/>
            <a:chExt cx="1774027" cy="1309041"/>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Segoe UI"/>
              </a:endParaRPr>
            </a:p>
          </p:txBody>
        </p:sp>
        <p:sp>
          <p:nvSpPr>
            <p:cNvPr id="122" name="TextBox 121"/>
            <p:cNvSpPr txBox="1"/>
            <p:nvPr/>
          </p:nvSpPr>
          <p:spPr>
            <a:xfrm>
              <a:off x="6311261" y="3497262"/>
              <a:ext cx="1774027" cy="487645"/>
            </a:xfrm>
            <a:prstGeom prst="rect">
              <a:avLst/>
            </a:prstGeom>
            <a:noFill/>
          </p:spPr>
          <p:txBody>
            <a:bodyPr wrap="none" lIns="89617" tIns="44808" rIns="89617" bIns="44808" rtlCol="0">
              <a:spAutoFit/>
            </a:bodyPr>
            <a:lstStyle/>
            <a:p>
              <a:pPr algn="ctr" defTabSz="895321">
                <a:lnSpc>
                  <a:spcPct val="90000"/>
                </a:lnSpc>
                <a:defRPr/>
              </a:pPr>
              <a:r>
                <a:rPr lang="en-US" sz="1370" kern="0">
                  <a:gradFill>
                    <a:gsLst>
                      <a:gs pos="0">
                        <a:srgbClr val="FFFFFF"/>
                      </a:gs>
                      <a:gs pos="100000">
                        <a:srgbClr val="FFFFFF"/>
                      </a:gs>
                    </a:gsLst>
                    <a:lin ang="5400000" scaled="1"/>
                  </a:gradFill>
                  <a:latin typeface="Segoe UI"/>
                </a:rPr>
                <a:t>High availability</a:t>
              </a:r>
              <a:br>
                <a:rPr lang="en-US" sz="1370" kern="0">
                  <a:gradFill>
                    <a:gsLst>
                      <a:gs pos="0">
                        <a:srgbClr val="FFFFFF"/>
                      </a:gs>
                      <a:gs pos="100000">
                        <a:srgbClr val="FFFFFF"/>
                      </a:gs>
                    </a:gsLst>
                    <a:lin ang="5400000" scaled="1"/>
                  </a:gradFill>
                  <a:latin typeface="Segoe UI"/>
                </a:rPr>
              </a:br>
              <a:r>
                <a:rPr lang="en-US" sz="1370" kern="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7811" y="2626313"/>
            <a:ext cx="2169746" cy="1474400"/>
            <a:chOff x="8281151" y="2678247"/>
            <a:chExt cx="2213875" cy="1504391"/>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Segoe UI"/>
              </a:endParaRPr>
            </a:p>
          </p:txBody>
        </p:sp>
        <p:sp>
          <p:nvSpPr>
            <p:cNvPr id="131" name="TextBox 130"/>
            <p:cNvSpPr txBox="1"/>
            <p:nvPr/>
          </p:nvSpPr>
          <p:spPr>
            <a:xfrm>
              <a:off x="8281151" y="3497337"/>
              <a:ext cx="2213875" cy="685301"/>
            </a:xfrm>
            <a:prstGeom prst="rect">
              <a:avLst/>
            </a:prstGeom>
            <a:noFill/>
          </p:spPr>
          <p:txBody>
            <a:bodyPr wrap="none" lIns="89617" tIns="44808" rIns="89617" bIns="44808" rtlCol="0">
              <a:spAutoFit/>
            </a:bodyPr>
            <a:lstStyle/>
            <a:p>
              <a:pPr algn="ctr" defTabSz="895321">
                <a:lnSpc>
                  <a:spcPct val="90000"/>
                </a:lnSpc>
                <a:defRPr/>
              </a:pPr>
              <a:r>
                <a:rPr lang="en-US" sz="1370" kern="0">
                  <a:gradFill>
                    <a:gsLst>
                      <a:gs pos="0">
                        <a:srgbClr val="FFFFFF"/>
                      </a:gs>
                      <a:gs pos="100000">
                        <a:srgbClr val="FFFFFF"/>
                      </a:gs>
                    </a:gsLst>
                    <a:lin ang="5400000" scaled="1"/>
                  </a:gradFill>
                  <a:latin typeface="Segoe UI"/>
                </a:rPr>
                <a:t>Simple</a:t>
              </a:r>
            </a:p>
            <a:p>
              <a:pPr algn="ctr" defTabSz="895321">
                <a:lnSpc>
                  <a:spcPct val="90000"/>
                </a:lnSpc>
                <a:defRPr/>
              </a:pPr>
              <a:r>
                <a:rPr lang="en-US" sz="1370" kern="0">
                  <a:gradFill>
                    <a:gsLst>
                      <a:gs pos="0">
                        <a:srgbClr val="FFFFFF"/>
                      </a:gs>
                      <a:gs pos="100000">
                        <a:srgbClr val="FFFFFF"/>
                      </a:gs>
                    </a:gsLst>
                    <a:lin ang="5400000" scaled="1"/>
                  </a:gradFill>
                  <a:latin typeface="Segoe UI"/>
                </a:rPr>
                <a:t>Programming models for</a:t>
              </a:r>
            </a:p>
            <a:p>
              <a:pPr algn="ctr" defTabSz="895321">
                <a:lnSpc>
                  <a:spcPct val="90000"/>
                </a:lnSpc>
                <a:defRPr/>
              </a:pPr>
              <a:r>
                <a:rPr lang="en-US" sz="1370" kern="0">
                  <a:gradFill>
                    <a:gsLst>
                      <a:gs pos="0">
                        <a:srgbClr val="FFFFFF"/>
                      </a:gs>
                      <a:gs pos="100000">
                        <a:srgbClr val="FFFFFF"/>
                      </a:gs>
                    </a:gsLst>
                    <a:lin ang="5400000" scaled="1"/>
                  </a:gradFill>
                  <a:latin typeface="Segoe UI"/>
                </a:rPr>
                <a:t>.NET, Java</a:t>
              </a:r>
            </a:p>
          </p:txBody>
        </p:sp>
      </p:grpSp>
      <p:sp>
        <p:nvSpPr>
          <p:cNvPr id="134" name="TextBox 133"/>
          <p:cNvSpPr txBox="1"/>
          <p:nvPr/>
        </p:nvSpPr>
        <p:spPr>
          <a:xfrm>
            <a:off x="10324871" y="3429000"/>
            <a:ext cx="1245077" cy="477924"/>
          </a:xfrm>
          <a:prstGeom prst="rect">
            <a:avLst/>
          </a:prstGeom>
          <a:noFill/>
        </p:spPr>
        <p:txBody>
          <a:bodyPr wrap="none" lIns="89617" tIns="44808" rIns="89617" bIns="44808" rtlCol="0">
            <a:spAutoFit/>
          </a:bodyPr>
          <a:lstStyle/>
          <a:p>
            <a:pPr algn="ctr" defTabSz="895321">
              <a:lnSpc>
                <a:spcPct val="90000"/>
              </a:lnSpc>
              <a:defRPr/>
            </a:pPr>
            <a:r>
              <a:rPr lang="en-US" sz="1370" kern="0">
                <a:gradFill>
                  <a:gsLst>
                    <a:gs pos="0">
                      <a:srgbClr val="FFFFFF"/>
                    </a:gs>
                    <a:gs pos="100000">
                      <a:srgbClr val="FFFFFF"/>
                    </a:gs>
                  </a:gsLst>
                  <a:lin ang="5400000" scaled="1"/>
                </a:gradFill>
                <a:latin typeface="Segoe UI"/>
              </a:rPr>
              <a:t>Stateful</a:t>
            </a:r>
          </a:p>
          <a:p>
            <a:pPr algn="ctr" defTabSz="895321">
              <a:lnSpc>
                <a:spcPct val="90000"/>
              </a:lnSpc>
              <a:defRPr/>
            </a:pPr>
            <a:r>
              <a:rPr lang="en-US" sz="1370" kern="0">
                <a:gradFill>
                  <a:gsLst>
                    <a:gs pos="0">
                      <a:srgbClr val="FFFFFF"/>
                    </a:gs>
                    <a:gs pos="100000">
                      <a:srgbClr val="FFFFFF"/>
                    </a:gs>
                  </a:gsLst>
                  <a:lin ang="5400000" scaled="1"/>
                </a:gradFill>
                <a:latin typeface="Segoe UI"/>
              </a:rPr>
              <a:t>microservices</a:t>
            </a:r>
          </a:p>
        </p:txBody>
      </p:sp>
      <p:pic>
        <p:nvPicPr>
          <p:cNvPr id="58" name="Picture 57"/>
          <p:cNvPicPr>
            <a:picLocks noChangeAspect="1"/>
          </p:cNvPicPr>
          <p:nvPr/>
        </p:nvPicPr>
        <p:blipFill>
          <a:blip r:embed="rId3"/>
          <a:stretch>
            <a:fillRect/>
          </a:stretch>
        </p:blipFill>
        <p:spPr>
          <a:xfrm>
            <a:off x="270894" y="2152478"/>
            <a:ext cx="1747082" cy="1747082"/>
          </a:xfrm>
          <a:prstGeom prst="rect">
            <a:avLst/>
          </a:prstGeom>
        </p:spPr>
      </p:pic>
      <p:sp>
        <p:nvSpPr>
          <p:cNvPr id="59" name="TextBox 58"/>
          <p:cNvSpPr txBox="1"/>
          <p:nvPr/>
        </p:nvSpPr>
        <p:spPr>
          <a:xfrm>
            <a:off x="461921" y="3664280"/>
            <a:ext cx="1365268" cy="284207"/>
          </a:xfrm>
          <a:prstGeom prst="rect">
            <a:avLst/>
          </a:prstGeom>
          <a:noFill/>
        </p:spPr>
        <p:txBody>
          <a:bodyPr wrap="none" lIns="89617" tIns="44808" rIns="89617" bIns="44808" rtlCol="0">
            <a:spAutoFit/>
          </a:bodyPr>
          <a:lstStyle/>
          <a:p>
            <a:pPr algn="ctr" defTabSz="895321">
              <a:lnSpc>
                <a:spcPct val="90000"/>
              </a:lnSpc>
              <a:defRPr/>
            </a:pPr>
            <a:r>
              <a:rPr lang="en-US" sz="1370" kern="0">
                <a:gradFill>
                  <a:gsLst>
                    <a:gs pos="0">
                      <a:srgbClr val="FFFFFF"/>
                    </a:gs>
                    <a:gs pos="100000">
                      <a:srgbClr val="FFFFFF"/>
                    </a:gs>
                  </a:gsLst>
                  <a:lin ang="5400000" scaled="1"/>
                </a:gradFill>
                <a:latin typeface="Segoe UI"/>
              </a:rPr>
              <a:t>Highly scalable</a:t>
            </a:r>
          </a:p>
        </p:txBody>
      </p:sp>
      <p:pic>
        <p:nvPicPr>
          <p:cNvPr id="60" name="Picture 59"/>
          <p:cNvPicPr>
            <a:picLocks noChangeAspect="1"/>
          </p:cNvPicPr>
          <p:nvPr/>
        </p:nvPicPr>
        <p:blipFill>
          <a:blip r:embed="rId4"/>
          <a:stretch>
            <a:fillRect/>
          </a:stretch>
        </p:blipFill>
        <p:spPr>
          <a:xfrm>
            <a:off x="2580703" y="2464137"/>
            <a:ext cx="1192608" cy="1192608"/>
          </a:xfrm>
          <a:prstGeom prst="rect">
            <a:avLst/>
          </a:prstGeom>
        </p:spPr>
      </p:pic>
      <p:sp>
        <p:nvSpPr>
          <p:cNvPr id="61" name="TextBox 60"/>
          <p:cNvSpPr txBox="1"/>
          <p:nvPr/>
        </p:nvSpPr>
        <p:spPr>
          <a:xfrm>
            <a:off x="2372476" y="3664280"/>
            <a:ext cx="1554368" cy="284207"/>
          </a:xfrm>
          <a:prstGeom prst="rect">
            <a:avLst/>
          </a:prstGeom>
          <a:noFill/>
        </p:spPr>
        <p:txBody>
          <a:bodyPr wrap="none" lIns="89617" tIns="44808" rIns="89617" bIns="44808" rtlCol="0">
            <a:spAutoFit/>
          </a:bodyPr>
          <a:lstStyle/>
          <a:p>
            <a:pPr algn="ctr" defTabSz="895321">
              <a:lnSpc>
                <a:spcPct val="90000"/>
              </a:lnSpc>
              <a:defRPr/>
            </a:pPr>
            <a:r>
              <a:rPr lang="en-US" sz="1370" kern="0">
                <a:gradFill>
                  <a:gsLst>
                    <a:gs pos="0">
                      <a:srgbClr val="FFFFFF"/>
                    </a:gs>
                    <a:gs pos="100000">
                      <a:srgbClr val="FFFFFF"/>
                    </a:gs>
                  </a:gsLst>
                  <a:lin ang="5400000" scaled="1"/>
                </a:gradFill>
                <a:latin typeface="Segoe UI"/>
              </a:rPr>
              <a:t>24 X 7 availability</a:t>
            </a:r>
          </a:p>
        </p:txBody>
      </p:sp>
      <p:pic>
        <p:nvPicPr>
          <p:cNvPr id="80" name="Picture 4" descr="http://devopscube.com/wp-content/uploads/2015/01/SWARM.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470907" y="4379291"/>
            <a:ext cx="1293780" cy="1077280"/>
          </a:xfrm>
          <a:prstGeom prst="rect">
            <a:avLst/>
          </a:prstGeom>
          <a:solidFill>
            <a:schemeClr val="tx2"/>
          </a:solidFill>
          <a:extLst/>
        </p:spPr>
      </p:pic>
      <p:sp>
        <p:nvSpPr>
          <p:cNvPr id="81" name="TextBox 80"/>
          <p:cNvSpPr txBox="1"/>
          <p:nvPr/>
        </p:nvSpPr>
        <p:spPr>
          <a:xfrm>
            <a:off x="231329" y="5655814"/>
            <a:ext cx="1719431" cy="671638"/>
          </a:xfrm>
          <a:prstGeom prst="rect">
            <a:avLst/>
          </a:prstGeom>
          <a:noFill/>
        </p:spPr>
        <p:txBody>
          <a:bodyPr wrap="none" lIns="89617" tIns="44808" rIns="89617" bIns="44808" rtlCol="0">
            <a:spAutoFit/>
          </a:bodyPr>
          <a:lstStyle/>
          <a:p>
            <a:pPr algn="ctr" defTabSz="895321">
              <a:lnSpc>
                <a:spcPct val="90000"/>
              </a:lnSpc>
              <a:defRPr/>
            </a:pPr>
            <a:r>
              <a:rPr lang="en-US" sz="1370" kern="0">
                <a:gradFill>
                  <a:gsLst>
                    <a:gs pos="0">
                      <a:srgbClr val="FFFFFF"/>
                    </a:gs>
                    <a:gs pos="100000">
                      <a:srgbClr val="FFFFFF"/>
                    </a:gs>
                  </a:gsLst>
                  <a:lin ang="5400000" scaled="1"/>
                </a:gradFill>
                <a:latin typeface="Segoe UI"/>
              </a:rPr>
              <a:t>Windows and Linux</a:t>
            </a:r>
          </a:p>
          <a:p>
            <a:pPr algn="ctr" defTabSz="895321">
              <a:lnSpc>
                <a:spcPct val="90000"/>
              </a:lnSpc>
              <a:defRPr/>
            </a:pPr>
            <a:r>
              <a:rPr lang="en-US" sz="1370" kern="0">
                <a:gradFill>
                  <a:gsLst>
                    <a:gs pos="0">
                      <a:srgbClr val="FFFFFF"/>
                    </a:gs>
                    <a:gs pos="100000">
                      <a:srgbClr val="FFFFFF"/>
                    </a:gs>
                  </a:gsLst>
                  <a:lin ang="5400000" scaled="1"/>
                </a:gradFill>
                <a:latin typeface="Segoe UI"/>
              </a:rPr>
              <a:t>Container </a:t>
            </a:r>
          </a:p>
          <a:p>
            <a:pPr algn="ctr" defTabSz="895321">
              <a:lnSpc>
                <a:spcPct val="90000"/>
              </a:lnSpc>
              <a:defRPr/>
            </a:pPr>
            <a:r>
              <a:rPr lang="en-US" sz="1370" kern="0">
                <a:gradFill>
                  <a:gsLst>
                    <a:gs pos="0">
                      <a:srgbClr val="FFFFFF"/>
                    </a:gs>
                    <a:gs pos="100000">
                      <a:srgbClr val="FFFFFF"/>
                    </a:gs>
                  </a:gsLst>
                  <a:lin ang="5400000" scaled="1"/>
                </a:gradFill>
                <a:latin typeface="Segoe UI"/>
              </a:rPr>
              <a:t>Orchestration</a:t>
            </a:r>
          </a:p>
        </p:txBody>
      </p:sp>
      <p:pic>
        <p:nvPicPr>
          <p:cNvPr id="82" name="Picture 81"/>
          <p:cNvPicPr>
            <a:picLocks noChangeAspect="1"/>
          </p:cNvPicPr>
          <p:nvPr/>
        </p:nvPicPr>
        <p:blipFill>
          <a:blip r:embed="rId6"/>
          <a:stretch>
            <a:fillRect/>
          </a:stretch>
        </p:blipFill>
        <p:spPr>
          <a:xfrm>
            <a:off x="2178930" y="3938875"/>
            <a:ext cx="1945496" cy="1945496"/>
          </a:xfrm>
          <a:prstGeom prst="rect">
            <a:avLst/>
          </a:prstGeom>
        </p:spPr>
      </p:pic>
      <p:sp>
        <p:nvSpPr>
          <p:cNvPr id="83" name="TextBox 82"/>
          <p:cNvSpPr txBox="1"/>
          <p:nvPr/>
        </p:nvSpPr>
        <p:spPr>
          <a:xfrm>
            <a:off x="2098801" y="5698863"/>
            <a:ext cx="1948595" cy="477924"/>
          </a:xfrm>
          <a:prstGeom prst="rect">
            <a:avLst/>
          </a:prstGeom>
          <a:noFill/>
        </p:spPr>
        <p:txBody>
          <a:bodyPr wrap="none" lIns="89617" tIns="44808" rIns="89617" bIns="44808" rtlCol="0">
            <a:spAutoFit/>
          </a:bodyPr>
          <a:lstStyle/>
          <a:p>
            <a:pPr algn="ctr" defTabSz="895321">
              <a:lnSpc>
                <a:spcPct val="90000"/>
              </a:lnSpc>
              <a:defRPr/>
            </a:pPr>
            <a:r>
              <a:rPr lang="en-US" sz="1370" kern="0">
                <a:gradFill>
                  <a:gsLst>
                    <a:gs pos="0">
                      <a:srgbClr val="FFFFFF"/>
                    </a:gs>
                    <a:gs pos="100000">
                      <a:srgbClr val="FFFFFF"/>
                    </a:gs>
                  </a:gsLst>
                  <a:lin ang="5400000" scaled="1"/>
                </a:gradFill>
                <a:latin typeface="Segoe UI"/>
              </a:rPr>
              <a:t>DevOps and </a:t>
            </a:r>
          </a:p>
          <a:p>
            <a:pPr algn="ctr" defTabSz="895321">
              <a:lnSpc>
                <a:spcPct val="90000"/>
              </a:lnSpc>
              <a:defRPr/>
            </a:pPr>
            <a:r>
              <a:rPr lang="en-US" sz="1370" kern="0">
                <a:gradFill>
                  <a:gsLst>
                    <a:gs pos="0">
                      <a:srgbClr val="FFFFFF"/>
                    </a:gs>
                    <a:gs pos="100000">
                      <a:srgbClr val="FFFFFF"/>
                    </a:gs>
                  </a:gsLst>
                  <a:lin ang="5400000" scaled="1"/>
                </a:gradFill>
                <a:latin typeface="Segoe UI"/>
              </a:rPr>
              <a:t>Lifecycle management</a:t>
            </a:r>
          </a:p>
        </p:txBody>
      </p:sp>
      <p:pic>
        <p:nvPicPr>
          <p:cNvPr id="84" name="Picture 83"/>
          <p:cNvPicPr>
            <a:picLocks noChangeAspect="1"/>
          </p:cNvPicPr>
          <p:nvPr/>
        </p:nvPicPr>
        <p:blipFill>
          <a:blip r:embed="rId7"/>
          <a:stretch>
            <a:fillRect/>
          </a:stretch>
        </p:blipFill>
        <p:spPr>
          <a:xfrm>
            <a:off x="6135588" y="4147244"/>
            <a:ext cx="1922211" cy="1282585"/>
          </a:xfrm>
          <a:prstGeom prst="rect">
            <a:avLst/>
          </a:prstGeom>
        </p:spPr>
      </p:pic>
      <p:sp>
        <p:nvSpPr>
          <p:cNvPr id="86" name="TextBox 85"/>
          <p:cNvSpPr txBox="1"/>
          <p:nvPr/>
        </p:nvSpPr>
        <p:spPr>
          <a:xfrm>
            <a:off x="6139567" y="5409014"/>
            <a:ext cx="1418151" cy="865355"/>
          </a:xfrm>
          <a:prstGeom prst="rect">
            <a:avLst/>
          </a:prstGeom>
          <a:noFill/>
        </p:spPr>
        <p:txBody>
          <a:bodyPr wrap="none" lIns="89617" tIns="44808" rIns="89617" bIns="44808"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321">
              <a:defRPr/>
            </a:pPr>
            <a:r>
              <a:rPr lang="en-US" sz="1370">
                <a:latin typeface="Segoe UI"/>
              </a:rPr>
              <a:t>Available on</a:t>
            </a:r>
          </a:p>
          <a:p>
            <a:pPr defTabSz="895321">
              <a:defRPr/>
            </a:pPr>
            <a:r>
              <a:rPr lang="en-US" sz="1370">
                <a:latin typeface="Segoe UI"/>
              </a:rPr>
              <a:t>Private cloud, </a:t>
            </a:r>
          </a:p>
          <a:p>
            <a:pPr defTabSz="895321">
              <a:defRPr/>
            </a:pPr>
            <a:r>
              <a:rPr lang="en-US" sz="1370">
                <a:latin typeface="Segoe UI"/>
              </a:rPr>
              <a:t>Public Cloud &amp; </a:t>
            </a:r>
          </a:p>
          <a:p>
            <a:pPr defTabSz="895321">
              <a:defRPr/>
            </a:pPr>
            <a:r>
              <a:rPr lang="en-US" sz="1370">
                <a:latin typeface="Segoe UI"/>
              </a:rPr>
              <a:t>Hosted Cloud</a:t>
            </a:r>
          </a:p>
        </p:txBody>
      </p:sp>
      <p:pic>
        <p:nvPicPr>
          <p:cNvPr id="87" name="Picture 86"/>
          <p:cNvPicPr>
            <a:picLocks noChangeAspect="1"/>
          </p:cNvPicPr>
          <p:nvPr/>
        </p:nvPicPr>
        <p:blipFill>
          <a:blip r:embed="rId8"/>
          <a:stretch>
            <a:fillRect/>
          </a:stretch>
        </p:blipFill>
        <p:spPr>
          <a:xfrm>
            <a:off x="4401465" y="4037590"/>
            <a:ext cx="1501892" cy="1501892"/>
          </a:xfrm>
          <a:prstGeom prst="rect">
            <a:avLst/>
          </a:prstGeom>
        </p:spPr>
      </p:pic>
      <p:sp>
        <p:nvSpPr>
          <p:cNvPr id="88" name="TextBox 87"/>
          <p:cNvSpPr txBox="1"/>
          <p:nvPr/>
        </p:nvSpPr>
        <p:spPr>
          <a:xfrm>
            <a:off x="4617212" y="5542805"/>
            <a:ext cx="1070398" cy="477924"/>
          </a:xfrm>
          <a:prstGeom prst="rect">
            <a:avLst/>
          </a:prstGeom>
          <a:noFill/>
        </p:spPr>
        <p:txBody>
          <a:bodyPr wrap="none" lIns="89617" tIns="44808" rIns="89617" bIns="44808" rtlCol="0">
            <a:spAutoFit/>
          </a:bodyPr>
          <a:lstStyle/>
          <a:p>
            <a:pPr algn="ctr" defTabSz="895321">
              <a:lnSpc>
                <a:spcPct val="90000"/>
              </a:lnSpc>
              <a:defRPr/>
            </a:pPr>
            <a:r>
              <a:rPr lang="en-US" sz="1370" kern="0">
                <a:gradFill>
                  <a:gsLst>
                    <a:gs pos="0">
                      <a:srgbClr val="FFFFFF"/>
                    </a:gs>
                    <a:gs pos="100000">
                      <a:srgbClr val="FFFFFF"/>
                    </a:gs>
                  </a:gsLst>
                  <a:lin ang="5400000" scaled="1"/>
                </a:gradFill>
                <a:latin typeface="Segoe UI"/>
              </a:rPr>
              <a:t>Health &amp;</a:t>
            </a:r>
          </a:p>
          <a:p>
            <a:pPr algn="ctr" defTabSz="895321">
              <a:lnSpc>
                <a:spcPct val="90000"/>
              </a:lnSpc>
              <a:defRPr/>
            </a:pPr>
            <a:r>
              <a:rPr lang="en-US" sz="1370" kern="0">
                <a:gradFill>
                  <a:gsLst>
                    <a:gs pos="0">
                      <a:srgbClr val="FFFFFF"/>
                    </a:gs>
                    <a:gs pos="100000">
                      <a:srgbClr val="FFFFFF"/>
                    </a:gs>
                  </a:gsLst>
                  <a:lin ang="5400000" scaled="1"/>
                </a:gradFill>
                <a:latin typeface="Segoe UI"/>
              </a:rPr>
              <a:t>Monitoring</a:t>
            </a:r>
          </a:p>
        </p:txBody>
      </p:sp>
      <p:sp>
        <p:nvSpPr>
          <p:cNvPr id="89" name="Freeform 37"/>
          <p:cNvSpPr>
            <a:spLocks noChangeAspect="1" noEditPoints="1"/>
          </p:cNvSpPr>
          <p:nvPr/>
        </p:nvSpPr>
        <p:spPr bwMode="black">
          <a:xfrm>
            <a:off x="10947410" y="2877362"/>
            <a:ext cx="431677" cy="331486"/>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bg1"/>
          </a:solidFill>
          <a:ln>
            <a:noFill/>
          </a:ln>
        </p:spPr>
        <p:txBody>
          <a:bodyPr vert="horz" wrap="square" lIns="91414" tIns="45706" rIns="91414" bIns="45706" numCol="1" anchor="t" anchorCtr="0" compatLnSpc="1">
            <a:prstTxWarp prst="textNoShape">
              <a:avLst/>
            </a:prstTxWarp>
          </a:bodyPr>
          <a:lstStyle/>
          <a:p>
            <a:pPr defTabSz="914049"/>
            <a:endParaRPr lang="en-US">
              <a:solidFill>
                <a:srgbClr val="FFFFFF"/>
              </a:solidFill>
              <a:latin typeface="Segoe UI"/>
            </a:endParaRPr>
          </a:p>
        </p:txBody>
      </p:sp>
      <p:sp>
        <p:nvSpPr>
          <p:cNvPr id="90" name="Freeform 89"/>
          <p:cNvSpPr>
            <a:spLocks noChangeAspect="1"/>
          </p:cNvSpPr>
          <p:nvPr/>
        </p:nvSpPr>
        <p:spPr bwMode="black">
          <a:xfrm>
            <a:off x="10560943" y="2860276"/>
            <a:ext cx="365656" cy="363079"/>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18200571" y="3286166"/>
            <a:ext cx="914141" cy="914141"/>
          </a:xfrm>
          <a:prstGeom prst="rect">
            <a:avLst/>
          </a:prstGeom>
          <a:noFill/>
        </p:spPr>
        <p:txBody>
          <a:bodyPr wrap="none" lIns="182828" tIns="146263" rIns="182828" bIns="146263" rtlCol="0">
            <a:noAutofit/>
          </a:bodyPr>
          <a:lstStyle/>
          <a:p>
            <a:pPr defTabSz="914049">
              <a:lnSpc>
                <a:spcPct val="90000"/>
              </a:lnSpc>
              <a:spcAft>
                <a:spcPts val="600"/>
              </a:spcAft>
            </a:pPr>
            <a:endParaRPr lang="en-US" sz="2400">
              <a:gradFill>
                <a:gsLst>
                  <a:gs pos="2917">
                    <a:srgbClr val="FFFFFF"/>
                  </a:gs>
                  <a:gs pos="30000">
                    <a:srgbClr val="FFFFFF"/>
                  </a:gs>
                </a:gsLst>
                <a:lin ang="5400000" scaled="0"/>
              </a:gradFill>
              <a:latin typeface="Segoe UI"/>
            </a:endParaRPr>
          </a:p>
        </p:txBody>
      </p:sp>
      <p:sp>
        <p:nvSpPr>
          <p:cNvPr id="91" name="Freeform 90"/>
          <p:cNvSpPr>
            <a:spLocks noChangeAspect="1"/>
          </p:cNvSpPr>
          <p:nvPr/>
        </p:nvSpPr>
        <p:spPr bwMode="black">
          <a:xfrm>
            <a:off x="8732613" y="4546836"/>
            <a:ext cx="821887" cy="794724"/>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TextBox 91"/>
          <p:cNvSpPr txBox="1"/>
          <p:nvPr/>
        </p:nvSpPr>
        <p:spPr>
          <a:xfrm>
            <a:off x="8355956" y="5437787"/>
            <a:ext cx="1575201" cy="477924"/>
          </a:xfrm>
          <a:prstGeom prst="rect">
            <a:avLst/>
          </a:prstGeom>
          <a:noFill/>
        </p:spPr>
        <p:txBody>
          <a:bodyPr wrap="none" lIns="89617" tIns="44808" rIns="89617" bIns="44808" rtlCol="0">
            <a:spAutoFit/>
          </a:bodyPr>
          <a:lstStyle/>
          <a:p>
            <a:pPr algn="ctr" defTabSz="895321">
              <a:lnSpc>
                <a:spcPct val="90000"/>
              </a:lnSpc>
              <a:defRPr/>
            </a:pPr>
            <a:r>
              <a:rPr lang="en-US" sz="1370" kern="0">
                <a:gradFill>
                  <a:gsLst>
                    <a:gs pos="0">
                      <a:srgbClr val="FFFFFF"/>
                    </a:gs>
                    <a:gs pos="100000">
                      <a:srgbClr val="FFFFFF"/>
                    </a:gs>
                  </a:gsLst>
                  <a:lin ang="5400000" scaled="1"/>
                </a:gradFill>
                <a:latin typeface="Segoe UI"/>
              </a:rPr>
              <a:t>Learn easily using</a:t>
            </a:r>
          </a:p>
          <a:p>
            <a:pPr algn="ctr" defTabSz="895321">
              <a:lnSpc>
                <a:spcPct val="90000"/>
              </a:lnSpc>
              <a:defRPr/>
            </a:pPr>
            <a:r>
              <a:rPr lang="en-US" sz="1370" kern="0">
                <a:gradFill>
                  <a:gsLst>
                    <a:gs pos="0">
                      <a:srgbClr val="FFFFFF"/>
                    </a:gs>
                    <a:gs pos="100000">
                      <a:srgbClr val="FFFFFF"/>
                    </a:gs>
                  </a:gsLst>
                  <a:lin ang="5400000" scaled="1"/>
                </a:gradFill>
                <a:latin typeface="Segoe UI"/>
              </a:rPr>
              <a:t>Party clusters</a:t>
            </a:r>
          </a:p>
        </p:txBody>
      </p:sp>
      <p:sp>
        <p:nvSpPr>
          <p:cNvPr id="93" name="Freeform 114"/>
          <p:cNvSpPr>
            <a:spLocks noChangeAspect="1" noEditPoints="1"/>
          </p:cNvSpPr>
          <p:nvPr/>
        </p:nvSpPr>
        <p:spPr bwMode="black">
          <a:xfrm>
            <a:off x="10560944" y="4546836"/>
            <a:ext cx="715443" cy="715443"/>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4" name="TextBox 93"/>
          <p:cNvSpPr txBox="1"/>
          <p:nvPr/>
        </p:nvSpPr>
        <p:spPr>
          <a:xfrm>
            <a:off x="10060552" y="5456573"/>
            <a:ext cx="1716225" cy="865355"/>
          </a:xfrm>
          <a:prstGeom prst="rect">
            <a:avLst/>
          </a:prstGeom>
          <a:noFill/>
        </p:spPr>
        <p:txBody>
          <a:bodyPr wrap="none" lIns="89617" tIns="44808" rIns="89617" bIns="44808" rtlCol="0">
            <a:spAutoFit/>
          </a:bodyPr>
          <a:lstStyle/>
          <a:p>
            <a:pPr algn="ctr" defTabSz="895321">
              <a:lnSpc>
                <a:spcPct val="90000"/>
              </a:lnSpc>
              <a:defRPr/>
            </a:pPr>
            <a:r>
              <a:rPr lang="en-US" sz="1370" kern="0">
                <a:gradFill>
                  <a:gsLst>
                    <a:gs pos="0">
                      <a:srgbClr val="FFFFFF"/>
                    </a:gs>
                    <a:gs pos="100000">
                      <a:srgbClr val="FFFFFF"/>
                    </a:gs>
                  </a:gsLst>
                  <a:lin ang="5400000" scaled="1"/>
                </a:gradFill>
                <a:latin typeface="Segoe UI"/>
              </a:rPr>
              <a:t>Simple tooling with</a:t>
            </a:r>
          </a:p>
          <a:p>
            <a:pPr algn="ctr" defTabSz="895321">
              <a:lnSpc>
                <a:spcPct val="90000"/>
              </a:lnSpc>
              <a:defRPr/>
            </a:pPr>
            <a:r>
              <a:rPr lang="en-US" sz="1370" kern="0">
                <a:gradFill>
                  <a:gsLst>
                    <a:gs pos="0">
                      <a:srgbClr val="FFFFFF"/>
                    </a:gs>
                    <a:gs pos="100000">
                      <a:srgbClr val="FFFFFF"/>
                    </a:gs>
                  </a:gsLst>
                  <a:lin ang="5400000" scaled="1"/>
                </a:gradFill>
                <a:latin typeface="Segoe UI"/>
              </a:rPr>
              <a:t>Visual Studio,</a:t>
            </a:r>
          </a:p>
          <a:p>
            <a:pPr algn="ctr" defTabSz="895321">
              <a:lnSpc>
                <a:spcPct val="90000"/>
              </a:lnSpc>
              <a:defRPr/>
            </a:pPr>
            <a:r>
              <a:rPr lang="en-US" sz="1370" kern="0">
                <a:gradFill>
                  <a:gsLst>
                    <a:gs pos="0">
                      <a:srgbClr val="FFFFFF"/>
                    </a:gs>
                    <a:gs pos="100000">
                      <a:srgbClr val="FFFFFF"/>
                    </a:gs>
                  </a:gsLst>
                  <a:lin ang="5400000" scaled="1"/>
                </a:gradFill>
                <a:latin typeface="Segoe UI"/>
              </a:rPr>
              <a:t>Eclipse &amp;</a:t>
            </a:r>
          </a:p>
          <a:p>
            <a:pPr algn="ctr" defTabSz="895321">
              <a:lnSpc>
                <a:spcPct val="90000"/>
              </a:lnSpc>
              <a:defRPr/>
            </a:pPr>
            <a:r>
              <a:rPr lang="en-US" sz="1370" kern="0">
                <a:gradFill>
                  <a:gsLst>
                    <a:gs pos="0">
                      <a:srgbClr val="FFFFFF"/>
                    </a:gs>
                    <a:gs pos="100000">
                      <a:srgbClr val="FFFFFF"/>
                    </a:gs>
                  </a:gsLst>
                  <a:lin ang="5400000" scaled="1"/>
                </a:gradFill>
                <a:latin typeface="Segoe UI"/>
              </a:rPr>
              <a:t>Yeoman</a:t>
            </a:r>
          </a:p>
        </p:txBody>
      </p:sp>
      <p:pic>
        <p:nvPicPr>
          <p:cNvPr id="1026" name="Picture 2" descr="Image result for service fabric logo">
            <a:extLst>
              <a:ext uri="{FF2B5EF4-FFF2-40B4-BE49-F238E27FC236}">
                <a16:creationId xmlns:a16="http://schemas.microsoft.com/office/drawing/2014/main" id="{C5004D63-0BAF-4035-9321-E6E618A409C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068" r="21154"/>
          <a:stretch/>
        </p:blipFill>
        <p:spPr bwMode="auto">
          <a:xfrm>
            <a:off x="231329" y="254203"/>
            <a:ext cx="1026814" cy="91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753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 name="Content Placeholder 2"/>
          <p:cNvSpPr>
            <a:spLocks noGrp="1"/>
          </p:cNvSpPr>
          <p:nvPr>
            <p:ph type="body" sz="quarter" idx="10"/>
          </p:nvPr>
        </p:nvSpPr>
        <p:spPr>
          <a:xfrm>
            <a:off x="283387" y="924680"/>
            <a:ext cx="11679301" cy="1822427"/>
          </a:xfrm>
          <a:prstGeom prst="rect">
            <a:avLst/>
          </a:prstGeom>
        </p:spPr>
        <p:txBody>
          <a:bodyPr vert="horz" wrap="square" lIns="143428" tIns="89642" rIns="143428" bIns="89642" rtlCol="0">
            <a:spAutoFit/>
          </a:bodyPr>
          <a:lstStyle/>
          <a:p>
            <a:r>
              <a:rPr lang="en-US" sz="2745" dirty="0">
                <a:solidFill>
                  <a:srgbClr val="323232"/>
                </a:solidFill>
                <a:latin typeface="+mj-lt"/>
              </a:rPr>
              <a:t>Services types are composed of code/</a:t>
            </a:r>
            <a:r>
              <a:rPr lang="en-US" sz="2745" dirty="0" err="1">
                <a:solidFill>
                  <a:srgbClr val="323232"/>
                </a:solidFill>
                <a:latin typeface="+mj-lt"/>
              </a:rPr>
              <a:t>config</a:t>
            </a:r>
            <a:r>
              <a:rPr lang="en-US" sz="2745" dirty="0">
                <a:solidFill>
                  <a:srgbClr val="323232"/>
                </a:solidFill>
                <a:latin typeface="+mj-lt"/>
              </a:rPr>
              <a:t>/data packages</a:t>
            </a:r>
          </a:p>
          <a:p>
            <a:pPr lvl="1"/>
            <a:r>
              <a:rPr lang="en-US" sz="1568" dirty="0">
                <a:solidFill>
                  <a:srgbClr val="323232"/>
                </a:solidFill>
                <a:latin typeface="+mj-lt"/>
              </a:rPr>
              <a:t>Code packages define an entry point (</a:t>
            </a:r>
            <a:r>
              <a:rPr lang="en-US" sz="1568" dirty="0" err="1">
                <a:solidFill>
                  <a:srgbClr val="323232"/>
                </a:solidFill>
                <a:latin typeface="+mj-lt"/>
              </a:rPr>
              <a:t>dll</a:t>
            </a:r>
            <a:r>
              <a:rPr lang="en-US" sz="1568" dirty="0">
                <a:solidFill>
                  <a:srgbClr val="323232"/>
                </a:solidFill>
                <a:latin typeface="+mj-lt"/>
              </a:rPr>
              <a:t> or exe) </a:t>
            </a:r>
          </a:p>
          <a:p>
            <a:pPr lvl="1"/>
            <a:r>
              <a:rPr lang="en-US" sz="1568" dirty="0" err="1">
                <a:solidFill>
                  <a:srgbClr val="323232"/>
                </a:solidFill>
                <a:latin typeface="+mj-lt"/>
              </a:rPr>
              <a:t>Config</a:t>
            </a:r>
            <a:r>
              <a:rPr lang="en-US" sz="1568" dirty="0">
                <a:solidFill>
                  <a:srgbClr val="323232"/>
                </a:solidFill>
                <a:latin typeface="+mj-lt"/>
              </a:rPr>
              <a:t> packages define service specific </a:t>
            </a:r>
            <a:r>
              <a:rPr lang="en-US" sz="1568" dirty="0" err="1">
                <a:solidFill>
                  <a:srgbClr val="323232"/>
                </a:solidFill>
                <a:latin typeface="+mj-lt"/>
              </a:rPr>
              <a:t>config</a:t>
            </a:r>
            <a:r>
              <a:rPr lang="en-US" sz="1568" dirty="0">
                <a:solidFill>
                  <a:srgbClr val="323232"/>
                </a:solidFill>
                <a:latin typeface="+mj-lt"/>
              </a:rPr>
              <a:t> information</a:t>
            </a:r>
          </a:p>
          <a:p>
            <a:pPr lvl="1"/>
            <a:r>
              <a:rPr lang="en-US" sz="1568" dirty="0">
                <a:solidFill>
                  <a:srgbClr val="323232"/>
                </a:solidFill>
                <a:latin typeface="+mj-lt"/>
              </a:rPr>
              <a:t>Data packages define static resources (</a:t>
            </a:r>
            <a:r>
              <a:rPr lang="en-US" sz="1568" dirty="0" err="1">
                <a:solidFill>
                  <a:srgbClr val="323232"/>
                </a:solidFill>
                <a:latin typeface="+mj-lt"/>
              </a:rPr>
              <a:t>eg</a:t>
            </a:r>
            <a:r>
              <a:rPr lang="en-US" sz="1568" dirty="0">
                <a:solidFill>
                  <a:srgbClr val="323232"/>
                </a:solidFill>
                <a:latin typeface="+mj-lt"/>
              </a:rPr>
              <a:t>. images)</a:t>
            </a:r>
          </a:p>
          <a:p>
            <a:r>
              <a:rPr lang="en-US" sz="2745" dirty="0">
                <a:solidFill>
                  <a:srgbClr val="323232"/>
                </a:solidFill>
                <a:latin typeface="+mj-lt"/>
              </a:rPr>
              <a:t>Packages can be independently versioned</a:t>
            </a:r>
          </a:p>
        </p:txBody>
      </p:sp>
      <p:sp>
        <p:nvSpPr>
          <p:cNvPr id="23" name="Title 1"/>
          <p:cNvSpPr>
            <a:spLocks noGrp="1"/>
          </p:cNvSpPr>
          <p:nvPr>
            <p:ph type="title"/>
          </p:nvPr>
        </p:nvSpPr>
        <p:spPr>
          <a:xfrm>
            <a:off x="283387" y="200858"/>
            <a:ext cx="10968069" cy="747791"/>
          </a:xfrm>
        </p:spPr>
        <p:txBody>
          <a:bodyPr>
            <a:normAutofit fontScale="90000"/>
          </a:bodyPr>
          <a:lstStyle/>
          <a:p>
            <a:r>
              <a:rPr lang="en-US" dirty="0">
                <a:solidFill>
                  <a:srgbClr val="323232"/>
                </a:solidFill>
              </a:rPr>
              <a:t>Service type</a:t>
            </a:r>
          </a:p>
        </p:txBody>
      </p:sp>
      <p:sp>
        <p:nvSpPr>
          <p:cNvPr id="5" name="Rectangle 4"/>
          <p:cNvSpPr/>
          <p:nvPr/>
        </p:nvSpPr>
        <p:spPr>
          <a:xfrm>
            <a:off x="4452555" y="3503702"/>
            <a:ext cx="6723186" cy="2745710"/>
          </a:xfrm>
          <a:prstGeom prst="rect">
            <a:avLst/>
          </a:prstGeom>
          <a:solidFill>
            <a:schemeClr val="tx1"/>
          </a:solidFill>
        </p:spPr>
        <p:txBody>
          <a:bodyPr wrap="square">
            <a:spAutoFit/>
          </a:bodyPr>
          <a:lstStyle/>
          <a:p>
            <a:pPr defTabSz="913505" eaLnBrk="0" fontAlgn="base" hangingPunct="0">
              <a:spcBef>
                <a:spcPct val="0"/>
              </a:spcBef>
              <a:spcAft>
                <a:spcPct val="0"/>
              </a:spcAft>
              <a:defRPr/>
            </a:pPr>
            <a:endParaRPr lang="fr-FR" sz="1078" dirty="0">
              <a:solidFill>
                <a:srgbClr val="0000FF"/>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fr-FR" sz="1078" dirty="0">
                <a:solidFill>
                  <a:srgbClr val="0000FF"/>
                </a:solidFill>
                <a:highlight>
                  <a:srgbClr val="FFFFFF"/>
                </a:highlight>
                <a:latin typeface="Consolas" panose="020B0609020204030204" pitchFamily="49" charset="0"/>
                <a:ea typeface="MS PGothic" panose="020B0600070205080204" pitchFamily="34" charset="-128"/>
              </a:rPr>
              <a:t>&lt;</a:t>
            </a:r>
            <a:r>
              <a:rPr lang="fr-FR" sz="1078"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fr-FR" sz="1078" dirty="0">
                <a:solidFill>
                  <a:srgbClr val="0000FF"/>
                </a:solidFill>
                <a:highlight>
                  <a:srgbClr val="FFFFFF"/>
                </a:highlight>
                <a:latin typeface="Consolas" panose="020B0609020204030204" pitchFamily="49" charset="0"/>
                <a:ea typeface="MS PGothic" panose="020B0600070205080204" pitchFamily="34" charset="-128"/>
              </a:rPr>
              <a:t> </a:t>
            </a:r>
            <a:r>
              <a:rPr lang="fr-FR" sz="1078" dirty="0">
                <a:solidFill>
                  <a:srgbClr val="FF0000"/>
                </a:solidFill>
                <a:highlight>
                  <a:srgbClr val="FFFFFF"/>
                </a:highlight>
                <a:latin typeface="Consolas" panose="020B0609020204030204" pitchFamily="49" charset="0"/>
                <a:ea typeface="MS PGothic" panose="020B0600070205080204" pitchFamily="34" charset="-128"/>
              </a:rPr>
              <a:t>Name</a:t>
            </a:r>
            <a:r>
              <a:rPr lang="fr-FR" sz="1078" dirty="0">
                <a:solidFill>
                  <a:srgbClr val="0000FF"/>
                </a:solidFill>
                <a:highlight>
                  <a:srgbClr val="FFFFFF"/>
                </a:highlight>
                <a:latin typeface="Consolas" panose="020B0609020204030204" pitchFamily="49" charset="0"/>
                <a:ea typeface="MS PGothic" panose="020B0600070205080204" pitchFamily="34" charset="-128"/>
              </a:rPr>
              <a:t>=</a:t>
            </a:r>
            <a:r>
              <a:rPr lang="fr-FR" sz="1078" dirty="0">
                <a:solidFill>
                  <a:srgbClr val="000000"/>
                </a:solidFill>
                <a:highlight>
                  <a:srgbClr val="FFFFFF"/>
                </a:highlight>
                <a:latin typeface="Consolas" panose="020B0609020204030204" pitchFamily="49" charset="0"/>
                <a:ea typeface="MS PGothic" panose="020B0600070205080204" pitchFamily="34" charset="-128"/>
              </a:rPr>
              <a:t>"</a:t>
            </a:r>
            <a:r>
              <a:rPr lang="fr-FR" sz="1078" dirty="0" err="1">
                <a:solidFill>
                  <a:srgbClr val="0000FF"/>
                </a:solidFill>
                <a:highlight>
                  <a:srgbClr val="FFFFFF"/>
                </a:highlight>
                <a:latin typeface="Consolas" panose="020B0609020204030204" pitchFamily="49" charset="0"/>
                <a:ea typeface="MS PGothic" panose="020B0600070205080204" pitchFamily="34" charset="-128"/>
              </a:rPr>
              <a:t>QueueService</a:t>
            </a:r>
            <a:r>
              <a:rPr lang="fr-FR" sz="1078" dirty="0">
                <a:solidFill>
                  <a:srgbClr val="000000"/>
                </a:solidFill>
                <a:highlight>
                  <a:srgbClr val="FFFFFF"/>
                </a:highlight>
                <a:latin typeface="Consolas" panose="020B0609020204030204" pitchFamily="49" charset="0"/>
                <a:ea typeface="MS PGothic" panose="020B0600070205080204" pitchFamily="34" charset="-128"/>
              </a:rPr>
              <a:t>"</a:t>
            </a:r>
            <a:r>
              <a:rPr lang="fr-FR" sz="1078" dirty="0">
                <a:solidFill>
                  <a:srgbClr val="0000FF"/>
                </a:solidFill>
                <a:highlight>
                  <a:srgbClr val="FFFFFF"/>
                </a:highlight>
                <a:latin typeface="Consolas" panose="020B0609020204030204" pitchFamily="49" charset="0"/>
                <a:ea typeface="MS PGothic" panose="020B0600070205080204" pitchFamily="34" charset="-128"/>
              </a:rPr>
              <a:t> </a:t>
            </a:r>
            <a:r>
              <a:rPr lang="fr-FR" sz="1078" dirty="0">
                <a:solidFill>
                  <a:srgbClr val="FF0000"/>
                </a:solidFill>
                <a:highlight>
                  <a:srgbClr val="FFFFFF"/>
                </a:highlight>
                <a:latin typeface="Consolas" panose="020B0609020204030204" pitchFamily="49" charset="0"/>
                <a:ea typeface="MS PGothic" panose="020B0600070205080204" pitchFamily="34" charset="-128"/>
              </a:rPr>
              <a:t>Version</a:t>
            </a:r>
            <a:r>
              <a:rPr lang="fr-FR" sz="1078" dirty="0">
                <a:solidFill>
                  <a:srgbClr val="0000FF"/>
                </a:solidFill>
                <a:highlight>
                  <a:srgbClr val="FFFFFF"/>
                </a:highlight>
                <a:latin typeface="Consolas" panose="020B0609020204030204" pitchFamily="49" charset="0"/>
                <a:ea typeface="MS PGothic" panose="020B0600070205080204" pitchFamily="34" charset="-128"/>
              </a:rPr>
              <a:t>=</a:t>
            </a:r>
            <a:r>
              <a:rPr lang="fr-FR" sz="1078" dirty="0">
                <a:solidFill>
                  <a:srgbClr val="000000"/>
                </a:solidFill>
                <a:highlight>
                  <a:srgbClr val="FFFFFF"/>
                </a:highlight>
                <a:latin typeface="Consolas" panose="020B0609020204030204" pitchFamily="49" charset="0"/>
                <a:ea typeface="MS PGothic" panose="020B0600070205080204" pitchFamily="34" charset="-128"/>
              </a:rPr>
              <a:t>"</a:t>
            </a:r>
            <a:r>
              <a:rPr lang="fr-FR" sz="1078" dirty="0">
                <a:solidFill>
                  <a:srgbClr val="0000FF"/>
                </a:solidFill>
                <a:highlight>
                  <a:srgbClr val="FFFFFF"/>
                </a:highlight>
                <a:latin typeface="Consolas" panose="020B0609020204030204" pitchFamily="49" charset="0"/>
                <a:ea typeface="MS PGothic" panose="020B0600070205080204" pitchFamily="34" charset="-128"/>
              </a:rPr>
              <a:t>1.0"&gt;</a:t>
            </a:r>
            <a:endParaRPr lang="fr-FR"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 &lt;</a:t>
            </a:r>
            <a:r>
              <a:rPr lang="en-US" sz="1078"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078" dirty="0">
                <a:solidFill>
                  <a:srgbClr val="0000FF"/>
                </a:solidFill>
                <a:highlight>
                  <a:srgbClr val="FFFFFF"/>
                </a:highlight>
                <a:latin typeface="Consolas" panose="020B0609020204030204" pitchFamily="49" charset="0"/>
                <a:ea typeface="MS PGothic" panose="020B0600070205080204" pitchFamily="34" charset="-128"/>
              </a:rPr>
              <a:t>&gt;</a:t>
            </a:r>
            <a:endParaRPr lang="en-US"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    &lt;</a:t>
            </a:r>
            <a:r>
              <a:rPr lang="en-US" sz="1078" dirty="0" err="1">
                <a:solidFill>
                  <a:srgbClr val="A31515"/>
                </a:solidFill>
                <a:highlight>
                  <a:srgbClr val="FFFFFF"/>
                </a:highlight>
                <a:latin typeface="Consolas" panose="020B0609020204030204" pitchFamily="49" charset="0"/>
                <a:ea typeface="MS PGothic" panose="020B0600070205080204" pitchFamily="34" charset="-128"/>
              </a:rPr>
              <a:t>StatefulServiceType</a:t>
            </a:r>
            <a:r>
              <a:rPr lang="en-US" sz="1078" dirty="0">
                <a:solidFill>
                  <a:srgbClr val="0000FF"/>
                </a:solidFill>
                <a:highlight>
                  <a:srgbClr val="FFFFFF"/>
                </a:highlight>
                <a:latin typeface="Consolas" panose="020B0609020204030204" pitchFamily="49" charset="0"/>
                <a:ea typeface="MS PGothic" panose="020B0600070205080204" pitchFamily="34" charset="-128"/>
              </a:rPr>
              <a:t> </a:t>
            </a:r>
            <a:r>
              <a:rPr lang="en-US" sz="1078" dirty="0" err="1">
                <a:solidFill>
                  <a:srgbClr val="FF0000"/>
                </a:solidFill>
                <a:highlight>
                  <a:srgbClr val="FFFFFF"/>
                </a:highlight>
                <a:latin typeface="Consolas" panose="020B0609020204030204" pitchFamily="49" charset="0"/>
                <a:ea typeface="MS PGothic" panose="020B0600070205080204" pitchFamily="34" charset="-128"/>
              </a:rPr>
              <a:t>ServiceTypeName</a:t>
            </a:r>
            <a:r>
              <a:rPr lang="en-US" sz="1078" dirty="0">
                <a:solidFill>
                  <a:srgbClr val="0000FF"/>
                </a:solidFill>
                <a:highlight>
                  <a:srgbClr val="FFFFFF"/>
                </a:highlight>
                <a:latin typeface="Consolas" panose="020B0609020204030204" pitchFamily="49" charset="0"/>
                <a:ea typeface="MS PGothic" panose="020B0600070205080204" pitchFamily="34" charset="-128"/>
              </a:rPr>
              <a:t>=</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err="1">
                <a:solidFill>
                  <a:srgbClr val="0000FF"/>
                </a:solidFill>
                <a:highlight>
                  <a:srgbClr val="FFFFFF"/>
                </a:highlight>
                <a:latin typeface="Consolas" panose="020B0609020204030204" pitchFamily="49" charset="0"/>
                <a:ea typeface="MS PGothic" panose="020B0600070205080204" pitchFamily="34" charset="-128"/>
              </a:rPr>
              <a:t>QueueServiceType</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a:solidFill>
                  <a:srgbClr val="0000FF"/>
                </a:solidFill>
                <a:highlight>
                  <a:srgbClr val="FFFFFF"/>
                </a:highlight>
                <a:latin typeface="Consolas" panose="020B0609020204030204" pitchFamily="49" charset="0"/>
                <a:ea typeface="MS PGothic" panose="020B0600070205080204" pitchFamily="34" charset="-128"/>
              </a:rPr>
              <a:t> </a:t>
            </a:r>
            <a:r>
              <a:rPr lang="en-US" sz="1078" dirty="0" err="1">
                <a:solidFill>
                  <a:srgbClr val="FF0000"/>
                </a:solidFill>
                <a:highlight>
                  <a:srgbClr val="FFFFFF"/>
                </a:highlight>
                <a:latin typeface="Consolas" panose="020B0609020204030204" pitchFamily="49" charset="0"/>
                <a:ea typeface="MS PGothic" panose="020B0600070205080204" pitchFamily="34" charset="-128"/>
              </a:rPr>
              <a:t>HasPersistedState</a:t>
            </a:r>
            <a:r>
              <a:rPr lang="en-US" sz="1078" dirty="0">
                <a:solidFill>
                  <a:srgbClr val="0000FF"/>
                </a:solidFill>
                <a:highlight>
                  <a:srgbClr val="FFFFFF"/>
                </a:highlight>
                <a:latin typeface="Consolas" panose="020B0609020204030204" pitchFamily="49" charset="0"/>
                <a:ea typeface="MS PGothic" panose="020B0600070205080204" pitchFamily="34" charset="-128"/>
              </a:rPr>
              <a:t>=</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a:solidFill>
                  <a:srgbClr val="0000FF"/>
                </a:solidFill>
                <a:highlight>
                  <a:srgbClr val="FFFFFF"/>
                </a:highlight>
                <a:latin typeface="Consolas" panose="020B0609020204030204" pitchFamily="49" charset="0"/>
                <a:ea typeface="MS PGothic" panose="020B0600070205080204" pitchFamily="34" charset="-128"/>
              </a:rPr>
              <a:t>true</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a:solidFill>
                  <a:srgbClr val="0000FF"/>
                </a:solidFill>
                <a:highlight>
                  <a:srgbClr val="FFFFFF"/>
                </a:highlight>
                <a:latin typeface="Consolas" panose="020B0609020204030204" pitchFamily="49" charset="0"/>
                <a:ea typeface="MS PGothic" panose="020B0600070205080204" pitchFamily="34" charset="-128"/>
              </a:rPr>
              <a:t> /&gt;</a:t>
            </a:r>
            <a:endParaRPr lang="en-US"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  &lt;/</a:t>
            </a:r>
            <a:r>
              <a:rPr lang="en-US" sz="1078" dirty="0" err="1">
                <a:solidFill>
                  <a:srgbClr val="A31515"/>
                </a:solidFill>
                <a:highlight>
                  <a:srgbClr val="FFFFFF"/>
                </a:highlight>
                <a:latin typeface="Consolas" panose="020B0609020204030204" pitchFamily="49" charset="0"/>
                <a:ea typeface="MS PGothic" panose="020B0600070205080204" pitchFamily="34" charset="-128"/>
              </a:rPr>
              <a:t>ServiceTypes</a:t>
            </a:r>
            <a:r>
              <a:rPr lang="en-US" sz="1078" dirty="0">
                <a:solidFill>
                  <a:srgbClr val="0000FF"/>
                </a:solidFill>
                <a:highlight>
                  <a:srgbClr val="FFFFFF"/>
                </a:highlight>
                <a:latin typeface="Consolas" panose="020B0609020204030204" pitchFamily="49" charset="0"/>
                <a:ea typeface="MS PGothic" panose="020B0600070205080204" pitchFamily="34" charset="-128"/>
              </a:rPr>
              <a:t>&gt;</a:t>
            </a:r>
            <a:endParaRPr lang="en-US"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de-DE" sz="1078" dirty="0">
                <a:solidFill>
                  <a:srgbClr val="0000FF"/>
                </a:solidFill>
                <a:highlight>
                  <a:srgbClr val="FFFFFF"/>
                </a:highlight>
                <a:latin typeface="Consolas" panose="020B0609020204030204" pitchFamily="49" charset="0"/>
                <a:ea typeface="MS PGothic" panose="020B0600070205080204" pitchFamily="34" charset="-128"/>
              </a:rPr>
              <a:t>  &lt;</a:t>
            </a:r>
            <a:r>
              <a:rPr lang="de-DE" sz="1078" dirty="0">
                <a:solidFill>
                  <a:srgbClr val="A31515"/>
                </a:solidFill>
                <a:highlight>
                  <a:srgbClr val="FFFFFF"/>
                </a:highlight>
                <a:latin typeface="Consolas" panose="020B0609020204030204" pitchFamily="49" charset="0"/>
                <a:ea typeface="MS PGothic" panose="020B0600070205080204" pitchFamily="34" charset="-128"/>
              </a:rPr>
              <a:t>CodePackage</a:t>
            </a:r>
            <a:r>
              <a:rPr lang="de-DE" sz="1078" dirty="0">
                <a:solidFill>
                  <a:srgbClr val="0000FF"/>
                </a:solidFill>
                <a:highlight>
                  <a:srgbClr val="FFFFFF"/>
                </a:highlight>
                <a:latin typeface="Consolas" panose="020B0609020204030204" pitchFamily="49" charset="0"/>
                <a:ea typeface="MS PGothic" panose="020B0600070205080204" pitchFamily="34" charset="-128"/>
              </a:rPr>
              <a:t> </a:t>
            </a:r>
            <a:r>
              <a:rPr lang="de-DE" sz="1078" dirty="0">
                <a:solidFill>
                  <a:srgbClr val="FF0000"/>
                </a:solidFill>
                <a:highlight>
                  <a:srgbClr val="FFFFFF"/>
                </a:highlight>
                <a:latin typeface="Consolas" panose="020B0609020204030204" pitchFamily="49" charset="0"/>
                <a:ea typeface="MS PGothic" panose="020B0600070205080204" pitchFamily="34" charset="-128"/>
              </a:rPr>
              <a:t>Name</a:t>
            </a:r>
            <a:r>
              <a:rPr lang="de-DE" sz="1078" dirty="0">
                <a:solidFill>
                  <a:srgbClr val="0000FF"/>
                </a:solidFill>
                <a:highlight>
                  <a:srgbClr val="FFFFFF"/>
                </a:highlight>
                <a:latin typeface="Consolas" panose="020B0609020204030204" pitchFamily="49" charset="0"/>
                <a:ea typeface="MS PGothic" panose="020B0600070205080204" pitchFamily="34" charset="-128"/>
              </a:rPr>
              <a:t>=</a:t>
            </a:r>
            <a:r>
              <a:rPr lang="de-DE" sz="1078" dirty="0">
                <a:solidFill>
                  <a:srgbClr val="000000"/>
                </a:solidFill>
                <a:highlight>
                  <a:srgbClr val="FFFFFF"/>
                </a:highlight>
                <a:latin typeface="Consolas" panose="020B0609020204030204" pitchFamily="49" charset="0"/>
                <a:ea typeface="MS PGothic" panose="020B0600070205080204" pitchFamily="34" charset="-128"/>
              </a:rPr>
              <a:t>"</a:t>
            </a:r>
            <a:r>
              <a:rPr lang="de-DE" sz="1078" dirty="0">
                <a:solidFill>
                  <a:srgbClr val="0000FF"/>
                </a:solidFill>
                <a:highlight>
                  <a:srgbClr val="FFFFFF"/>
                </a:highlight>
                <a:latin typeface="Consolas" panose="020B0609020204030204" pitchFamily="49" charset="0"/>
                <a:ea typeface="MS PGothic" panose="020B0600070205080204" pitchFamily="34" charset="-128"/>
              </a:rPr>
              <a:t>Code</a:t>
            </a:r>
            <a:r>
              <a:rPr lang="de-DE" sz="1078" dirty="0">
                <a:solidFill>
                  <a:srgbClr val="000000"/>
                </a:solidFill>
                <a:highlight>
                  <a:srgbClr val="FFFFFF"/>
                </a:highlight>
                <a:latin typeface="Consolas" panose="020B0609020204030204" pitchFamily="49" charset="0"/>
                <a:ea typeface="MS PGothic" panose="020B0600070205080204" pitchFamily="34" charset="-128"/>
              </a:rPr>
              <a:t>"</a:t>
            </a:r>
            <a:r>
              <a:rPr lang="de-DE" sz="1078" dirty="0">
                <a:solidFill>
                  <a:srgbClr val="0000FF"/>
                </a:solidFill>
                <a:highlight>
                  <a:srgbClr val="FFFFFF"/>
                </a:highlight>
                <a:latin typeface="Consolas" panose="020B0609020204030204" pitchFamily="49" charset="0"/>
                <a:ea typeface="MS PGothic" panose="020B0600070205080204" pitchFamily="34" charset="-128"/>
              </a:rPr>
              <a:t> </a:t>
            </a:r>
            <a:r>
              <a:rPr lang="de-DE" sz="1078" dirty="0">
                <a:solidFill>
                  <a:srgbClr val="FF0000"/>
                </a:solidFill>
                <a:highlight>
                  <a:srgbClr val="FFFFFF"/>
                </a:highlight>
                <a:latin typeface="Consolas" panose="020B0609020204030204" pitchFamily="49" charset="0"/>
                <a:ea typeface="MS PGothic" panose="020B0600070205080204" pitchFamily="34" charset="-128"/>
              </a:rPr>
              <a:t>Version</a:t>
            </a:r>
            <a:r>
              <a:rPr lang="de-DE" sz="1078" dirty="0">
                <a:solidFill>
                  <a:srgbClr val="0000FF"/>
                </a:solidFill>
                <a:highlight>
                  <a:srgbClr val="FFFFFF"/>
                </a:highlight>
                <a:latin typeface="Consolas" panose="020B0609020204030204" pitchFamily="49" charset="0"/>
                <a:ea typeface="MS PGothic" panose="020B0600070205080204" pitchFamily="34" charset="-128"/>
              </a:rPr>
              <a:t>=</a:t>
            </a:r>
            <a:r>
              <a:rPr lang="de-DE" sz="1078" dirty="0">
                <a:solidFill>
                  <a:srgbClr val="000000"/>
                </a:solidFill>
                <a:highlight>
                  <a:srgbClr val="FFFFFF"/>
                </a:highlight>
                <a:latin typeface="Consolas" panose="020B0609020204030204" pitchFamily="49" charset="0"/>
                <a:ea typeface="MS PGothic" panose="020B0600070205080204" pitchFamily="34" charset="-128"/>
              </a:rPr>
              <a:t>"</a:t>
            </a:r>
            <a:r>
              <a:rPr lang="de-DE" sz="1078" dirty="0">
                <a:solidFill>
                  <a:srgbClr val="0000FF"/>
                </a:solidFill>
                <a:highlight>
                  <a:srgbClr val="FFFFFF"/>
                </a:highlight>
                <a:latin typeface="Consolas" panose="020B0609020204030204" pitchFamily="49" charset="0"/>
                <a:ea typeface="MS PGothic" panose="020B0600070205080204" pitchFamily="34" charset="-128"/>
              </a:rPr>
              <a:t>1.0</a:t>
            </a:r>
            <a:r>
              <a:rPr lang="de-DE" sz="1078" dirty="0">
                <a:solidFill>
                  <a:srgbClr val="000000"/>
                </a:solidFill>
                <a:highlight>
                  <a:srgbClr val="FFFFFF"/>
                </a:highlight>
                <a:latin typeface="Consolas" panose="020B0609020204030204" pitchFamily="49" charset="0"/>
                <a:ea typeface="MS PGothic" panose="020B0600070205080204" pitchFamily="34" charset="-128"/>
              </a:rPr>
              <a:t>"</a:t>
            </a:r>
            <a:r>
              <a:rPr lang="de-DE" sz="1078" dirty="0">
                <a:solidFill>
                  <a:srgbClr val="0000FF"/>
                </a:solidFill>
                <a:highlight>
                  <a:srgbClr val="FFFFFF"/>
                </a:highlight>
                <a:latin typeface="Consolas" panose="020B0609020204030204" pitchFamily="49" charset="0"/>
                <a:ea typeface="MS PGothic" panose="020B0600070205080204" pitchFamily="34" charset="-128"/>
              </a:rPr>
              <a:t>&gt;</a:t>
            </a:r>
            <a:endParaRPr lang="de-DE"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    &lt;</a:t>
            </a:r>
            <a:r>
              <a:rPr lang="en-US" sz="1078"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078" dirty="0">
                <a:solidFill>
                  <a:srgbClr val="0000FF"/>
                </a:solidFill>
                <a:highlight>
                  <a:srgbClr val="FFFFFF"/>
                </a:highlight>
                <a:latin typeface="Consolas" panose="020B0609020204030204" pitchFamily="49" charset="0"/>
                <a:ea typeface="MS PGothic" panose="020B0600070205080204" pitchFamily="34" charset="-128"/>
              </a:rPr>
              <a:t>&gt;</a:t>
            </a:r>
            <a:endParaRPr lang="en-US"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      &lt;</a:t>
            </a:r>
            <a:r>
              <a:rPr lang="en-US" sz="1078"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078" dirty="0">
                <a:solidFill>
                  <a:srgbClr val="0000FF"/>
                </a:solidFill>
                <a:highlight>
                  <a:srgbClr val="FFFFFF"/>
                </a:highlight>
                <a:latin typeface="Consolas" panose="020B0609020204030204" pitchFamily="49" charset="0"/>
                <a:ea typeface="MS PGothic" panose="020B0600070205080204" pitchFamily="34" charset="-128"/>
              </a:rPr>
              <a:t>&gt;</a:t>
            </a:r>
            <a:endParaRPr lang="en-US"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        &lt;</a:t>
            </a:r>
            <a:r>
              <a:rPr lang="en-US" sz="1078" dirty="0">
                <a:solidFill>
                  <a:srgbClr val="A31515"/>
                </a:solidFill>
                <a:highlight>
                  <a:srgbClr val="FFFFFF"/>
                </a:highlight>
                <a:latin typeface="Consolas" panose="020B0609020204030204" pitchFamily="49" charset="0"/>
                <a:ea typeface="MS PGothic" panose="020B0600070205080204" pitchFamily="34" charset="-128"/>
              </a:rPr>
              <a:t>Program</a:t>
            </a:r>
            <a:r>
              <a:rPr lang="en-US" sz="1078" dirty="0">
                <a:solidFill>
                  <a:srgbClr val="0000FF"/>
                </a:solidFill>
                <a:highlight>
                  <a:srgbClr val="FFFFFF"/>
                </a:highlight>
                <a:latin typeface="Consolas" panose="020B0609020204030204" pitchFamily="49" charset="0"/>
                <a:ea typeface="MS PGothic" panose="020B0600070205080204" pitchFamily="34" charset="-128"/>
              </a:rPr>
              <a:t>&gt;</a:t>
            </a:r>
            <a:r>
              <a:rPr lang="en-US" sz="1078" dirty="0">
                <a:solidFill>
                  <a:srgbClr val="000000"/>
                </a:solidFill>
                <a:highlight>
                  <a:srgbClr val="FFFFFF"/>
                </a:highlight>
                <a:latin typeface="Consolas" panose="020B0609020204030204" pitchFamily="49" charset="0"/>
                <a:ea typeface="MS PGothic" panose="020B0600070205080204" pitchFamily="34" charset="-128"/>
              </a:rPr>
              <a:t>ServiceHost.exe</a:t>
            </a:r>
            <a:r>
              <a:rPr lang="en-US" sz="1078" dirty="0">
                <a:solidFill>
                  <a:srgbClr val="0000FF"/>
                </a:solidFill>
                <a:highlight>
                  <a:srgbClr val="FFFFFF"/>
                </a:highlight>
                <a:latin typeface="Consolas" panose="020B0609020204030204" pitchFamily="49" charset="0"/>
                <a:ea typeface="MS PGothic" panose="020B0600070205080204" pitchFamily="34" charset="-128"/>
              </a:rPr>
              <a:t>&lt;/</a:t>
            </a:r>
            <a:r>
              <a:rPr lang="en-US" sz="1078" dirty="0">
                <a:solidFill>
                  <a:srgbClr val="A31515"/>
                </a:solidFill>
                <a:highlight>
                  <a:srgbClr val="FFFFFF"/>
                </a:highlight>
                <a:latin typeface="Consolas" panose="020B0609020204030204" pitchFamily="49" charset="0"/>
                <a:ea typeface="MS PGothic" panose="020B0600070205080204" pitchFamily="34" charset="-128"/>
              </a:rPr>
              <a:t>Program</a:t>
            </a:r>
            <a:r>
              <a:rPr lang="en-US" sz="1078" dirty="0">
                <a:solidFill>
                  <a:srgbClr val="0000FF"/>
                </a:solidFill>
                <a:highlight>
                  <a:srgbClr val="FFFFFF"/>
                </a:highlight>
                <a:latin typeface="Consolas" panose="020B0609020204030204" pitchFamily="49" charset="0"/>
                <a:ea typeface="MS PGothic" panose="020B0600070205080204" pitchFamily="34" charset="-128"/>
              </a:rPr>
              <a:t>&gt;</a:t>
            </a:r>
            <a:endParaRPr lang="en-US"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      &lt;/</a:t>
            </a:r>
            <a:r>
              <a:rPr lang="en-US" sz="1078" dirty="0" err="1">
                <a:solidFill>
                  <a:srgbClr val="A31515"/>
                </a:solidFill>
                <a:highlight>
                  <a:srgbClr val="FFFFFF"/>
                </a:highlight>
                <a:latin typeface="Consolas" panose="020B0609020204030204" pitchFamily="49" charset="0"/>
                <a:ea typeface="MS PGothic" panose="020B0600070205080204" pitchFamily="34" charset="-128"/>
              </a:rPr>
              <a:t>ExeHost</a:t>
            </a:r>
            <a:r>
              <a:rPr lang="en-US" sz="1078" dirty="0">
                <a:solidFill>
                  <a:srgbClr val="0000FF"/>
                </a:solidFill>
                <a:highlight>
                  <a:srgbClr val="FFFFFF"/>
                </a:highlight>
                <a:latin typeface="Consolas" panose="020B0609020204030204" pitchFamily="49" charset="0"/>
                <a:ea typeface="MS PGothic" panose="020B0600070205080204" pitchFamily="34" charset="-128"/>
              </a:rPr>
              <a:t>&gt;</a:t>
            </a:r>
            <a:endParaRPr lang="en-US"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    &lt;/</a:t>
            </a:r>
            <a:r>
              <a:rPr lang="en-US" sz="1078" dirty="0" err="1">
                <a:solidFill>
                  <a:srgbClr val="A31515"/>
                </a:solidFill>
                <a:highlight>
                  <a:srgbClr val="FFFFFF"/>
                </a:highlight>
                <a:latin typeface="Consolas" panose="020B0609020204030204" pitchFamily="49" charset="0"/>
                <a:ea typeface="MS PGothic" panose="020B0600070205080204" pitchFamily="34" charset="-128"/>
              </a:rPr>
              <a:t>EntryPoint</a:t>
            </a:r>
            <a:r>
              <a:rPr lang="en-US" sz="1078" dirty="0">
                <a:solidFill>
                  <a:srgbClr val="0000FF"/>
                </a:solidFill>
                <a:highlight>
                  <a:srgbClr val="FFFFFF"/>
                </a:highlight>
                <a:latin typeface="Consolas" panose="020B0609020204030204" pitchFamily="49" charset="0"/>
                <a:ea typeface="MS PGothic" panose="020B0600070205080204" pitchFamily="34" charset="-128"/>
              </a:rPr>
              <a:t>&gt;</a:t>
            </a:r>
            <a:endParaRPr lang="en-US"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  &lt;/</a:t>
            </a:r>
            <a:r>
              <a:rPr lang="en-US" sz="1078" dirty="0" err="1">
                <a:solidFill>
                  <a:srgbClr val="A31515"/>
                </a:solidFill>
                <a:highlight>
                  <a:srgbClr val="FFFFFF"/>
                </a:highlight>
                <a:latin typeface="Consolas" panose="020B0609020204030204" pitchFamily="49" charset="0"/>
                <a:ea typeface="MS PGothic" panose="020B0600070205080204" pitchFamily="34" charset="-128"/>
              </a:rPr>
              <a:t>CodePackage</a:t>
            </a:r>
            <a:r>
              <a:rPr lang="en-US" sz="1078" dirty="0">
                <a:solidFill>
                  <a:srgbClr val="0000FF"/>
                </a:solidFill>
                <a:highlight>
                  <a:srgbClr val="FFFFFF"/>
                </a:highlight>
                <a:latin typeface="Consolas" panose="020B0609020204030204" pitchFamily="49" charset="0"/>
                <a:ea typeface="MS PGothic" panose="020B0600070205080204" pitchFamily="34" charset="-128"/>
              </a:rPr>
              <a:t>&gt;</a:t>
            </a:r>
            <a:endParaRPr lang="en-US"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  &lt;</a:t>
            </a:r>
            <a:r>
              <a:rPr lang="en-US" sz="1078" dirty="0" err="1">
                <a:solidFill>
                  <a:srgbClr val="A31515"/>
                </a:solidFill>
                <a:highlight>
                  <a:srgbClr val="FFFFFF"/>
                </a:highlight>
                <a:latin typeface="Consolas" panose="020B0609020204030204" pitchFamily="49" charset="0"/>
                <a:ea typeface="MS PGothic" panose="020B0600070205080204" pitchFamily="34" charset="-128"/>
              </a:rPr>
              <a:t>ConfigPackage</a:t>
            </a:r>
            <a:r>
              <a:rPr lang="en-US" sz="1078" dirty="0">
                <a:solidFill>
                  <a:srgbClr val="0000FF"/>
                </a:solidFill>
                <a:highlight>
                  <a:srgbClr val="FFFFFF"/>
                </a:highlight>
                <a:latin typeface="Consolas" panose="020B0609020204030204" pitchFamily="49" charset="0"/>
                <a:ea typeface="MS PGothic" panose="020B0600070205080204" pitchFamily="34" charset="-128"/>
              </a:rPr>
              <a:t> </a:t>
            </a:r>
            <a:r>
              <a:rPr lang="en-US" sz="1078" dirty="0">
                <a:solidFill>
                  <a:srgbClr val="FF0000"/>
                </a:solidFill>
                <a:highlight>
                  <a:srgbClr val="FFFFFF"/>
                </a:highlight>
                <a:latin typeface="Consolas" panose="020B0609020204030204" pitchFamily="49" charset="0"/>
                <a:ea typeface="MS PGothic" panose="020B0600070205080204" pitchFamily="34" charset="-128"/>
              </a:rPr>
              <a:t>Name</a:t>
            </a:r>
            <a:r>
              <a:rPr lang="en-US" sz="1078" dirty="0">
                <a:solidFill>
                  <a:srgbClr val="0000FF"/>
                </a:solidFill>
                <a:highlight>
                  <a:srgbClr val="FFFFFF"/>
                </a:highlight>
                <a:latin typeface="Consolas" panose="020B0609020204030204" pitchFamily="49" charset="0"/>
                <a:ea typeface="MS PGothic" panose="020B0600070205080204" pitchFamily="34" charset="-128"/>
              </a:rPr>
              <a:t>=</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a:solidFill>
                  <a:srgbClr val="0000FF"/>
                </a:solidFill>
                <a:highlight>
                  <a:srgbClr val="FFFFFF"/>
                </a:highlight>
                <a:latin typeface="Consolas" panose="020B0609020204030204" pitchFamily="49" charset="0"/>
                <a:ea typeface="MS PGothic" panose="020B0600070205080204" pitchFamily="34" charset="-128"/>
              </a:rPr>
              <a:t>Config</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a:solidFill>
                  <a:srgbClr val="0000FF"/>
                </a:solidFill>
                <a:highlight>
                  <a:srgbClr val="FFFFFF"/>
                </a:highlight>
                <a:latin typeface="Consolas" panose="020B0609020204030204" pitchFamily="49" charset="0"/>
                <a:ea typeface="MS PGothic" panose="020B0600070205080204" pitchFamily="34" charset="-128"/>
              </a:rPr>
              <a:t> </a:t>
            </a:r>
            <a:r>
              <a:rPr lang="en-US" sz="1078" dirty="0">
                <a:solidFill>
                  <a:srgbClr val="FF0000"/>
                </a:solidFill>
                <a:highlight>
                  <a:srgbClr val="FFFFFF"/>
                </a:highlight>
                <a:latin typeface="Consolas" panose="020B0609020204030204" pitchFamily="49" charset="0"/>
                <a:ea typeface="MS PGothic" panose="020B0600070205080204" pitchFamily="34" charset="-128"/>
              </a:rPr>
              <a:t>Version</a:t>
            </a:r>
            <a:r>
              <a:rPr lang="en-US" sz="1078" dirty="0">
                <a:solidFill>
                  <a:srgbClr val="0000FF"/>
                </a:solidFill>
                <a:highlight>
                  <a:srgbClr val="FFFFFF"/>
                </a:highlight>
                <a:latin typeface="Consolas" panose="020B0609020204030204" pitchFamily="49" charset="0"/>
                <a:ea typeface="MS PGothic" panose="020B0600070205080204" pitchFamily="34" charset="-128"/>
              </a:rPr>
              <a:t>=</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a:solidFill>
                  <a:srgbClr val="0000FF"/>
                </a:solidFill>
                <a:highlight>
                  <a:srgbClr val="FFFFFF"/>
                </a:highlight>
                <a:latin typeface="Consolas" panose="020B0609020204030204" pitchFamily="49" charset="0"/>
                <a:ea typeface="MS PGothic" panose="020B0600070205080204" pitchFamily="34" charset="-128"/>
              </a:rPr>
              <a:t>1.0</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a:solidFill>
                  <a:srgbClr val="0000FF"/>
                </a:solidFill>
                <a:highlight>
                  <a:srgbClr val="FFFFFF"/>
                </a:highlight>
                <a:latin typeface="Consolas" panose="020B0609020204030204" pitchFamily="49" charset="0"/>
                <a:ea typeface="MS PGothic" panose="020B0600070205080204" pitchFamily="34" charset="-128"/>
              </a:rPr>
              <a:t> /&gt;</a:t>
            </a:r>
            <a:endParaRPr lang="en-US"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  &lt;</a:t>
            </a:r>
            <a:r>
              <a:rPr lang="en-US" sz="1078" dirty="0" err="1">
                <a:solidFill>
                  <a:srgbClr val="A31515"/>
                </a:solidFill>
                <a:highlight>
                  <a:srgbClr val="FFFFFF"/>
                </a:highlight>
                <a:latin typeface="Consolas" panose="020B0609020204030204" pitchFamily="49" charset="0"/>
                <a:ea typeface="MS PGothic" panose="020B0600070205080204" pitchFamily="34" charset="-128"/>
              </a:rPr>
              <a:t>DataPackage</a:t>
            </a:r>
            <a:r>
              <a:rPr lang="en-US" sz="1078" dirty="0">
                <a:solidFill>
                  <a:srgbClr val="0000FF"/>
                </a:solidFill>
                <a:highlight>
                  <a:srgbClr val="FFFFFF"/>
                </a:highlight>
                <a:latin typeface="Consolas" panose="020B0609020204030204" pitchFamily="49" charset="0"/>
                <a:ea typeface="MS PGothic" panose="020B0600070205080204" pitchFamily="34" charset="-128"/>
              </a:rPr>
              <a:t> </a:t>
            </a:r>
            <a:r>
              <a:rPr lang="en-US" sz="1078" dirty="0">
                <a:solidFill>
                  <a:srgbClr val="FF0000"/>
                </a:solidFill>
                <a:highlight>
                  <a:srgbClr val="FFFFFF"/>
                </a:highlight>
                <a:latin typeface="Consolas" panose="020B0609020204030204" pitchFamily="49" charset="0"/>
                <a:ea typeface="MS PGothic" panose="020B0600070205080204" pitchFamily="34" charset="-128"/>
              </a:rPr>
              <a:t>Name</a:t>
            </a:r>
            <a:r>
              <a:rPr lang="en-US" sz="1078" dirty="0">
                <a:solidFill>
                  <a:srgbClr val="0000FF"/>
                </a:solidFill>
                <a:highlight>
                  <a:srgbClr val="FFFFFF"/>
                </a:highlight>
                <a:latin typeface="Consolas" panose="020B0609020204030204" pitchFamily="49" charset="0"/>
                <a:ea typeface="MS PGothic" panose="020B0600070205080204" pitchFamily="34" charset="-128"/>
              </a:rPr>
              <a:t>=</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a:solidFill>
                  <a:srgbClr val="0000FF"/>
                </a:solidFill>
                <a:highlight>
                  <a:srgbClr val="FFFFFF"/>
                </a:highlight>
                <a:latin typeface="Consolas" panose="020B0609020204030204" pitchFamily="49" charset="0"/>
                <a:ea typeface="MS PGothic" panose="020B0600070205080204" pitchFamily="34" charset="-128"/>
              </a:rPr>
              <a:t>Data</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a:solidFill>
                  <a:srgbClr val="0000FF"/>
                </a:solidFill>
                <a:highlight>
                  <a:srgbClr val="FFFFFF"/>
                </a:highlight>
                <a:latin typeface="Consolas" panose="020B0609020204030204" pitchFamily="49" charset="0"/>
                <a:ea typeface="MS PGothic" panose="020B0600070205080204" pitchFamily="34" charset="-128"/>
              </a:rPr>
              <a:t> </a:t>
            </a:r>
            <a:r>
              <a:rPr lang="en-US" sz="1078" dirty="0">
                <a:solidFill>
                  <a:srgbClr val="FF0000"/>
                </a:solidFill>
                <a:highlight>
                  <a:srgbClr val="FFFFFF"/>
                </a:highlight>
                <a:latin typeface="Consolas" panose="020B0609020204030204" pitchFamily="49" charset="0"/>
                <a:ea typeface="MS PGothic" panose="020B0600070205080204" pitchFamily="34" charset="-128"/>
              </a:rPr>
              <a:t>Version</a:t>
            </a:r>
            <a:r>
              <a:rPr lang="en-US" sz="1078" dirty="0">
                <a:solidFill>
                  <a:srgbClr val="0000FF"/>
                </a:solidFill>
                <a:highlight>
                  <a:srgbClr val="FFFFFF"/>
                </a:highlight>
                <a:latin typeface="Consolas" panose="020B0609020204030204" pitchFamily="49" charset="0"/>
                <a:ea typeface="MS PGothic" panose="020B0600070205080204" pitchFamily="34" charset="-128"/>
              </a:rPr>
              <a:t>=</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a:solidFill>
                  <a:srgbClr val="0000FF"/>
                </a:solidFill>
                <a:highlight>
                  <a:srgbClr val="FFFFFF"/>
                </a:highlight>
                <a:latin typeface="Consolas" panose="020B0609020204030204" pitchFamily="49" charset="0"/>
                <a:ea typeface="MS PGothic" panose="020B0600070205080204" pitchFamily="34" charset="-128"/>
              </a:rPr>
              <a:t>1.0</a:t>
            </a:r>
            <a:r>
              <a:rPr lang="en-US" sz="1078" dirty="0">
                <a:solidFill>
                  <a:srgbClr val="000000"/>
                </a:solidFill>
                <a:highlight>
                  <a:srgbClr val="FFFFFF"/>
                </a:highlight>
                <a:latin typeface="Consolas" panose="020B0609020204030204" pitchFamily="49" charset="0"/>
                <a:ea typeface="MS PGothic" panose="020B0600070205080204" pitchFamily="34" charset="-128"/>
              </a:rPr>
              <a:t>"</a:t>
            </a:r>
            <a:r>
              <a:rPr lang="en-US" sz="1078" dirty="0">
                <a:solidFill>
                  <a:srgbClr val="0000FF"/>
                </a:solidFill>
                <a:highlight>
                  <a:srgbClr val="FFFFFF"/>
                </a:highlight>
                <a:latin typeface="Consolas" panose="020B0609020204030204" pitchFamily="49" charset="0"/>
                <a:ea typeface="MS PGothic" panose="020B0600070205080204" pitchFamily="34" charset="-128"/>
              </a:rPr>
              <a:t> /&gt;</a:t>
            </a:r>
            <a:endParaRPr lang="en-US" sz="1078" dirty="0">
              <a:solidFill>
                <a:srgbClr val="000000"/>
              </a:solidFill>
              <a:highlight>
                <a:srgbClr val="FFFFFF"/>
              </a:highlight>
              <a:latin typeface="Consolas" panose="020B0609020204030204" pitchFamily="49" charset="0"/>
              <a:ea typeface="MS PGothic" panose="020B0600070205080204" pitchFamily="34" charset="-128"/>
            </a:endParaRPr>
          </a:p>
          <a:p>
            <a:pPr defTabSz="913505" eaLnBrk="0" fontAlgn="base" hangingPunct="0">
              <a:spcBef>
                <a:spcPct val="0"/>
              </a:spcBef>
              <a:spcAft>
                <a:spcPct val="0"/>
              </a:spcAft>
              <a:defRPr/>
            </a:pPr>
            <a:r>
              <a:rPr lang="en-US" sz="1078" dirty="0">
                <a:solidFill>
                  <a:srgbClr val="0000FF"/>
                </a:solidFill>
                <a:highlight>
                  <a:srgbClr val="FFFFFF"/>
                </a:highlight>
                <a:latin typeface="Consolas" panose="020B0609020204030204" pitchFamily="49" charset="0"/>
                <a:ea typeface="MS PGothic" panose="020B0600070205080204" pitchFamily="34" charset="-128"/>
              </a:rPr>
              <a:t>&lt;/</a:t>
            </a:r>
            <a:r>
              <a:rPr lang="en-US" sz="1078" dirty="0" err="1">
                <a:solidFill>
                  <a:srgbClr val="A31515"/>
                </a:solidFill>
                <a:highlight>
                  <a:srgbClr val="FFFFFF"/>
                </a:highlight>
                <a:latin typeface="Consolas" panose="020B0609020204030204" pitchFamily="49" charset="0"/>
                <a:ea typeface="MS PGothic" panose="020B0600070205080204" pitchFamily="34" charset="-128"/>
              </a:rPr>
              <a:t>ServiceManifest</a:t>
            </a:r>
            <a:r>
              <a:rPr lang="en-US" sz="1078" dirty="0">
                <a:solidFill>
                  <a:srgbClr val="0000FF"/>
                </a:solidFill>
                <a:highlight>
                  <a:srgbClr val="FFFFFF"/>
                </a:highlight>
                <a:latin typeface="Consolas" panose="020B0609020204030204" pitchFamily="49" charset="0"/>
                <a:ea typeface="MS PGothic" panose="020B0600070205080204" pitchFamily="34" charset="-128"/>
              </a:rPr>
              <a:t>&gt;</a:t>
            </a:r>
          </a:p>
          <a:p>
            <a:pPr defTabSz="913505" eaLnBrk="0" fontAlgn="base" hangingPunct="0">
              <a:spcBef>
                <a:spcPct val="0"/>
              </a:spcBef>
              <a:spcAft>
                <a:spcPct val="0"/>
              </a:spcAft>
              <a:defRPr/>
            </a:pPr>
            <a:endParaRPr lang="en-US" sz="1078" dirty="0">
              <a:solidFill>
                <a:srgbClr val="FFFFFF"/>
              </a:solidFill>
              <a:latin typeface="Segoe UI" panose="020B0502040204020203" pitchFamily="34" charset="0"/>
              <a:ea typeface="MS PGothic" panose="020B0600070205080204" pitchFamily="34" charset="-128"/>
            </a:endParaRPr>
          </a:p>
        </p:txBody>
      </p:sp>
      <p:grpSp>
        <p:nvGrpSpPr>
          <p:cNvPr id="17" name="Group 16"/>
          <p:cNvGrpSpPr/>
          <p:nvPr/>
        </p:nvGrpSpPr>
        <p:grpSpPr>
          <a:xfrm>
            <a:off x="717451" y="3802510"/>
            <a:ext cx="3186878" cy="1942254"/>
            <a:chOff x="520752" y="3573462"/>
            <a:chExt cx="3250782" cy="1981200"/>
          </a:xfrm>
        </p:grpSpPr>
        <p:sp>
          <p:nvSpPr>
            <p:cNvPr id="6" name="Rectangle 5"/>
            <p:cNvSpPr/>
            <p:nvPr/>
          </p:nvSpPr>
          <p:spPr bwMode="auto">
            <a:xfrm>
              <a:off x="884237" y="3573462"/>
              <a:ext cx="2514600"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Service Type 1</a:t>
              </a:r>
            </a:p>
          </p:txBody>
        </p:sp>
        <p:sp>
          <p:nvSpPr>
            <p:cNvPr id="7" name="Rectangle 6"/>
            <p:cNvSpPr/>
            <p:nvPr/>
          </p:nvSpPr>
          <p:spPr bwMode="auto">
            <a:xfrm>
              <a:off x="520752"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Code</a:t>
              </a:r>
            </a:p>
          </p:txBody>
        </p:sp>
        <p:sp>
          <p:nvSpPr>
            <p:cNvPr id="8" name="Rectangle 7"/>
            <p:cNvSpPr/>
            <p:nvPr/>
          </p:nvSpPr>
          <p:spPr bwMode="auto">
            <a:xfrm>
              <a:off x="1629746" y="4944979"/>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err="1">
                  <a:gradFill>
                    <a:gsLst>
                      <a:gs pos="0">
                        <a:srgbClr val="FFFFFF"/>
                      </a:gs>
                      <a:gs pos="100000">
                        <a:srgbClr val="FFFFFF"/>
                      </a:gs>
                    </a:gsLst>
                    <a:lin ang="5400000" scaled="0"/>
                  </a:gradFill>
                  <a:latin typeface="Segoe UI Semilight"/>
                </a:rPr>
                <a:t>Config</a:t>
              </a:r>
              <a:endParaRPr lang="en-US" sz="1961" dirty="0">
                <a:gradFill>
                  <a:gsLst>
                    <a:gs pos="0">
                      <a:srgbClr val="FFFFFF"/>
                    </a:gs>
                    <a:gs pos="100000">
                      <a:srgbClr val="FFFFFF"/>
                    </a:gs>
                  </a:gsLst>
                  <a:lin ang="5400000" scaled="0"/>
                </a:gradFill>
                <a:latin typeface="Segoe UI Semilight"/>
              </a:endParaRPr>
            </a:p>
          </p:txBody>
        </p:sp>
        <p:sp>
          <p:nvSpPr>
            <p:cNvPr id="9" name="Rectangle 8"/>
            <p:cNvSpPr/>
            <p:nvPr/>
          </p:nvSpPr>
          <p:spPr bwMode="auto">
            <a:xfrm>
              <a:off x="2738740" y="4945062"/>
              <a:ext cx="1032794" cy="609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Data</a:t>
              </a:r>
            </a:p>
          </p:txBody>
        </p:sp>
        <p:cxnSp>
          <p:nvCxnSpPr>
            <p:cNvPr id="3" name="Straight Connector 2"/>
            <p:cNvCxnSpPr>
              <a:stCxn id="6" idx="2"/>
            </p:cNvCxnSpPr>
            <p:nvPr/>
          </p:nvCxnSpPr>
          <p:spPr>
            <a:xfrm>
              <a:off x="2141537" y="4183062"/>
              <a:ext cx="0" cy="29779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37149" y="4480853"/>
              <a:ext cx="2217988"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1037149" y="4480853"/>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141537"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38738" y="4469369"/>
              <a:ext cx="0" cy="464126"/>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569215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496"/>
            <a:ext cx="11653523" cy="1677599"/>
          </a:xfrm>
        </p:spPr>
        <p:txBody>
          <a:bodyPr/>
          <a:lstStyle/>
          <a:p>
            <a:r>
              <a:rPr lang="en-US" sz="3137" dirty="0">
                <a:solidFill>
                  <a:srgbClr val="323232"/>
                </a:solidFill>
                <a:latin typeface="+mj-lt"/>
              </a:rPr>
              <a:t>Declarative template for creating an application</a:t>
            </a:r>
          </a:p>
          <a:p>
            <a:r>
              <a:rPr lang="en-US" sz="3137" dirty="0">
                <a:solidFill>
                  <a:srgbClr val="323232"/>
                </a:solidFill>
                <a:latin typeface="+mj-lt"/>
              </a:rPr>
              <a:t>Based on a set of service types</a:t>
            </a:r>
          </a:p>
          <a:p>
            <a:r>
              <a:rPr lang="en-US" sz="3137" dirty="0">
                <a:solidFill>
                  <a:srgbClr val="323232"/>
                </a:solidFill>
                <a:latin typeface="+mj-lt"/>
              </a:rPr>
              <a:t>Used for packaging, deployment, and versioning</a:t>
            </a:r>
          </a:p>
        </p:txBody>
      </p:sp>
      <p:sp>
        <p:nvSpPr>
          <p:cNvPr id="3" name="Title 2"/>
          <p:cNvSpPr>
            <a:spLocks noGrp="1"/>
          </p:cNvSpPr>
          <p:nvPr>
            <p:ph type="title"/>
          </p:nvPr>
        </p:nvSpPr>
        <p:spPr/>
        <p:txBody>
          <a:bodyPr/>
          <a:lstStyle/>
          <a:p>
            <a:r>
              <a:rPr lang="en-US" dirty="0">
                <a:solidFill>
                  <a:srgbClr val="323232"/>
                </a:solidFill>
              </a:rPr>
              <a:t>Application type</a:t>
            </a:r>
          </a:p>
        </p:txBody>
      </p:sp>
      <p:sp>
        <p:nvSpPr>
          <p:cNvPr id="4" name="Rectangle 3"/>
          <p:cNvSpPr/>
          <p:nvPr/>
        </p:nvSpPr>
        <p:spPr bwMode="auto">
          <a:xfrm>
            <a:off x="4021011" y="3300274"/>
            <a:ext cx="3809805" cy="597617"/>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Application Type A</a:t>
            </a:r>
          </a:p>
        </p:txBody>
      </p:sp>
      <p:sp>
        <p:nvSpPr>
          <p:cNvPr id="6" name="Rectangle 5"/>
          <p:cNvSpPr/>
          <p:nvPr/>
        </p:nvSpPr>
        <p:spPr bwMode="auto">
          <a:xfrm>
            <a:off x="982922" y="4698935"/>
            <a:ext cx="2465168" cy="597617"/>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Service Type 1</a:t>
            </a:r>
          </a:p>
        </p:txBody>
      </p:sp>
      <p:sp>
        <p:nvSpPr>
          <p:cNvPr id="7" name="Rectangle 6"/>
          <p:cNvSpPr/>
          <p:nvPr/>
        </p:nvSpPr>
        <p:spPr bwMode="auto">
          <a:xfrm>
            <a:off x="4697343" y="4698935"/>
            <a:ext cx="2465168" cy="597617"/>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Service Type 2</a:t>
            </a:r>
          </a:p>
        </p:txBody>
      </p:sp>
      <p:sp>
        <p:nvSpPr>
          <p:cNvPr id="8" name="Rectangle 7"/>
          <p:cNvSpPr/>
          <p:nvPr/>
        </p:nvSpPr>
        <p:spPr bwMode="auto">
          <a:xfrm>
            <a:off x="8411764" y="4698935"/>
            <a:ext cx="2465168" cy="597617"/>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Service Type 3</a:t>
            </a:r>
          </a:p>
        </p:txBody>
      </p:sp>
      <p:sp>
        <p:nvSpPr>
          <p:cNvPr id="9" name="Rectangle 8"/>
          <p:cNvSpPr/>
          <p:nvPr/>
        </p:nvSpPr>
        <p:spPr bwMode="auto">
          <a:xfrm>
            <a:off x="651391" y="5410245"/>
            <a:ext cx="1012491" cy="597617"/>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Code</a:t>
            </a:r>
          </a:p>
        </p:txBody>
      </p:sp>
      <p:sp>
        <p:nvSpPr>
          <p:cNvPr id="10" name="Rectangle 9"/>
          <p:cNvSpPr/>
          <p:nvPr/>
        </p:nvSpPr>
        <p:spPr bwMode="auto">
          <a:xfrm>
            <a:off x="1738584" y="5410245"/>
            <a:ext cx="1012491" cy="597617"/>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err="1">
                <a:gradFill>
                  <a:gsLst>
                    <a:gs pos="0">
                      <a:srgbClr val="FFFFFF"/>
                    </a:gs>
                    <a:gs pos="100000">
                      <a:srgbClr val="FFFFFF"/>
                    </a:gs>
                  </a:gsLst>
                  <a:lin ang="5400000" scaled="0"/>
                </a:gradFill>
                <a:latin typeface="Segoe UI Semilight"/>
              </a:rPr>
              <a:t>Config</a:t>
            </a:r>
            <a:endParaRPr lang="en-US" sz="1961" dirty="0">
              <a:gradFill>
                <a:gsLst>
                  <a:gs pos="0">
                    <a:srgbClr val="FFFFFF"/>
                  </a:gs>
                  <a:gs pos="100000">
                    <a:srgbClr val="FFFFFF"/>
                  </a:gs>
                </a:gsLst>
                <a:lin ang="5400000" scaled="0"/>
              </a:gradFill>
              <a:latin typeface="Segoe UI Semilight"/>
            </a:endParaRPr>
          </a:p>
        </p:txBody>
      </p:sp>
      <p:sp>
        <p:nvSpPr>
          <p:cNvPr id="11" name="Rectangle 10"/>
          <p:cNvSpPr/>
          <p:nvPr/>
        </p:nvSpPr>
        <p:spPr bwMode="auto">
          <a:xfrm>
            <a:off x="2825778" y="5410326"/>
            <a:ext cx="1012491" cy="597617"/>
          </a:xfrm>
          <a:prstGeom prst="rect">
            <a:avLst/>
          </a:prstGeom>
          <a:solidFill>
            <a:schemeClr val="accent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Data</a:t>
            </a:r>
          </a:p>
        </p:txBody>
      </p:sp>
      <p:sp>
        <p:nvSpPr>
          <p:cNvPr id="12" name="Rectangle 11"/>
          <p:cNvSpPr/>
          <p:nvPr/>
        </p:nvSpPr>
        <p:spPr bwMode="auto">
          <a:xfrm>
            <a:off x="4369826" y="5410163"/>
            <a:ext cx="1012491" cy="597617"/>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Code</a:t>
            </a:r>
          </a:p>
        </p:txBody>
      </p:sp>
      <p:sp>
        <p:nvSpPr>
          <p:cNvPr id="13" name="Rectangle 12"/>
          <p:cNvSpPr/>
          <p:nvPr/>
        </p:nvSpPr>
        <p:spPr bwMode="auto">
          <a:xfrm>
            <a:off x="5457019" y="5410163"/>
            <a:ext cx="1012491" cy="597617"/>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err="1">
                <a:gradFill>
                  <a:gsLst>
                    <a:gs pos="0">
                      <a:srgbClr val="FFFFFF"/>
                    </a:gs>
                    <a:gs pos="100000">
                      <a:srgbClr val="FFFFFF"/>
                    </a:gs>
                  </a:gsLst>
                  <a:lin ang="5400000" scaled="0"/>
                </a:gradFill>
                <a:latin typeface="Segoe UI Semilight"/>
              </a:rPr>
              <a:t>Config</a:t>
            </a:r>
            <a:endParaRPr lang="en-US" sz="1961" dirty="0">
              <a:gradFill>
                <a:gsLst>
                  <a:gs pos="0">
                    <a:srgbClr val="FFFFFF"/>
                  </a:gs>
                  <a:gs pos="100000">
                    <a:srgbClr val="FFFFFF"/>
                  </a:gs>
                </a:gsLst>
                <a:lin ang="5400000" scaled="0"/>
              </a:gradFill>
              <a:latin typeface="Segoe UI Semilight"/>
            </a:endParaRPr>
          </a:p>
        </p:txBody>
      </p:sp>
      <p:sp>
        <p:nvSpPr>
          <p:cNvPr id="14" name="Rectangle 13"/>
          <p:cNvSpPr/>
          <p:nvPr/>
        </p:nvSpPr>
        <p:spPr bwMode="auto">
          <a:xfrm>
            <a:off x="6544213" y="5410245"/>
            <a:ext cx="1012491" cy="597617"/>
          </a:xfrm>
          <a:prstGeom prst="rect">
            <a:avLst/>
          </a:prstGeom>
          <a:solidFill>
            <a:schemeClr val="accent3">
              <a:lumMod val="75000"/>
            </a:schemeClr>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Data</a:t>
            </a:r>
          </a:p>
        </p:txBody>
      </p:sp>
      <p:sp>
        <p:nvSpPr>
          <p:cNvPr id="15" name="Rectangle 14"/>
          <p:cNvSpPr/>
          <p:nvPr/>
        </p:nvSpPr>
        <p:spPr bwMode="auto">
          <a:xfrm>
            <a:off x="8088260" y="5405440"/>
            <a:ext cx="1012491" cy="597617"/>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Code</a:t>
            </a:r>
          </a:p>
        </p:txBody>
      </p:sp>
      <p:sp>
        <p:nvSpPr>
          <p:cNvPr id="16" name="Rectangle 15"/>
          <p:cNvSpPr/>
          <p:nvPr/>
        </p:nvSpPr>
        <p:spPr bwMode="auto">
          <a:xfrm>
            <a:off x="9175454" y="5405440"/>
            <a:ext cx="1012491" cy="597617"/>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err="1">
                <a:gradFill>
                  <a:gsLst>
                    <a:gs pos="0">
                      <a:srgbClr val="FFFFFF"/>
                    </a:gs>
                    <a:gs pos="100000">
                      <a:srgbClr val="FFFFFF"/>
                    </a:gs>
                  </a:gsLst>
                  <a:lin ang="5400000" scaled="0"/>
                </a:gradFill>
                <a:latin typeface="Segoe UI Semilight"/>
              </a:rPr>
              <a:t>Config</a:t>
            </a:r>
            <a:endParaRPr lang="en-US" sz="1961" dirty="0">
              <a:gradFill>
                <a:gsLst>
                  <a:gs pos="0">
                    <a:srgbClr val="FFFFFF"/>
                  </a:gs>
                  <a:gs pos="100000">
                    <a:srgbClr val="FFFFFF"/>
                  </a:gs>
                </a:gsLst>
                <a:lin ang="5400000" scaled="0"/>
              </a:gradFill>
              <a:latin typeface="Segoe UI Semilight"/>
            </a:endParaRPr>
          </a:p>
        </p:txBody>
      </p:sp>
      <p:sp>
        <p:nvSpPr>
          <p:cNvPr id="17" name="Rectangle 16"/>
          <p:cNvSpPr/>
          <p:nvPr/>
        </p:nvSpPr>
        <p:spPr bwMode="auto">
          <a:xfrm>
            <a:off x="10262647" y="5405521"/>
            <a:ext cx="1012491" cy="597617"/>
          </a:xfrm>
          <a:prstGeom prst="rect">
            <a:avLst/>
          </a:prstGeom>
          <a:solidFill>
            <a:srgbClr val="5F5F5F"/>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eaLnBrk="0" fontAlgn="base" hangingPunct="0">
              <a:spcBef>
                <a:spcPct val="0"/>
              </a:spcBef>
              <a:spcAft>
                <a:spcPct val="0"/>
              </a:spcAft>
              <a:defRPr/>
            </a:pPr>
            <a:r>
              <a:rPr lang="en-US" sz="1961" dirty="0">
                <a:gradFill>
                  <a:gsLst>
                    <a:gs pos="0">
                      <a:srgbClr val="FFFFFF"/>
                    </a:gs>
                    <a:gs pos="100000">
                      <a:srgbClr val="FFFFFF"/>
                    </a:gs>
                  </a:gsLst>
                  <a:lin ang="5400000" scaled="0"/>
                </a:gradFill>
                <a:latin typeface="Segoe UI Semilight"/>
              </a:rPr>
              <a:t>Data</a:t>
            </a:r>
          </a:p>
        </p:txBody>
      </p:sp>
      <p:cxnSp>
        <p:nvCxnSpPr>
          <p:cNvPr id="18" name="Straight Connector 17"/>
          <p:cNvCxnSpPr/>
          <p:nvPr/>
        </p:nvCxnSpPr>
        <p:spPr>
          <a:xfrm>
            <a:off x="2207480" y="4176021"/>
            <a:ext cx="7660976"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 idx="2"/>
            <a:endCxn id="7" idx="0"/>
          </p:cNvCxnSpPr>
          <p:nvPr/>
        </p:nvCxnSpPr>
        <p:spPr>
          <a:xfrm>
            <a:off x="5925913" y="3897891"/>
            <a:ext cx="4014" cy="801044"/>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6" idx="0"/>
          </p:cNvCxnSpPr>
          <p:nvPr/>
        </p:nvCxnSpPr>
        <p:spPr>
          <a:xfrm>
            <a:off x="2215506" y="4176021"/>
            <a:ext cx="0" cy="522914"/>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5925914" y="4176021"/>
            <a:ext cx="0" cy="522914"/>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9861574" y="4176021"/>
            <a:ext cx="0" cy="522914"/>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0923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9008" y="289959"/>
            <a:ext cx="10736072" cy="899537"/>
          </a:xfrm>
        </p:spPr>
        <p:txBody>
          <a:bodyPr/>
          <a:lstStyle/>
          <a:p>
            <a:r>
              <a:rPr lang="en-US" dirty="0"/>
              <a:t>Azure App Service</a:t>
            </a:r>
          </a:p>
        </p:txBody>
      </p:sp>
      <p:sp>
        <p:nvSpPr>
          <p:cNvPr id="70" name="TextBox 69"/>
          <p:cNvSpPr txBox="1"/>
          <p:nvPr/>
        </p:nvSpPr>
        <p:spPr>
          <a:xfrm>
            <a:off x="270068" y="1586857"/>
            <a:ext cx="3854081" cy="4804156"/>
          </a:xfrm>
          <a:prstGeom prst="rect">
            <a:avLst/>
          </a:prstGeom>
          <a:solidFill>
            <a:schemeClr val="accent1"/>
          </a:solidFill>
        </p:spPr>
        <p:txBody>
          <a:bodyPr wrap="square" lIns="179259" tIns="143407" rIns="179259" bIns="143407" rtlCol="0">
            <a:noAutofit/>
          </a:bodyPr>
          <a:lstStyle/>
          <a:p>
            <a:pPr algn="ctr" defTabSz="895638">
              <a:lnSpc>
                <a:spcPct val="90000"/>
              </a:lnSpc>
              <a:tabLst>
                <a:tab pos="877995" algn="l"/>
              </a:tabLst>
              <a:defRPr/>
            </a:pPr>
            <a:r>
              <a:rPr lang="en-US" sz="2353" kern="0" dirty="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168961" y="1586859"/>
            <a:ext cx="3854081" cy="4804156"/>
          </a:xfrm>
          <a:prstGeom prst="rect">
            <a:avLst/>
          </a:prstGeom>
          <a:solidFill>
            <a:schemeClr val="accent4"/>
          </a:solidFill>
        </p:spPr>
        <p:txBody>
          <a:bodyPr wrap="square" lIns="179259" tIns="143407" rIns="179259" bIns="143407" rtlCol="0">
            <a:noAutofit/>
          </a:bodyPr>
          <a:lstStyle/>
          <a:p>
            <a:pPr algn="ctr" defTabSz="895638">
              <a:lnSpc>
                <a:spcPct val="90000"/>
              </a:lnSpc>
              <a:tabLst>
                <a:tab pos="877995" algn="l"/>
              </a:tabLst>
              <a:defRPr/>
            </a:pPr>
            <a:r>
              <a:rPr lang="en-US" sz="2353" kern="0" dirty="0">
                <a:gradFill>
                  <a:gsLst>
                    <a:gs pos="0">
                      <a:srgbClr val="FFFFFF"/>
                    </a:gs>
                    <a:gs pos="100000">
                      <a:srgbClr val="FFFFFF"/>
                    </a:gs>
                  </a:gsLst>
                  <a:lin ang="5400000" scaled="1"/>
                </a:gradFill>
                <a:latin typeface="Segoe UI Semilight" charset="0"/>
                <a:cs typeface="Segoe UI Semilight" charset="0"/>
              </a:rPr>
              <a:t>Fully managed platform</a:t>
            </a:r>
          </a:p>
        </p:txBody>
      </p:sp>
      <p:sp>
        <p:nvSpPr>
          <p:cNvPr id="72" name="TextBox 71"/>
          <p:cNvSpPr txBox="1"/>
          <p:nvPr/>
        </p:nvSpPr>
        <p:spPr>
          <a:xfrm>
            <a:off x="8067856" y="1586859"/>
            <a:ext cx="3854081" cy="4804156"/>
          </a:xfrm>
          <a:prstGeom prst="rect">
            <a:avLst/>
          </a:prstGeom>
          <a:solidFill>
            <a:schemeClr val="accent1"/>
          </a:solidFill>
        </p:spPr>
        <p:txBody>
          <a:bodyPr wrap="square" lIns="179259" tIns="143407" rIns="179259" bIns="143407" rtlCol="0">
            <a:noAutofit/>
          </a:bodyPr>
          <a:lstStyle/>
          <a:p>
            <a:pPr algn="ctr" defTabSz="895638">
              <a:lnSpc>
                <a:spcPct val="90000"/>
              </a:lnSpc>
              <a:tabLst>
                <a:tab pos="877995" algn="l"/>
              </a:tabLst>
              <a:defRPr/>
            </a:pPr>
            <a:r>
              <a:rPr lang="en-US" sz="2353" kern="0" dirty="0">
                <a:gradFill>
                  <a:gsLst>
                    <a:gs pos="0">
                      <a:srgbClr val="FFFFFF"/>
                    </a:gs>
                    <a:gs pos="100000">
                      <a:srgbClr val="FFFFFF"/>
                    </a:gs>
                  </a:gsLst>
                  <a:lin ang="5400000" scaled="1"/>
                </a:gradFill>
                <a:latin typeface="Segoe UI Semilight" charset="0"/>
                <a:cs typeface="Segoe UI Semilight" charset="0"/>
              </a:rPr>
              <a:t>High productivity development</a:t>
            </a:r>
          </a:p>
        </p:txBody>
      </p:sp>
      <p:grpSp>
        <p:nvGrpSpPr>
          <p:cNvPr id="30" name="Group 29"/>
          <p:cNvGrpSpPr/>
          <p:nvPr/>
        </p:nvGrpSpPr>
        <p:grpSpPr>
          <a:xfrm>
            <a:off x="427587" y="4642737"/>
            <a:ext cx="1609496" cy="938822"/>
            <a:chOff x="435341" y="4735511"/>
            <a:chExt cx="1642002" cy="957783"/>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0" name="TextBox 109"/>
            <p:cNvSpPr txBox="1"/>
            <p:nvPr/>
          </p:nvSpPr>
          <p:spPr>
            <a:xfrm>
              <a:off x="435341" y="5379331"/>
              <a:ext cx="1642002" cy="313963"/>
            </a:xfrm>
            <a:prstGeom prst="rect">
              <a:avLst/>
            </a:prstGeom>
            <a:noFill/>
            <a:ln w="0">
              <a:noFill/>
            </a:ln>
          </p:spPr>
          <p:txBody>
            <a:bodyPr wrap="none" lIns="89630" tIns="44814" rIns="89630" bIns="4481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493">
                <a:defRPr/>
              </a:pPr>
              <a:r>
                <a:rPr lang="en-US" sz="1568" dirty="0">
                  <a:latin typeface="Segoe UI"/>
                </a:rPr>
                <a:t>AAD integrated </a:t>
              </a:r>
            </a:p>
          </p:txBody>
        </p:sp>
      </p:grpSp>
      <p:grpSp>
        <p:nvGrpSpPr>
          <p:cNvPr id="31" name="Group 30"/>
          <p:cNvGrpSpPr/>
          <p:nvPr/>
        </p:nvGrpSpPr>
        <p:grpSpPr>
          <a:xfrm>
            <a:off x="2176304" y="4570382"/>
            <a:ext cx="1959938" cy="1013602"/>
            <a:chOff x="2219374" y="4661692"/>
            <a:chExt cx="1999522" cy="1034073"/>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6" name="TextBox 115"/>
            <p:cNvSpPr txBox="1"/>
            <p:nvPr/>
          </p:nvSpPr>
          <p:spPr>
            <a:xfrm>
              <a:off x="2219374" y="5381802"/>
              <a:ext cx="1999522" cy="313963"/>
            </a:xfrm>
            <a:prstGeom prst="rect">
              <a:avLst/>
            </a:prstGeom>
            <a:noFill/>
          </p:spPr>
          <p:txBody>
            <a:bodyPr wrap="none" lIns="89630" tIns="44814" rIns="89630" bIns="4481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493">
                <a:defRPr/>
              </a:pPr>
              <a:r>
                <a:rPr lang="en-US" sz="1568" dirty="0">
                  <a:latin typeface="Segoe UI"/>
                </a:rPr>
                <a:t>Secure + compliant </a:t>
              </a:r>
            </a:p>
          </p:txBody>
        </p:sp>
      </p:grpSp>
      <p:grpSp>
        <p:nvGrpSpPr>
          <p:cNvPr id="35" name="Group 34"/>
          <p:cNvGrpSpPr/>
          <p:nvPr/>
        </p:nvGrpSpPr>
        <p:grpSpPr>
          <a:xfrm>
            <a:off x="4288622" y="4564351"/>
            <a:ext cx="1684928" cy="1234447"/>
            <a:chOff x="4374355" y="4655544"/>
            <a:chExt cx="1718957" cy="1259380"/>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25" name="TextBox 124"/>
            <p:cNvSpPr txBox="1"/>
            <p:nvPr/>
          </p:nvSpPr>
          <p:spPr>
            <a:xfrm>
              <a:off x="4374355" y="5379331"/>
              <a:ext cx="1718957" cy="535593"/>
            </a:xfrm>
            <a:prstGeom prst="rect">
              <a:avLst/>
            </a:prstGeom>
            <a:noFill/>
          </p:spPr>
          <p:txBody>
            <a:bodyPr wrap="none" lIns="89630" tIns="44814" rIns="89630" bIns="4481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493">
                <a:defRPr/>
              </a:pPr>
              <a:r>
                <a:rPr lang="en-US" sz="1568" dirty="0">
                  <a:latin typeface="Segoe UI"/>
                </a:rPr>
                <a:t>Reduced</a:t>
              </a:r>
              <a:br>
                <a:rPr lang="en-US" sz="1568" dirty="0">
                  <a:latin typeface="Segoe UI"/>
                </a:rPr>
              </a:br>
              <a:r>
                <a:rPr lang="en-US" sz="1568" dirty="0">
                  <a:latin typeface="Segoe UI"/>
                </a:rPr>
                <a:t>operations costs </a:t>
              </a:r>
            </a:p>
          </p:txBody>
        </p:sp>
      </p:grpSp>
      <p:grpSp>
        <p:nvGrpSpPr>
          <p:cNvPr id="36" name="Group 35"/>
          <p:cNvGrpSpPr/>
          <p:nvPr/>
        </p:nvGrpSpPr>
        <p:grpSpPr>
          <a:xfrm>
            <a:off x="6451466" y="4505022"/>
            <a:ext cx="1210337" cy="1293777"/>
            <a:chOff x="6580883" y="4595017"/>
            <a:chExt cx="1234782" cy="1319907"/>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28" name="TextBox 127"/>
            <p:cNvSpPr txBox="1"/>
            <p:nvPr/>
          </p:nvSpPr>
          <p:spPr>
            <a:xfrm>
              <a:off x="6580883" y="5379331"/>
              <a:ext cx="1234782" cy="535593"/>
            </a:xfrm>
            <a:prstGeom prst="rect">
              <a:avLst/>
            </a:prstGeom>
            <a:noFill/>
          </p:spPr>
          <p:txBody>
            <a:bodyPr wrap="none" lIns="89630" tIns="44814" rIns="89630" bIns="4481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493">
                <a:defRPr/>
              </a:pPr>
              <a:r>
                <a:rPr lang="en-US" sz="1568" dirty="0">
                  <a:latin typeface="Segoe UI"/>
                </a:rPr>
                <a:t>Backup and</a:t>
              </a:r>
              <a:br>
                <a:rPr lang="en-US" sz="1568" dirty="0">
                  <a:latin typeface="Segoe UI"/>
                </a:rPr>
              </a:br>
              <a:r>
                <a:rPr lang="en-US" sz="1568" dirty="0">
                  <a:latin typeface="Segoe UI"/>
                </a:rPr>
                <a:t>recovery </a:t>
              </a:r>
            </a:p>
          </p:txBody>
        </p:sp>
      </p:grpSp>
      <p:grpSp>
        <p:nvGrpSpPr>
          <p:cNvPr id="39" name="Group 38"/>
          <p:cNvGrpSpPr/>
          <p:nvPr/>
        </p:nvGrpSpPr>
        <p:grpSpPr>
          <a:xfrm>
            <a:off x="10325117" y="4558706"/>
            <a:ext cx="1266911" cy="1240091"/>
            <a:chOff x="10532768" y="4649786"/>
            <a:chExt cx="1292499" cy="1265137"/>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40" name="TextBox 139"/>
            <p:cNvSpPr txBox="1"/>
            <p:nvPr/>
          </p:nvSpPr>
          <p:spPr>
            <a:xfrm>
              <a:off x="10532768" y="5379330"/>
              <a:ext cx="1292499" cy="535593"/>
            </a:xfrm>
            <a:prstGeom prst="rect">
              <a:avLst/>
            </a:prstGeom>
            <a:noFill/>
          </p:spPr>
          <p:txBody>
            <a:bodyPr wrap="none" lIns="89630" tIns="44814" rIns="89630" bIns="44814"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895493">
                <a:defRPr/>
              </a:pPr>
              <a:r>
                <a:rPr lang="en-US" sz="1568" dirty="0">
                  <a:latin typeface="Segoe UI"/>
                </a:rPr>
                <a:t>App gallery</a:t>
              </a:r>
              <a:br>
                <a:rPr lang="en-US" sz="1568" dirty="0">
                  <a:latin typeface="Segoe UI"/>
                </a:rPr>
              </a:br>
              <a:r>
                <a:rPr lang="en-US" sz="1568" dirty="0">
                  <a:latin typeface="Segoe UI"/>
                </a:rPr>
                <a:t>marketplace</a:t>
              </a:r>
            </a:p>
          </p:txBody>
        </p:sp>
      </p:grpSp>
      <p:grpSp>
        <p:nvGrpSpPr>
          <p:cNvPr id="29" name="Group 28"/>
          <p:cNvGrpSpPr/>
          <p:nvPr/>
        </p:nvGrpSpPr>
        <p:grpSpPr>
          <a:xfrm>
            <a:off x="417373" y="2618029"/>
            <a:ext cx="1629926" cy="1335963"/>
            <a:chOff x="424918" y="2669912"/>
            <a:chExt cx="1662846" cy="1362945"/>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07" name="TextBox 106"/>
            <p:cNvSpPr txBox="1"/>
            <p:nvPr/>
          </p:nvSpPr>
          <p:spPr>
            <a:xfrm>
              <a:off x="424918" y="3497264"/>
              <a:ext cx="1662846" cy="535593"/>
            </a:xfrm>
            <a:prstGeom prst="rect">
              <a:avLst/>
            </a:prstGeom>
            <a:noFill/>
            <a:ln w="0">
              <a:noFill/>
            </a:ln>
          </p:spPr>
          <p:txBody>
            <a:bodyPr wrap="none" lIns="89630" tIns="44814" rIns="89630" bIns="44814" rtlCol="0">
              <a:spAutoFit/>
            </a:bodyPr>
            <a:lstStyle/>
            <a:p>
              <a:pPr algn="ctr" defTabSz="895493">
                <a:lnSpc>
                  <a:spcPct val="90000"/>
                </a:lnSpc>
                <a:defRPr/>
              </a:pPr>
              <a:r>
                <a:rPr lang="en-US" sz="1568" kern="0" dirty="0">
                  <a:gradFill>
                    <a:gsLst>
                      <a:gs pos="0">
                        <a:srgbClr val="FFFFFF"/>
                      </a:gs>
                      <a:gs pos="100000">
                        <a:srgbClr val="FFFFFF"/>
                      </a:gs>
                    </a:gsLst>
                    <a:lin ang="5400000" scaled="1"/>
                  </a:gradFill>
                  <a:latin typeface="Segoe UI"/>
                </a:rPr>
                <a:t>Global data</a:t>
              </a:r>
              <a:br>
                <a:rPr lang="en-US" sz="1568" kern="0" dirty="0">
                  <a:gradFill>
                    <a:gsLst>
                      <a:gs pos="0">
                        <a:srgbClr val="FFFFFF"/>
                      </a:gs>
                      <a:gs pos="100000">
                        <a:srgbClr val="FFFFFF"/>
                      </a:gs>
                    </a:gsLst>
                    <a:lin ang="5400000" scaled="1"/>
                  </a:gradFill>
                  <a:latin typeface="Segoe UI"/>
                </a:rPr>
              </a:br>
              <a:r>
                <a:rPr lang="en-US" sz="1568"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368027" y="2702760"/>
            <a:ext cx="1576495" cy="1033988"/>
            <a:chOff x="2414969" y="2756352"/>
            <a:chExt cx="1608334" cy="1054871"/>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3" name="TextBox 112"/>
            <p:cNvSpPr txBox="1"/>
            <p:nvPr/>
          </p:nvSpPr>
          <p:spPr>
            <a:xfrm>
              <a:off x="2414969" y="3497261"/>
              <a:ext cx="1608334" cy="313962"/>
            </a:xfrm>
            <a:prstGeom prst="rect">
              <a:avLst/>
            </a:prstGeom>
            <a:noFill/>
          </p:spPr>
          <p:txBody>
            <a:bodyPr wrap="none" lIns="89630" tIns="44814" rIns="89630" bIns="44814" rtlCol="0">
              <a:spAutoFit/>
            </a:bodyPr>
            <a:lstStyle/>
            <a:p>
              <a:pPr algn="ctr" defTabSz="895493">
                <a:lnSpc>
                  <a:spcPct val="90000"/>
                </a:lnSpc>
                <a:defRPr/>
              </a:pPr>
              <a:r>
                <a:rPr lang="en-US" sz="1568"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169975" y="2706726"/>
            <a:ext cx="1922222" cy="1247264"/>
            <a:chOff x="4253310" y="2760400"/>
            <a:chExt cx="1961044" cy="1272455"/>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19" name="TextBox 118"/>
            <p:cNvSpPr txBox="1"/>
            <p:nvPr/>
          </p:nvSpPr>
          <p:spPr>
            <a:xfrm>
              <a:off x="4253310" y="3497262"/>
              <a:ext cx="1961044" cy="535593"/>
            </a:xfrm>
            <a:prstGeom prst="rect">
              <a:avLst/>
            </a:prstGeom>
            <a:noFill/>
          </p:spPr>
          <p:txBody>
            <a:bodyPr wrap="none" lIns="89630" tIns="44814" rIns="89630" bIns="44814" rtlCol="0">
              <a:spAutoFit/>
            </a:bodyPr>
            <a:lstStyle/>
            <a:p>
              <a:pPr algn="ctr" defTabSz="895493">
                <a:lnSpc>
                  <a:spcPct val="90000"/>
                </a:lnSpc>
                <a:defRPr/>
              </a:pPr>
              <a:r>
                <a:rPr lang="en-US" sz="1568" kern="0" dirty="0">
                  <a:gradFill>
                    <a:gsLst>
                      <a:gs pos="0">
                        <a:srgbClr val="FFFFFF"/>
                      </a:gs>
                      <a:gs pos="100000">
                        <a:srgbClr val="FFFFFF"/>
                      </a:gs>
                    </a:gsLst>
                    <a:lin ang="5400000" scaled="1"/>
                  </a:gradFill>
                  <a:latin typeface="Segoe UI"/>
                </a:rPr>
                <a:t>Built-in auto scale</a:t>
              </a:r>
              <a:br>
                <a:rPr lang="en-US" sz="1568" kern="0" dirty="0">
                  <a:gradFill>
                    <a:gsLst>
                      <a:gs pos="0">
                        <a:srgbClr val="FFFFFF"/>
                      </a:gs>
                      <a:gs pos="100000">
                        <a:srgbClr val="FFFFFF"/>
                      </a:gs>
                    </a:gsLst>
                    <a:lin ang="5400000" scaled="1"/>
                  </a:gradFill>
                  <a:latin typeface="Segoe UI"/>
                </a:rPr>
              </a:br>
              <a:r>
                <a:rPr lang="en-US" sz="1568"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096314" y="2623865"/>
            <a:ext cx="1920651" cy="1330124"/>
            <a:chOff x="6218554" y="2675866"/>
            <a:chExt cx="1959441" cy="1356989"/>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22" name="TextBox 121"/>
            <p:cNvSpPr txBox="1"/>
            <p:nvPr/>
          </p:nvSpPr>
          <p:spPr>
            <a:xfrm>
              <a:off x="6218554" y="3497262"/>
              <a:ext cx="1959441" cy="535593"/>
            </a:xfrm>
            <a:prstGeom prst="rect">
              <a:avLst/>
            </a:prstGeom>
            <a:noFill/>
          </p:spPr>
          <p:txBody>
            <a:bodyPr wrap="none" lIns="89630" tIns="44814" rIns="89630" bIns="44814" rtlCol="0">
              <a:spAutoFit/>
            </a:bodyPr>
            <a:lstStyle/>
            <a:p>
              <a:pPr algn="ctr" defTabSz="895493">
                <a:lnSpc>
                  <a:spcPct val="90000"/>
                </a:lnSpc>
                <a:defRPr/>
              </a:pPr>
              <a:r>
                <a:rPr lang="en-US" sz="1568" kern="0" dirty="0">
                  <a:gradFill>
                    <a:gsLst>
                      <a:gs pos="0">
                        <a:srgbClr val="FFFFFF"/>
                      </a:gs>
                      <a:gs pos="100000">
                        <a:srgbClr val="FFFFFF"/>
                      </a:gs>
                    </a:gsLst>
                    <a:lin ang="5400000" scaled="1"/>
                  </a:gradFill>
                  <a:latin typeface="Segoe UI"/>
                </a:rPr>
                <a:t>High availability</a:t>
              </a:r>
              <a:br>
                <a:rPr lang="en-US" sz="1568" kern="0" dirty="0">
                  <a:gradFill>
                    <a:gsLst>
                      <a:gs pos="0">
                        <a:srgbClr val="FFFFFF"/>
                      </a:gs>
                      <a:gs pos="100000">
                        <a:srgbClr val="FFFFFF"/>
                      </a:gs>
                    </a:gsLst>
                    <a:lin ang="5400000" scaled="1"/>
                  </a:gradFill>
                  <a:latin typeface="Segoe UI"/>
                </a:rPr>
              </a:br>
              <a:r>
                <a:rPr lang="en-US" sz="1568"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112699" y="2626198"/>
            <a:ext cx="1837362" cy="1327791"/>
            <a:chOff x="8275663" y="2678247"/>
            <a:chExt cx="1874470" cy="1354608"/>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31" name="TextBox 130"/>
            <p:cNvSpPr txBox="1"/>
            <p:nvPr/>
          </p:nvSpPr>
          <p:spPr>
            <a:xfrm>
              <a:off x="8275663" y="3497262"/>
              <a:ext cx="1874470" cy="535593"/>
            </a:xfrm>
            <a:prstGeom prst="rect">
              <a:avLst/>
            </a:prstGeom>
            <a:noFill/>
          </p:spPr>
          <p:txBody>
            <a:bodyPr wrap="none" lIns="89630" tIns="44814" rIns="89630" bIns="44814" rtlCol="0">
              <a:spAutoFit/>
            </a:bodyPr>
            <a:lstStyle/>
            <a:p>
              <a:pPr algn="ctr" defTabSz="895493">
                <a:lnSpc>
                  <a:spcPct val="90000"/>
                </a:lnSpc>
                <a:defRPr/>
              </a:pPr>
              <a:r>
                <a:rPr lang="en-US" sz="1568" kern="0" dirty="0">
                  <a:gradFill>
                    <a:gsLst>
                      <a:gs pos="0">
                        <a:srgbClr val="FFFFFF"/>
                      </a:gs>
                      <a:gs pos="100000">
                        <a:srgbClr val="FFFFFF"/>
                      </a:gs>
                    </a:gsLst>
                    <a:lin ang="5400000" scaled="1"/>
                  </a:gradFill>
                  <a:latin typeface="Segoe UI"/>
                </a:rPr>
                <a:t>.NET, Java, PHP,</a:t>
              </a:r>
              <a:br>
                <a:rPr lang="en-US" sz="1568" kern="0" dirty="0">
                  <a:gradFill>
                    <a:gsLst>
                      <a:gs pos="0">
                        <a:srgbClr val="FFFFFF"/>
                      </a:gs>
                      <a:gs pos="100000">
                        <a:srgbClr val="FFFFFF"/>
                      </a:gs>
                    </a:gsLst>
                    <a:lin ang="5400000" scaled="1"/>
                  </a:gradFill>
                  <a:latin typeface="Segoe UI"/>
                </a:rPr>
              </a:br>
              <a:r>
                <a:rPr lang="en-US" sz="1568"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336117" y="2639037"/>
            <a:ext cx="1244910" cy="1314952"/>
            <a:chOff x="10543990" y="2691344"/>
            <a:chExt cx="1270054" cy="1341511"/>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a:endParaRPr>
            </a:p>
          </p:txBody>
        </p:sp>
        <p:sp>
          <p:nvSpPr>
            <p:cNvPr id="134" name="TextBox 133"/>
            <p:cNvSpPr txBox="1"/>
            <p:nvPr/>
          </p:nvSpPr>
          <p:spPr>
            <a:xfrm>
              <a:off x="10543990" y="3497262"/>
              <a:ext cx="1270054" cy="535593"/>
            </a:xfrm>
            <a:prstGeom prst="rect">
              <a:avLst/>
            </a:prstGeom>
            <a:noFill/>
          </p:spPr>
          <p:txBody>
            <a:bodyPr wrap="none" lIns="89630" tIns="44814" rIns="89630" bIns="44814" rtlCol="0">
              <a:spAutoFit/>
            </a:bodyPr>
            <a:lstStyle/>
            <a:p>
              <a:pPr algn="ctr" defTabSz="895493">
                <a:lnSpc>
                  <a:spcPct val="90000"/>
                </a:lnSpc>
                <a:defRPr/>
              </a:pPr>
              <a:r>
                <a:rPr lang="en-US" sz="1568" kern="0" dirty="0">
                  <a:gradFill>
                    <a:gsLst>
                      <a:gs pos="0">
                        <a:srgbClr val="FFFFFF"/>
                      </a:gs>
                      <a:gs pos="100000">
                        <a:srgbClr val="FFFFFF"/>
                      </a:gs>
                    </a:gsLst>
                    <a:lin ang="5400000" scaled="1"/>
                  </a:gradFill>
                  <a:latin typeface="Segoe UI"/>
                </a:rPr>
                <a:t>Staging and</a:t>
              </a:r>
              <a:br>
                <a:rPr lang="en-US" sz="1568" kern="0" dirty="0">
                  <a:gradFill>
                    <a:gsLst>
                      <a:gs pos="0">
                        <a:srgbClr val="FFFFFF"/>
                      </a:gs>
                      <a:gs pos="100000">
                        <a:srgbClr val="FFFFFF"/>
                      </a:gs>
                    </a:gsLst>
                    <a:lin ang="5400000" scaled="1"/>
                  </a:gradFill>
                  <a:latin typeface="Segoe UI"/>
                </a:rPr>
              </a:br>
              <a:r>
                <a:rPr lang="en-US" sz="1568"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112697" y="4562013"/>
            <a:ext cx="1832130" cy="1238352"/>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415041"/>
              <a:ext cx="1869134" cy="535592"/>
            </a:xfrm>
            <a:prstGeom prst="rect">
              <a:avLst/>
            </a:prstGeom>
            <a:noFill/>
          </p:spPr>
          <p:txBody>
            <a:bodyPr wrap="square" lIns="89630" tIns="44814" rIns="89630" bIns="44814" rtlCol="0" anchor="b">
              <a:spAutoFit/>
            </a:bodyPr>
            <a:lstStyle/>
            <a:p>
              <a:pPr algn="ctr" defTabSz="895493">
                <a:lnSpc>
                  <a:spcPct val="90000"/>
                </a:lnSpc>
                <a:defRPr/>
              </a:pPr>
              <a:r>
                <a:rPr lang="en-US" sz="1568"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73908" y="314858"/>
            <a:ext cx="896425" cy="896425"/>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Tree>
    <p:extLst>
      <p:ext uri="{BB962C8B-B14F-4D97-AF65-F5344CB8AC3E}">
        <p14:creationId xmlns:p14="http://schemas.microsoft.com/office/powerpoint/2010/main" val="39345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62217" y="290959"/>
            <a:ext cx="10745850" cy="898397"/>
          </a:xfrm>
        </p:spPr>
        <p:txBody>
          <a:bodyPr/>
          <a:lstStyle/>
          <a:p>
            <a:r>
              <a:rPr lang="en-US" sz="5399" dirty="0"/>
              <a:t>Azure Functions</a:t>
            </a:r>
          </a:p>
        </p:txBody>
      </p:sp>
      <p:pic>
        <p:nvPicPr>
          <p:cNvPr id="4" name="Picture 6"/>
          <p:cNvPicPr>
            <a:picLocks noChangeAspect="1"/>
          </p:cNvPicPr>
          <p:nvPr/>
        </p:nvPicPr>
        <p:blipFill>
          <a:blip r:embed="rId3"/>
          <a:stretch>
            <a:fillRect/>
          </a:stretch>
        </p:blipFill>
        <p:spPr>
          <a:xfrm>
            <a:off x="259175" y="439266"/>
            <a:ext cx="891178" cy="786437"/>
          </a:xfrm>
          <a:prstGeom prst="rect">
            <a:avLst/>
          </a:prstGeom>
        </p:spPr>
      </p:pic>
      <p:sp>
        <p:nvSpPr>
          <p:cNvPr id="52" name="TextBox 51"/>
          <p:cNvSpPr txBox="1"/>
          <p:nvPr/>
        </p:nvSpPr>
        <p:spPr>
          <a:xfrm>
            <a:off x="270068" y="1586857"/>
            <a:ext cx="3854081" cy="4804156"/>
          </a:xfrm>
          <a:prstGeom prst="rect">
            <a:avLst/>
          </a:prstGeom>
          <a:solidFill>
            <a:schemeClr val="accent1">
              <a:lumMod val="75000"/>
            </a:schemeClr>
          </a:solidFill>
        </p:spPr>
        <p:txBody>
          <a:bodyPr wrap="square" lIns="179259" tIns="143407" rIns="179259" bIns="143407" rtlCol="0">
            <a:noAutofit/>
          </a:bodyPr>
          <a:lstStyle/>
          <a:p>
            <a:pPr algn="ctr" defTabSz="895638">
              <a:lnSpc>
                <a:spcPct val="90000"/>
              </a:lnSpc>
              <a:tabLst>
                <a:tab pos="877995" algn="l"/>
              </a:tabLst>
              <a:defRPr/>
            </a:pPr>
            <a:r>
              <a:rPr lang="en-US" sz="2400" kern="0" dirty="0" err="1">
                <a:gradFill>
                  <a:gsLst>
                    <a:gs pos="0">
                      <a:srgbClr val="FFFFFF"/>
                    </a:gs>
                    <a:gs pos="100000">
                      <a:srgbClr val="FFFFFF"/>
                    </a:gs>
                  </a:gsLst>
                  <a:lin ang="5400000" scaled="1"/>
                </a:gradFill>
                <a:latin typeface="Segoe UI Semilight" charset="0"/>
                <a:ea typeface="Segoe UI Semilight" charset="0"/>
                <a:cs typeface="Segoe UI Semilight" charset="0"/>
              </a:rPr>
              <a:t>Serverless</a:t>
            </a:r>
            <a:endPar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endParaRPr>
          </a:p>
        </p:txBody>
      </p:sp>
      <p:sp>
        <p:nvSpPr>
          <p:cNvPr id="53" name="TextBox 52"/>
          <p:cNvSpPr txBox="1"/>
          <p:nvPr/>
        </p:nvSpPr>
        <p:spPr>
          <a:xfrm>
            <a:off x="4168961" y="1586858"/>
            <a:ext cx="3854081" cy="4804156"/>
          </a:xfrm>
          <a:prstGeom prst="rect">
            <a:avLst/>
          </a:prstGeom>
          <a:solidFill>
            <a:schemeClr val="accent1"/>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Accelerate development</a:t>
            </a:r>
          </a:p>
        </p:txBody>
      </p:sp>
      <p:sp>
        <p:nvSpPr>
          <p:cNvPr id="54" name="TextBox 53"/>
          <p:cNvSpPr txBox="1"/>
          <p:nvPr/>
        </p:nvSpPr>
        <p:spPr>
          <a:xfrm>
            <a:off x="8067856" y="1586859"/>
            <a:ext cx="3854081" cy="4804156"/>
          </a:xfrm>
          <a:prstGeom prst="rect">
            <a:avLst/>
          </a:prstGeom>
          <a:solidFill>
            <a:schemeClr val="accent1">
              <a:lumMod val="75000"/>
            </a:schemeClr>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Bind into services</a:t>
            </a:r>
          </a:p>
        </p:txBody>
      </p:sp>
      <p:sp useBgFill="1">
        <p:nvSpPr>
          <p:cNvPr id="58" name="Rectangle 57"/>
          <p:cNvSpPr/>
          <p:nvPr/>
        </p:nvSpPr>
        <p:spPr bwMode="auto">
          <a:xfrm>
            <a:off x="866" y="6387095"/>
            <a:ext cx="12190271" cy="46993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grpSp>
        <p:nvGrpSpPr>
          <p:cNvPr id="23" name="Group 22"/>
          <p:cNvGrpSpPr/>
          <p:nvPr/>
        </p:nvGrpSpPr>
        <p:grpSpPr>
          <a:xfrm>
            <a:off x="8237515" y="5001491"/>
            <a:ext cx="3358077" cy="948245"/>
            <a:chOff x="8403003" y="2300121"/>
            <a:chExt cx="3425898" cy="967396"/>
          </a:xfrm>
        </p:grpSpPr>
        <p:grpSp>
          <p:nvGrpSpPr>
            <p:cNvPr id="6" name="Group 5"/>
            <p:cNvGrpSpPr/>
            <p:nvPr/>
          </p:nvGrpSpPr>
          <p:grpSpPr>
            <a:xfrm>
              <a:off x="8470241" y="2300121"/>
              <a:ext cx="817563" cy="485775"/>
              <a:chOff x="4510914" y="2356637"/>
              <a:chExt cx="817563" cy="485775"/>
            </a:xfrm>
          </p:grpSpPr>
          <p:sp>
            <p:nvSpPr>
              <p:cNvPr id="63" name="Freeform 79"/>
              <p:cNvSpPr>
                <a:spLocks/>
              </p:cNvSpPr>
              <p:nvPr/>
            </p:nvSpPr>
            <p:spPr bwMode="auto">
              <a:xfrm>
                <a:off x="4701414" y="2488399"/>
                <a:ext cx="627063" cy="354013"/>
              </a:xfrm>
              <a:custGeom>
                <a:avLst/>
                <a:gdLst>
                  <a:gd name="T0" fmla="*/ 20 w 167"/>
                  <a:gd name="T1" fmla="*/ 93 h 94"/>
                  <a:gd name="T2" fmla="*/ 0 w 167"/>
                  <a:gd name="T3" fmla="*/ 64 h 94"/>
                  <a:gd name="T4" fmla="*/ 2 w 167"/>
                  <a:gd name="T5" fmla="*/ 53 h 94"/>
                  <a:gd name="T6" fmla="*/ 24 w 167"/>
                  <a:gd name="T7" fmla="*/ 37 h 94"/>
                  <a:gd name="T8" fmla="*/ 31 w 167"/>
                  <a:gd name="T9" fmla="*/ 32 h 94"/>
                  <a:gd name="T10" fmla="*/ 32 w 167"/>
                  <a:gd name="T11" fmla="*/ 27 h 94"/>
                  <a:gd name="T12" fmla="*/ 49 w 167"/>
                  <a:gd name="T13" fmla="*/ 5 h 94"/>
                  <a:gd name="T14" fmla="*/ 68 w 167"/>
                  <a:gd name="T15" fmla="*/ 0 h 94"/>
                  <a:gd name="T16" fmla="*/ 95 w 167"/>
                  <a:gd name="T17" fmla="*/ 12 h 94"/>
                  <a:gd name="T18" fmla="*/ 100 w 167"/>
                  <a:gd name="T19" fmla="*/ 17 h 94"/>
                  <a:gd name="T20" fmla="*/ 104 w 167"/>
                  <a:gd name="T21" fmla="*/ 15 h 94"/>
                  <a:gd name="T22" fmla="*/ 147 w 167"/>
                  <a:gd name="T23" fmla="*/ 41 h 94"/>
                  <a:gd name="T24" fmla="*/ 146 w 167"/>
                  <a:gd name="T25" fmla="*/ 47 h 94"/>
                  <a:gd name="T26" fmla="*/ 151 w 167"/>
                  <a:gd name="T27" fmla="*/ 49 h 94"/>
                  <a:gd name="T28" fmla="*/ 167 w 167"/>
                  <a:gd name="T29" fmla="*/ 74 h 94"/>
                  <a:gd name="T30" fmla="*/ 156 w 167"/>
                  <a:gd name="T31" fmla="*/ 93 h 94"/>
                  <a:gd name="T32" fmla="*/ 153 w 167"/>
                  <a:gd name="T33" fmla="*/ 94 h 94"/>
                  <a:gd name="T34" fmla="*/ 88 w 167"/>
                  <a:gd name="T35" fmla="*/ 94 h 94"/>
                  <a:gd name="T36" fmla="*/ 20 w 167"/>
                  <a:gd name="T37" fmla="*/ 9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7" h="94">
                    <a:moveTo>
                      <a:pt x="20" y="93"/>
                    </a:moveTo>
                    <a:cubicBezTo>
                      <a:pt x="7" y="89"/>
                      <a:pt x="0" y="78"/>
                      <a:pt x="0" y="64"/>
                    </a:cubicBezTo>
                    <a:cubicBezTo>
                      <a:pt x="0" y="58"/>
                      <a:pt x="0" y="57"/>
                      <a:pt x="2" y="53"/>
                    </a:cubicBezTo>
                    <a:cubicBezTo>
                      <a:pt x="4" y="45"/>
                      <a:pt x="13" y="39"/>
                      <a:pt x="24" y="37"/>
                    </a:cubicBezTo>
                    <a:cubicBezTo>
                      <a:pt x="29" y="36"/>
                      <a:pt x="31" y="35"/>
                      <a:pt x="31" y="32"/>
                    </a:cubicBezTo>
                    <a:cubicBezTo>
                      <a:pt x="31" y="31"/>
                      <a:pt x="31" y="28"/>
                      <a:pt x="32" y="27"/>
                    </a:cubicBezTo>
                    <a:cubicBezTo>
                      <a:pt x="36" y="16"/>
                      <a:pt x="42" y="8"/>
                      <a:pt x="49" y="5"/>
                    </a:cubicBezTo>
                    <a:cubicBezTo>
                      <a:pt x="56" y="1"/>
                      <a:pt x="59" y="0"/>
                      <a:pt x="68" y="0"/>
                    </a:cubicBezTo>
                    <a:cubicBezTo>
                      <a:pt x="81" y="0"/>
                      <a:pt x="87" y="3"/>
                      <a:pt x="95" y="12"/>
                    </a:cubicBezTo>
                    <a:cubicBezTo>
                      <a:pt x="100" y="17"/>
                      <a:pt x="100" y="17"/>
                      <a:pt x="100" y="17"/>
                    </a:cubicBezTo>
                    <a:cubicBezTo>
                      <a:pt x="104" y="15"/>
                      <a:pt x="104" y="15"/>
                      <a:pt x="104" y="15"/>
                    </a:cubicBezTo>
                    <a:cubicBezTo>
                      <a:pt x="124" y="8"/>
                      <a:pt x="145" y="21"/>
                      <a:pt x="147" y="41"/>
                    </a:cubicBezTo>
                    <a:cubicBezTo>
                      <a:pt x="146" y="47"/>
                      <a:pt x="146" y="47"/>
                      <a:pt x="146" y="47"/>
                    </a:cubicBezTo>
                    <a:cubicBezTo>
                      <a:pt x="151" y="49"/>
                      <a:pt x="151" y="49"/>
                      <a:pt x="151" y="49"/>
                    </a:cubicBezTo>
                    <a:cubicBezTo>
                      <a:pt x="162" y="53"/>
                      <a:pt x="167" y="62"/>
                      <a:pt x="167" y="74"/>
                    </a:cubicBezTo>
                    <a:cubicBezTo>
                      <a:pt x="166" y="83"/>
                      <a:pt x="162" y="89"/>
                      <a:pt x="156" y="93"/>
                    </a:cubicBezTo>
                    <a:cubicBezTo>
                      <a:pt x="153" y="94"/>
                      <a:pt x="153" y="94"/>
                      <a:pt x="153" y="94"/>
                    </a:cubicBezTo>
                    <a:cubicBezTo>
                      <a:pt x="88" y="94"/>
                      <a:pt x="88" y="94"/>
                      <a:pt x="88" y="94"/>
                    </a:cubicBezTo>
                    <a:cubicBezTo>
                      <a:pt x="38" y="93"/>
                      <a:pt x="23" y="93"/>
                      <a:pt x="2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64" name="Freeform 80"/>
              <p:cNvSpPr>
                <a:spLocks/>
              </p:cNvSpPr>
              <p:nvPr/>
            </p:nvSpPr>
            <p:spPr bwMode="auto">
              <a:xfrm>
                <a:off x="4510914" y="2356637"/>
                <a:ext cx="627063" cy="452438"/>
              </a:xfrm>
              <a:custGeom>
                <a:avLst/>
                <a:gdLst>
                  <a:gd name="T0" fmla="*/ 22 w 167"/>
                  <a:gd name="T1" fmla="*/ 119 h 120"/>
                  <a:gd name="T2" fmla="*/ 3 w 167"/>
                  <a:gd name="T3" fmla="*/ 102 h 120"/>
                  <a:gd name="T4" fmla="*/ 0 w 167"/>
                  <a:gd name="T5" fmla="*/ 89 h 120"/>
                  <a:gd name="T6" fmla="*/ 2 w 167"/>
                  <a:gd name="T7" fmla="*/ 77 h 120"/>
                  <a:gd name="T8" fmla="*/ 22 w 167"/>
                  <a:gd name="T9" fmla="*/ 62 h 120"/>
                  <a:gd name="T10" fmla="*/ 25 w 167"/>
                  <a:gd name="T11" fmla="*/ 60 h 120"/>
                  <a:gd name="T12" fmla="*/ 26 w 167"/>
                  <a:gd name="T13" fmla="*/ 55 h 120"/>
                  <a:gd name="T14" fmla="*/ 52 w 167"/>
                  <a:gd name="T15" fmla="*/ 21 h 120"/>
                  <a:gd name="T16" fmla="*/ 77 w 167"/>
                  <a:gd name="T17" fmla="*/ 23 h 120"/>
                  <a:gd name="T18" fmla="*/ 85 w 167"/>
                  <a:gd name="T19" fmla="*/ 17 h 120"/>
                  <a:gd name="T20" fmla="*/ 101 w 167"/>
                  <a:gd name="T21" fmla="*/ 5 h 120"/>
                  <a:gd name="T22" fmla="*/ 120 w 167"/>
                  <a:gd name="T23" fmla="*/ 0 h 120"/>
                  <a:gd name="T24" fmla="*/ 165 w 167"/>
                  <a:gd name="T25" fmla="*/ 33 h 120"/>
                  <a:gd name="T26" fmla="*/ 164 w 167"/>
                  <a:gd name="T27" fmla="*/ 41 h 120"/>
                  <a:gd name="T28" fmla="*/ 157 w 167"/>
                  <a:gd name="T29" fmla="*/ 42 h 120"/>
                  <a:gd name="T30" fmla="*/ 152 w 167"/>
                  <a:gd name="T31" fmla="*/ 43 h 120"/>
                  <a:gd name="T32" fmla="*/ 147 w 167"/>
                  <a:gd name="T33" fmla="*/ 39 h 120"/>
                  <a:gd name="T34" fmla="*/ 96 w 167"/>
                  <a:gd name="T35" fmla="*/ 32 h 120"/>
                  <a:gd name="T36" fmla="*/ 80 w 167"/>
                  <a:gd name="T37" fmla="*/ 47 h 120"/>
                  <a:gd name="T38" fmla="*/ 73 w 167"/>
                  <a:gd name="T39" fmla="*/ 62 h 120"/>
                  <a:gd name="T40" fmla="*/ 67 w 167"/>
                  <a:gd name="T41" fmla="*/ 66 h 120"/>
                  <a:gd name="T42" fmla="*/ 41 w 167"/>
                  <a:gd name="T43" fmla="*/ 99 h 120"/>
                  <a:gd name="T44" fmla="*/ 45 w 167"/>
                  <a:gd name="T45" fmla="*/ 116 h 120"/>
                  <a:gd name="T46" fmla="*/ 46 w 167"/>
                  <a:gd name="T47" fmla="*/ 120 h 120"/>
                  <a:gd name="T48" fmla="*/ 22 w 167"/>
                  <a:gd name="T49" fmla="*/ 11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120">
                    <a:moveTo>
                      <a:pt x="22" y="119"/>
                    </a:moveTo>
                    <a:cubicBezTo>
                      <a:pt x="14" y="117"/>
                      <a:pt x="6" y="110"/>
                      <a:pt x="3" y="102"/>
                    </a:cubicBezTo>
                    <a:cubicBezTo>
                      <a:pt x="1" y="98"/>
                      <a:pt x="0" y="97"/>
                      <a:pt x="0" y="89"/>
                    </a:cubicBezTo>
                    <a:cubicBezTo>
                      <a:pt x="0" y="82"/>
                      <a:pt x="0" y="80"/>
                      <a:pt x="2" y="77"/>
                    </a:cubicBezTo>
                    <a:cubicBezTo>
                      <a:pt x="6" y="70"/>
                      <a:pt x="13" y="64"/>
                      <a:pt x="22" y="62"/>
                    </a:cubicBezTo>
                    <a:cubicBezTo>
                      <a:pt x="24" y="61"/>
                      <a:pt x="25" y="61"/>
                      <a:pt x="25" y="60"/>
                    </a:cubicBezTo>
                    <a:cubicBezTo>
                      <a:pt x="25" y="59"/>
                      <a:pt x="26" y="57"/>
                      <a:pt x="26" y="55"/>
                    </a:cubicBezTo>
                    <a:cubicBezTo>
                      <a:pt x="27" y="39"/>
                      <a:pt x="37" y="26"/>
                      <a:pt x="52" y="21"/>
                    </a:cubicBezTo>
                    <a:cubicBezTo>
                      <a:pt x="60" y="19"/>
                      <a:pt x="69" y="20"/>
                      <a:pt x="77" y="23"/>
                    </a:cubicBezTo>
                    <a:cubicBezTo>
                      <a:pt x="80" y="24"/>
                      <a:pt x="80" y="24"/>
                      <a:pt x="85" y="17"/>
                    </a:cubicBezTo>
                    <a:cubicBezTo>
                      <a:pt x="89" y="13"/>
                      <a:pt x="95" y="7"/>
                      <a:pt x="101" y="5"/>
                    </a:cubicBezTo>
                    <a:cubicBezTo>
                      <a:pt x="107" y="2"/>
                      <a:pt x="113" y="0"/>
                      <a:pt x="120" y="0"/>
                    </a:cubicBezTo>
                    <a:cubicBezTo>
                      <a:pt x="140" y="0"/>
                      <a:pt x="159" y="13"/>
                      <a:pt x="165" y="33"/>
                    </a:cubicBezTo>
                    <a:cubicBezTo>
                      <a:pt x="167" y="39"/>
                      <a:pt x="167" y="41"/>
                      <a:pt x="164" y="41"/>
                    </a:cubicBezTo>
                    <a:cubicBezTo>
                      <a:pt x="163" y="41"/>
                      <a:pt x="160" y="42"/>
                      <a:pt x="157" y="42"/>
                    </a:cubicBezTo>
                    <a:cubicBezTo>
                      <a:pt x="152" y="43"/>
                      <a:pt x="152" y="43"/>
                      <a:pt x="152" y="43"/>
                    </a:cubicBezTo>
                    <a:cubicBezTo>
                      <a:pt x="147" y="39"/>
                      <a:pt x="147" y="39"/>
                      <a:pt x="147" y="39"/>
                    </a:cubicBezTo>
                    <a:cubicBezTo>
                      <a:pt x="135" y="27"/>
                      <a:pt x="114" y="24"/>
                      <a:pt x="96" y="32"/>
                    </a:cubicBezTo>
                    <a:cubicBezTo>
                      <a:pt x="89" y="35"/>
                      <a:pt x="84" y="41"/>
                      <a:pt x="80" y="47"/>
                    </a:cubicBezTo>
                    <a:cubicBezTo>
                      <a:pt x="77" y="51"/>
                      <a:pt x="73" y="60"/>
                      <a:pt x="73" y="62"/>
                    </a:cubicBezTo>
                    <a:cubicBezTo>
                      <a:pt x="73" y="63"/>
                      <a:pt x="72" y="64"/>
                      <a:pt x="67" y="66"/>
                    </a:cubicBezTo>
                    <a:cubicBezTo>
                      <a:pt x="51" y="71"/>
                      <a:pt x="41" y="84"/>
                      <a:pt x="41" y="99"/>
                    </a:cubicBezTo>
                    <a:cubicBezTo>
                      <a:pt x="41" y="106"/>
                      <a:pt x="43" y="112"/>
                      <a:pt x="45" y="116"/>
                    </a:cubicBezTo>
                    <a:cubicBezTo>
                      <a:pt x="46" y="118"/>
                      <a:pt x="46" y="119"/>
                      <a:pt x="46" y="120"/>
                    </a:cubicBezTo>
                    <a:cubicBezTo>
                      <a:pt x="45" y="120"/>
                      <a:pt x="25" y="120"/>
                      <a:pt x="22" y="1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grpSp>
        <p:pic>
          <p:nvPicPr>
            <p:cNvPr id="65" name="Picture 64"/>
            <p:cNvPicPr>
              <a:picLocks noChangeAspect="1"/>
            </p:cNvPicPr>
            <p:nvPr/>
          </p:nvPicPr>
          <p:blipFill>
            <a:blip r:embed="rId4">
              <a:biLevel thresh="25000"/>
            </a:blip>
            <a:stretch>
              <a:fillRect/>
            </a:stretch>
          </p:blipFill>
          <p:spPr>
            <a:xfrm>
              <a:off x="9833633" y="2300121"/>
              <a:ext cx="731520" cy="403623"/>
            </a:xfrm>
            <a:prstGeom prst="rect">
              <a:avLst/>
            </a:prstGeom>
          </p:spPr>
        </p:pic>
        <p:pic>
          <p:nvPicPr>
            <p:cNvPr id="7" name="Picture 6"/>
            <p:cNvPicPr>
              <a:picLocks noChangeAspect="1"/>
            </p:cNvPicPr>
            <p:nvPr/>
          </p:nvPicPr>
          <p:blipFill>
            <a:blip r:embed="rId5"/>
            <a:stretch>
              <a:fillRect/>
            </a:stretch>
          </p:blipFill>
          <p:spPr>
            <a:xfrm>
              <a:off x="11188821" y="2300121"/>
              <a:ext cx="640080" cy="640080"/>
            </a:xfrm>
            <a:prstGeom prst="rect">
              <a:avLst/>
            </a:prstGeom>
          </p:spPr>
        </p:pic>
        <p:sp>
          <p:nvSpPr>
            <p:cNvPr id="67" name="TextBox 66"/>
            <p:cNvSpPr txBox="1"/>
            <p:nvPr/>
          </p:nvSpPr>
          <p:spPr>
            <a:xfrm>
              <a:off x="9969557" y="2981492"/>
              <a:ext cx="465951" cy="286025"/>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Semilight"/>
                </a:rPr>
                <a:t>Box</a:t>
              </a:r>
            </a:p>
          </p:txBody>
        </p:sp>
        <p:sp>
          <p:nvSpPr>
            <p:cNvPr id="77" name="TextBox 76"/>
            <p:cNvSpPr txBox="1"/>
            <p:nvPr/>
          </p:nvSpPr>
          <p:spPr>
            <a:xfrm>
              <a:off x="8403003" y="2981492"/>
              <a:ext cx="909139" cy="286025"/>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Semilight"/>
                </a:rPr>
                <a:t>OneDrive</a:t>
              </a:r>
            </a:p>
          </p:txBody>
        </p:sp>
        <p:sp>
          <p:nvSpPr>
            <p:cNvPr id="81" name="TextBox 80"/>
            <p:cNvSpPr txBox="1"/>
            <p:nvPr/>
          </p:nvSpPr>
          <p:spPr>
            <a:xfrm>
              <a:off x="11198789" y="2981492"/>
              <a:ext cx="629490" cy="286025"/>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err="1">
                  <a:latin typeface="Segoe UI Semilight"/>
                </a:rPr>
                <a:t>Twilio</a:t>
              </a:r>
              <a:endParaRPr lang="en-US" sz="1371" dirty="0">
                <a:latin typeface="Segoe UI Semilight"/>
              </a:endParaRPr>
            </a:p>
          </p:txBody>
        </p:sp>
      </p:grpSp>
      <p:sp>
        <p:nvSpPr>
          <p:cNvPr id="66" name="Freeform 12"/>
          <p:cNvSpPr>
            <a:spLocks noChangeAspect="1" noEditPoints="1"/>
          </p:cNvSpPr>
          <p:nvPr/>
        </p:nvSpPr>
        <p:spPr bwMode="auto">
          <a:xfrm>
            <a:off x="8456289" y="3716141"/>
            <a:ext cx="537778" cy="480175"/>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pic>
        <p:nvPicPr>
          <p:cNvPr id="8" name="Picture 7"/>
          <p:cNvPicPr>
            <a:picLocks noChangeAspect="1"/>
          </p:cNvPicPr>
          <p:nvPr/>
        </p:nvPicPr>
        <p:blipFill>
          <a:blip r:embed="rId6"/>
          <a:stretch>
            <a:fillRect/>
          </a:stretch>
        </p:blipFill>
        <p:spPr>
          <a:xfrm>
            <a:off x="9672040" y="3675545"/>
            <a:ext cx="627408" cy="561365"/>
          </a:xfrm>
          <a:prstGeom prst="rect">
            <a:avLst/>
          </a:prstGeom>
        </p:spPr>
      </p:pic>
      <p:sp>
        <p:nvSpPr>
          <p:cNvPr id="82" name="TextBox 81"/>
          <p:cNvSpPr txBox="1"/>
          <p:nvPr/>
        </p:nvSpPr>
        <p:spPr>
          <a:xfrm>
            <a:off x="8287411" y="4311488"/>
            <a:ext cx="841448" cy="280363"/>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Semilight"/>
              </a:rPr>
              <a:t>Dropbox</a:t>
            </a:r>
          </a:p>
        </p:txBody>
      </p:sp>
      <p:sp>
        <p:nvSpPr>
          <p:cNvPr id="83" name="TextBox 82"/>
          <p:cNvSpPr txBox="1"/>
          <p:nvPr/>
        </p:nvSpPr>
        <p:spPr>
          <a:xfrm>
            <a:off x="9561721" y="4311488"/>
            <a:ext cx="859081" cy="280363"/>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err="1">
                <a:latin typeface="Segoe UI Semilight"/>
              </a:rPr>
              <a:t>Sendgrid</a:t>
            </a:r>
            <a:endParaRPr lang="en-US" sz="1371" dirty="0">
              <a:latin typeface="Segoe UI Semilight"/>
            </a:endParaRPr>
          </a:p>
        </p:txBody>
      </p:sp>
      <p:sp>
        <p:nvSpPr>
          <p:cNvPr id="84" name="TextBox 83"/>
          <p:cNvSpPr txBox="1"/>
          <p:nvPr/>
        </p:nvSpPr>
        <p:spPr>
          <a:xfrm>
            <a:off x="10881034" y="2925048"/>
            <a:ext cx="766107" cy="470223"/>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493">
              <a:defRPr/>
            </a:pPr>
            <a:r>
              <a:rPr lang="en-US" sz="1371" dirty="0">
                <a:latin typeface="Segoe UI Semilight"/>
              </a:rPr>
              <a:t>Azure</a:t>
            </a:r>
            <a:br>
              <a:rPr lang="en-US" sz="1371" dirty="0">
                <a:latin typeface="Segoe UI Semilight"/>
              </a:rPr>
            </a:br>
            <a:r>
              <a:rPr lang="en-US" sz="1371" dirty="0">
                <a:latin typeface="Segoe UI Semilight"/>
              </a:rPr>
              <a:t>Storage</a:t>
            </a:r>
          </a:p>
        </p:txBody>
      </p:sp>
      <p:sp>
        <p:nvSpPr>
          <p:cNvPr id="91" name="Rectangle 90"/>
          <p:cNvSpPr>
            <a:spLocks noChangeArrowheads="1"/>
          </p:cNvSpPr>
          <p:nvPr/>
        </p:nvSpPr>
        <p:spPr bwMode="auto">
          <a:xfrm>
            <a:off x="8198373" y="2925048"/>
            <a:ext cx="1025794" cy="470223"/>
          </a:xfrm>
          <a:prstGeom prst="rect">
            <a:avLst/>
          </a:prstGeom>
          <a:noFill/>
          <a:extLst/>
        </p:spPr>
        <p:txBody>
          <a:bodyPr wrap="none" lIns="89630" tIns="44814" rIns="89630" bIns="44814" rtlCol="0" anchor="b">
            <a:spAutoFit/>
          </a:bodyPr>
          <a:lstStyle/>
          <a:p>
            <a:pPr algn="ctr" defTabSz="895493">
              <a:lnSpc>
                <a:spcPct val="90000"/>
              </a:lnSpc>
              <a:defRPr/>
            </a:pPr>
            <a:r>
              <a:rPr lang="en-US" sz="1371" kern="0" dirty="0">
                <a:gradFill>
                  <a:gsLst>
                    <a:gs pos="0">
                      <a:srgbClr val="FFFFFF"/>
                    </a:gs>
                    <a:gs pos="100000">
                      <a:srgbClr val="FFFFFF"/>
                    </a:gs>
                  </a:gsLst>
                  <a:lin ang="5400000" scaled="1"/>
                </a:gradFill>
                <a:latin typeface="Segoe UI Semilight"/>
              </a:rPr>
              <a:t>Azure </a:t>
            </a:r>
            <a:br>
              <a:rPr lang="en-US" sz="1371" kern="0" dirty="0">
                <a:gradFill>
                  <a:gsLst>
                    <a:gs pos="0">
                      <a:srgbClr val="FFFFFF"/>
                    </a:gs>
                    <a:gs pos="100000">
                      <a:srgbClr val="FFFFFF"/>
                    </a:gs>
                  </a:gsLst>
                  <a:lin ang="5400000" scaled="1"/>
                </a:gradFill>
                <a:latin typeface="Segoe UI Semilight"/>
              </a:rPr>
            </a:br>
            <a:r>
              <a:rPr lang="en-US" sz="1371" kern="0" dirty="0">
                <a:gradFill>
                  <a:gsLst>
                    <a:gs pos="0">
                      <a:srgbClr val="FFFFFF"/>
                    </a:gs>
                    <a:gs pos="100000">
                      <a:srgbClr val="FFFFFF"/>
                    </a:gs>
                  </a:gsLst>
                  <a:lin ang="5400000" scaled="1"/>
                </a:gradFill>
                <a:latin typeface="Segoe UI Semilight"/>
              </a:rPr>
              <a:t>Service Bus</a:t>
            </a:r>
          </a:p>
        </p:txBody>
      </p:sp>
      <p:sp>
        <p:nvSpPr>
          <p:cNvPr id="92" name="Rectangle 91"/>
          <p:cNvSpPr>
            <a:spLocks noChangeArrowheads="1"/>
          </p:cNvSpPr>
          <p:nvPr/>
        </p:nvSpPr>
        <p:spPr bwMode="auto">
          <a:xfrm>
            <a:off x="9517016" y="2925048"/>
            <a:ext cx="960070" cy="470223"/>
          </a:xfrm>
          <a:prstGeom prst="rect">
            <a:avLst/>
          </a:prstGeom>
          <a:noFill/>
          <a:extLst/>
        </p:spPr>
        <p:txBody>
          <a:bodyPr wrap="none" lIns="89630" tIns="44814" rIns="89630" bIns="44814" rtlCol="0" anchor="b">
            <a:spAutoFit/>
          </a:bodyPr>
          <a:lstStyle/>
          <a:p>
            <a:pPr algn="ctr" defTabSz="895493">
              <a:lnSpc>
                <a:spcPct val="90000"/>
              </a:lnSpc>
              <a:defRPr/>
            </a:pPr>
            <a:r>
              <a:rPr lang="en-US" sz="1371" kern="0" dirty="0">
                <a:gradFill>
                  <a:gsLst>
                    <a:gs pos="0">
                      <a:srgbClr val="FFFFFF"/>
                    </a:gs>
                    <a:gs pos="100000">
                      <a:srgbClr val="FFFFFF"/>
                    </a:gs>
                  </a:gsLst>
                  <a:lin ang="5400000" scaled="1"/>
                </a:gradFill>
                <a:latin typeface="Segoe UI Semilight"/>
              </a:rPr>
              <a:t>Azure</a:t>
            </a:r>
            <a:br>
              <a:rPr lang="en-US" sz="1371" kern="0" dirty="0">
                <a:gradFill>
                  <a:gsLst>
                    <a:gs pos="0">
                      <a:srgbClr val="FFFFFF"/>
                    </a:gs>
                    <a:gs pos="100000">
                      <a:srgbClr val="FFFFFF"/>
                    </a:gs>
                  </a:gsLst>
                  <a:lin ang="5400000" scaled="1"/>
                </a:gradFill>
                <a:latin typeface="Segoe UI Semilight"/>
              </a:rPr>
            </a:br>
            <a:r>
              <a:rPr lang="en-US" sz="1371" kern="0" dirty="0">
                <a:gradFill>
                  <a:gsLst>
                    <a:gs pos="0">
                      <a:srgbClr val="FFFFFF"/>
                    </a:gs>
                    <a:gs pos="100000">
                      <a:srgbClr val="FFFFFF"/>
                    </a:gs>
                  </a:gsLst>
                  <a:lin ang="5400000" scaled="1"/>
                </a:gradFill>
                <a:latin typeface="Segoe UI Semilight"/>
              </a:rPr>
              <a:t>Event Hub</a:t>
            </a:r>
          </a:p>
        </p:txBody>
      </p:sp>
      <p:pic>
        <p:nvPicPr>
          <p:cNvPr id="9" name="Picture 8"/>
          <p:cNvPicPr>
            <a:picLocks noChangeAspect="1"/>
          </p:cNvPicPr>
          <p:nvPr/>
        </p:nvPicPr>
        <p:blipFill>
          <a:blip r:embed="rId7"/>
          <a:stretch>
            <a:fillRect/>
          </a:stretch>
        </p:blipFill>
        <p:spPr>
          <a:xfrm>
            <a:off x="11039244" y="3581389"/>
            <a:ext cx="483459" cy="590893"/>
          </a:xfrm>
          <a:prstGeom prst="rect">
            <a:avLst/>
          </a:prstGeom>
        </p:spPr>
      </p:pic>
      <p:sp>
        <p:nvSpPr>
          <p:cNvPr id="95" name="Rectangle 94"/>
          <p:cNvSpPr>
            <a:spLocks noChangeArrowheads="1"/>
          </p:cNvSpPr>
          <p:nvPr/>
        </p:nvSpPr>
        <p:spPr bwMode="auto">
          <a:xfrm>
            <a:off x="10711280" y="4301176"/>
            <a:ext cx="1141210" cy="280363"/>
          </a:xfrm>
          <a:prstGeom prst="rect">
            <a:avLst/>
          </a:prstGeom>
          <a:noFill/>
          <a:extLst/>
        </p:spPr>
        <p:txBody>
          <a:bodyPr wrap="none" lIns="89630" tIns="44814" rIns="89630" bIns="44814" rtlCol="0" anchor="b">
            <a:spAutoFit/>
          </a:bodyPr>
          <a:lstStyle/>
          <a:p>
            <a:pPr algn="ctr" defTabSz="895493">
              <a:lnSpc>
                <a:spcPct val="90000"/>
              </a:lnSpc>
              <a:defRPr/>
            </a:pPr>
            <a:r>
              <a:rPr lang="en-US" sz="1371" kern="0" dirty="0" err="1">
                <a:gradFill>
                  <a:gsLst>
                    <a:gs pos="0">
                      <a:srgbClr val="FFFFFF"/>
                    </a:gs>
                    <a:gs pos="100000">
                      <a:srgbClr val="FFFFFF"/>
                    </a:gs>
                  </a:gsLst>
                  <a:lin ang="5400000" scaled="1"/>
                </a:gradFill>
                <a:latin typeface="Segoe UI Semilight"/>
              </a:rPr>
              <a:t>AzureDocDb</a:t>
            </a:r>
            <a:endParaRPr lang="en-US" sz="1371" kern="0" dirty="0">
              <a:gradFill>
                <a:gsLst>
                  <a:gs pos="0">
                    <a:srgbClr val="FFFFFF"/>
                  </a:gs>
                  <a:gs pos="100000">
                    <a:srgbClr val="FFFFFF"/>
                  </a:gs>
                </a:gsLst>
                <a:lin ang="5400000" scaled="1"/>
              </a:gradFill>
              <a:latin typeface="Segoe UI Semilight"/>
            </a:endParaRPr>
          </a:p>
        </p:txBody>
      </p:sp>
      <p:grpSp>
        <p:nvGrpSpPr>
          <p:cNvPr id="21" name="Group 20"/>
          <p:cNvGrpSpPr/>
          <p:nvPr/>
        </p:nvGrpSpPr>
        <p:grpSpPr>
          <a:xfrm>
            <a:off x="4491422" y="2496863"/>
            <a:ext cx="1295430" cy="3557228"/>
            <a:chOff x="4581251" y="2546297"/>
            <a:chExt cx="1321594" cy="3629073"/>
          </a:xfrm>
        </p:grpSpPr>
        <p:sp>
          <p:nvSpPr>
            <p:cNvPr id="106" name="TextBox 105"/>
            <p:cNvSpPr txBox="1"/>
            <p:nvPr/>
          </p:nvSpPr>
          <p:spPr>
            <a:xfrm>
              <a:off x="4635369" y="5517931"/>
              <a:ext cx="1198457" cy="657439"/>
            </a:xfrm>
            <a:prstGeom prst="rect">
              <a:avLst/>
            </a:prstGeom>
            <a:noFill/>
          </p:spPr>
          <p:txBody>
            <a:bodyPr wrap="none" lIns="89630" tIns="44814" rIns="89630" bIns="44814" rtlCol="0">
              <a:spAutoFit/>
            </a:bodyPr>
            <a:lstStyle/>
            <a:p>
              <a:pPr algn="ctr" defTabSz="896214">
                <a:lnSpc>
                  <a:spcPct val="90000"/>
                </a:lnSpc>
                <a:defRPr/>
              </a:pPr>
              <a: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Develop </a:t>
              </a:r>
              <a:b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961"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your way</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81251" y="2546297"/>
              <a:ext cx="1321594" cy="314893"/>
            </a:xfrm>
            <a:prstGeom prst="rect">
              <a:avLst/>
            </a:prstGeom>
          </p:spPr>
        </p:pic>
        <p:pic>
          <p:nvPicPr>
            <p:cNvPr id="109" name="Picture 108"/>
            <p:cNvPicPr>
              <a:picLocks noChangeAspect="1"/>
            </p:cNvPicPr>
            <p:nvPr/>
          </p:nvPicPr>
          <p:blipFill>
            <a:blip r:embed="rId9"/>
            <a:stretch>
              <a:fillRect/>
            </a:stretch>
          </p:blipFill>
          <p:spPr>
            <a:xfrm>
              <a:off x="5025327" y="3381010"/>
              <a:ext cx="654016" cy="457200"/>
            </a:xfrm>
            <a:prstGeom prst="rect">
              <a:avLst/>
            </a:prstGeom>
          </p:spPr>
        </p:pic>
        <p:pic>
          <p:nvPicPr>
            <p:cNvPr id="110" name="Picture 109"/>
            <p:cNvPicPr>
              <a:picLocks noChangeAspect="1"/>
            </p:cNvPicPr>
            <p:nvPr/>
          </p:nvPicPr>
          <p:blipFill>
            <a:blip r:embed="rId10"/>
            <a:stretch>
              <a:fillRect/>
            </a:stretch>
          </p:blipFill>
          <p:spPr>
            <a:xfrm>
              <a:off x="4904862" y="4358030"/>
              <a:ext cx="674371" cy="640080"/>
            </a:xfrm>
            <a:prstGeom prst="rect">
              <a:avLst/>
            </a:prstGeom>
          </p:spPr>
        </p:pic>
      </p:grpSp>
      <p:grpSp>
        <p:nvGrpSpPr>
          <p:cNvPr id="22" name="Group 21"/>
          <p:cNvGrpSpPr/>
          <p:nvPr/>
        </p:nvGrpSpPr>
        <p:grpSpPr>
          <a:xfrm>
            <a:off x="6248609" y="3659446"/>
            <a:ext cx="1634727" cy="2394644"/>
            <a:chOff x="6373926" y="3732361"/>
            <a:chExt cx="1667743" cy="2443008"/>
          </a:xfrm>
        </p:grpSpPr>
        <p:sp>
          <p:nvSpPr>
            <p:cNvPr id="107" name="TextBox 106"/>
            <p:cNvSpPr txBox="1"/>
            <p:nvPr/>
          </p:nvSpPr>
          <p:spPr>
            <a:xfrm>
              <a:off x="6373926" y="5517930"/>
              <a:ext cx="1667743" cy="657439"/>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961" kern="0" dirty="0"/>
                <a:t>Local</a:t>
              </a:r>
              <a:br>
                <a:rPr lang="en-US" sz="1961" kern="0" dirty="0"/>
              </a:br>
              <a:r>
                <a:rPr lang="en-US" sz="1961" kern="0" dirty="0"/>
                <a:t>development</a:t>
              </a:r>
            </a:p>
          </p:txBody>
        </p:sp>
        <p:sp>
          <p:nvSpPr>
            <p:cNvPr id="111" name="Freeform 19"/>
            <p:cNvSpPr>
              <a:spLocks noChangeAspect="1" noEditPoints="1"/>
            </p:cNvSpPr>
            <p:nvPr/>
          </p:nvSpPr>
          <p:spPr bwMode="auto">
            <a:xfrm>
              <a:off x="6669516" y="3732361"/>
              <a:ext cx="1110341" cy="914400"/>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rgbClr val="FFFFFF"/>
            </a:solidFill>
            <a:ln>
              <a:noFill/>
            </a:ln>
            <a:extLst/>
          </p:spPr>
          <p:txBody>
            <a:bodyPr vert="horz" wrap="square" lIns="89630" tIns="89630" rIns="89630" bIns="44814" numCol="1" anchor="t" anchorCtr="0" compatLnSpc="1">
              <a:prstTxWarp prst="textNoShape">
                <a:avLst/>
              </a:prstTxWarp>
            </a:bodyPr>
            <a:lstStyle/>
            <a:p>
              <a:pPr algn="ctr" defTabSz="896214">
                <a:defRPr/>
              </a:pPr>
              <a:r>
                <a:rPr lang="en-US" sz="2353" b="1" kern="0" dirty="0">
                  <a:gradFill>
                    <a:gsLst>
                      <a:gs pos="0">
                        <a:srgbClr val="FFFFFF"/>
                      </a:gs>
                      <a:gs pos="100000">
                        <a:srgbClr val="FFFFFF"/>
                      </a:gs>
                    </a:gsLst>
                    <a:lin ang="5400000" scaled="0"/>
                  </a:gradFill>
                  <a:latin typeface="Segoe UI Semilight"/>
                </a:rPr>
                <a:t>&lt;/&gt;</a:t>
              </a:r>
            </a:p>
          </p:txBody>
        </p:sp>
      </p:grpSp>
      <p:grpSp>
        <p:nvGrpSpPr>
          <p:cNvPr id="26" name="Group 25"/>
          <p:cNvGrpSpPr/>
          <p:nvPr/>
        </p:nvGrpSpPr>
        <p:grpSpPr>
          <a:xfrm>
            <a:off x="450365" y="2400940"/>
            <a:ext cx="1572137" cy="3653150"/>
            <a:chOff x="458578" y="2448438"/>
            <a:chExt cx="1603889" cy="3726931"/>
          </a:xfrm>
        </p:grpSpPr>
        <p:sp>
          <p:nvSpPr>
            <p:cNvPr id="112" name="TextBox 111"/>
            <p:cNvSpPr txBox="1"/>
            <p:nvPr/>
          </p:nvSpPr>
          <p:spPr>
            <a:xfrm>
              <a:off x="458578" y="5517930"/>
              <a:ext cx="1602337" cy="657439"/>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961" kern="0" dirty="0"/>
                <a:t>Event-driven</a:t>
              </a:r>
              <a:br>
                <a:rPr lang="en-US" sz="1961" kern="0" dirty="0"/>
              </a:br>
              <a:r>
                <a:rPr lang="en-US" sz="1961" kern="0" dirty="0"/>
                <a:t>scale</a:t>
              </a:r>
            </a:p>
          </p:txBody>
        </p:sp>
        <p:pic>
          <p:nvPicPr>
            <p:cNvPr id="114" name="Picture 113"/>
            <p:cNvPicPr>
              <a:picLocks noChangeAspect="1"/>
            </p:cNvPicPr>
            <p:nvPr/>
          </p:nvPicPr>
          <p:blipFill rotWithShape="1">
            <a:blip r:embed="rId11">
              <a:duotone>
                <a:schemeClr val="accent1">
                  <a:shade val="45000"/>
                  <a:satMod val="135000"/>
                </a:schemeClr>
                <a:prstClr val="white"/>
              </a:duotone>
              <a:lum contrast="25000"/>
            </a:blip>
            <a:srcRect l="24332" r="23006"/>
            <a:stretch/>
          </p:blipFill>
          <p:spPr>
            <a:xfrm>
              <a:off x="486206" y="2448438"/>
              <a:ext cx="1576261" cy="2993124"/>
            </a:xfrm>
            <a:prstGeom prst="rect">
              <a:avLst/>
            </a:prstGeom>
          </p:spPr>
        </p:pic>
      </p:grpSp>
      <p:grpSp>
        <p:nvGrpSpPr>
          <p:cNvPr id="20" name="Group 19"/>
          <p:cNvGrpSpPr/>
          <p:nvPr/>
        </p:nvGrpSpPr>
        <p:grpSpPr>
          <a:xfrm>
            <a:off x="2546471" y="3312517"/>
            <a:ext cx="1226293" cy="2741572"/>
            <a:chOff x="2597019" y="3378426"/>
            <a:chExt cx="1251060" cy="2796944"/>
          </a:xfrm>
        </p:grpSpPr>
        <p:sp>
          <p:nvSpPr>
            <p:cNvPr id="113" name="TextBox 112"/>
            <p:cNvSpPr txBox="1"/>
            <p:nvPr/>
          </p:nvSpPr>
          <p:spPr>
            <a:xfrm>
              <a:off x="2610380" y="5517931"/>
              <a:ext cx="1237699" cy="657439"/>
            </a:xfrm>
            <a:prstGeom prst="rect">
              <a:avLst/>
            </a:prstGeom>
            <a:noFill/>
          </p:spPr>
          <p:txBody>
            <a:bodyPr wrap="none" lIns="89630" tIns="44814" rIns="89630" bIns="44814" rtlCol="0">
              <a:spAutoFit/>
            </a:bodyPr>
            <a:lstStyle>
              <a:defPPr>
                <a:defRPr lang="en-US"/>
              </a:defPPr>
              <a:lvl1pPr algn="ctr">
                <a:lnSpc>
                  <a:spcPct val="90000"/>
                </a:lnSpc>
                <a:defRPr sz="200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defRPr>
              </a:lvl1pPr>
            </a:lstStyle>
            <a:p>
              <a:pPr defTabSz="896214">
                <a:defRPr/>
              </a:pPr>
              <a:r>
                <a:rPr lang="en-US" sz="1961" kern="0" dirty="0"/>
                <a:t>Reduced </a:t>
              </a:r>
              <a:br>
                <a:rPr lang="en-US" sz="1961" kern="0" dirty="0"/>
              </a:br>
              <a:r>
                <a:rPr lang="en-US" sz="1961" kern="0" dirty="0"/>
                <a:t>Dev Ops</a:t>
              </a:r>
            </a:p>
          </p:txBody>
        </p:sp>
        <p:sp>
          <p:nvSpPr>
            <p:cNvPr id="116" name="Freeform 8"/>
            <p:cNvSpPr>
              <a:spLocks noEditPoints="1"/>
            </p:cNvSpPr>
            <p:nvPr/>
          </p:nvSpPr>
          <p:spPr bwMode="auto">
            <a:xfrm>
              <a:off x="2607629"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117" name="Freeform 9"/>
            <p:cNvSpPr>
              <a:spLocks noEditPoints="1"/>
            </p:cNvSpPr>
            <p:nvPr/>
          </p:nvSpPr>
          <p:spPr bwMode="auto">
            <a:xfrm>
              <a:off x="3048163" y="4162902"/>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118" name="Freeform 10"/>
            <p:cNvSpPr>
              <a:spLocks noEditPoints="1"/>
            </p:cNvSpPr>
            <p:nvPr/>
          </p:nvSpPr>
          <p:spPr bwMode="auto">
            <a:xfrm>
              <a:off x="3488697" y="4162902"/>
              <a:ext cx="341312" cy="892175"/>
            </a:xfrm>
            <a:custGeom>
              <a:avLst/>
              <a:gdLst>
                <a:gd name="T0" fmla="*/ 67 w 91"/>
                <a:gd name="T1" fmla="*/ 0 h 238"/>
                <a:gd name="T2" fmla="*/ 25 w 91"/>
                <a:gd name="T3" fmla="*/ 0 h 238"/>
                <a:gd name="T4" fmla="*/ 0 w 91"/>
                <a:gd name="T5" fmla="*/ 24 h 238"/>
                <a:gd name="T6" fmla="*/ 0 w 91"/>
                <a:gd name="T7" fmla="*/ 214 h 238"/>
                <a:gd name="T8" fmla="*/ 25 w 91"/>
                <a:gd name="T9" fmla="*/ 238 h 238"/>
                <a:gd name="T10" fmla="*/ 67 w 91"/>
                <a:gd name="T11" fmla="*/ 238 h 238"/>
                <a:gd name="T12" fmla="*/ 91 w 91"/>
                <a:gd name="T13" fmla="*/ 214 h 238"/>
                <a:gd name="T14" fmla="*/ 91 w 91"/>
                <a:gd name="T15" fmla="*/ 24 h 238"/>
                <a:gd name="T16" fmla="*/ 67 w 91"/>
                <a:gd name="T17" fmla="*/ 0 h 238"/>
                <a:gd name="T18" fmla="*/ 46 w 91"/>
                <a:gd name="T19" fmla="*/ 182 h 238"/>
                <a:gd name="T20" fmla="*/ 34 w 91"/>
                <a:gd name="T21" fmla="*/ 170 h 238"/>
                <a:gd name="T22" fmla="*/ 46 w 91"/>
                <a:gd name="T23" fmla="*/ 158 h 238"/>
                <a:gd name="T24" fmla="*/ 57 w 91"/>
                <a:gd name="T25" fmla="*/ 170 h 238"/>
                <a:gd name="T26" fmla="*/ 46 w 91"/>
                <a:gd name="T27" fmla="*/ 182 h 238"/>
                <a:gd name="T28" fmla="*/ 67 w 91"/>
                <a:gd name="T29" fmla="*/ 65 h 238"/>
                <a:gd name="T30" fmla="*/ 24 w 91"/>
                <a:gd name="T31" fmla="*/ 65 h 238"/>
                <a:gd name="T32" fmla="*/ 24 w 91"/>
                <a:gd name="T33" fmla="*/ 57 h 238"/>
                <a:gd name="T34" fmla="*/ 67 w 91"/>
                <a:gd name="T35" fmla="*/ 57 h 238"/>
                <a:gd name="T36" fmla="*/ 67 w 91"/>
                <a:gd name="T37" fmla="*/ 65 h 238"/>
                <a:gd name="T38" fmla="*/ 67 w 91"/>
                <a:gd name="T39" fmla="*/ 65 h 238"/>
                <a:gd name="T40" fmla="*/ 67 w 91"/>
                <a:gd name="T41" fmla="*/ 41 h 238"/>
                <a:gd name="T42" fmla="*/ 24 w 91"/>
                <a:gd name="T43" fmla="*/ 41 h 238"/>
                <a:gd name="T44" fmla="*/ 24 w 91"/>
                <a:gd name="T45" fmla="*/ 32 h 238"/>
                <a:gd name="T46" fmla="*/ 67 w 91"/>
                <a:gd name="T47" fmla="*/ 32 h 238"/>
                <a:gd name="T48" fmla="*/ 67 w 91"/>
                <a:gd name="T49" fmla="*/ 41 h 238"/>
                <a:gd name="T50" fmla="*/ 67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7" y="0"/>
                  </a:moveTo>
                  <a:cubicBezTo>
                    <a:pt x="25" y="0"/>
                    <a:pt x="25" y="0"/>
                    <a:pt x="25" y="0"/>
                  </a:cubicBezTo>
                  <a:cubicBezTo>
                    <a:pt x="11" y="0"/>
                    <a:pt x="0" y="11"/>
                    <a:pt x="0" y="24"/>
                  </a:cubicBezTo>
                  <a:cubicBezTo>
                    <a:pt x="0" y="214"/>
                    <a:pt x="0" y="214"/>
                    <a:pt x="0" y="214"/>
                  </a:cubicBezTo>
                  <a:cubicBezTo>
                    <a:pt x="0" y="227"/>
                    <a:pt x="11" y="238"/>
                    <a:pt x="25" y="238"/>
                  </a:cubicBezTo>
                  <a:cubicBezTo>
                    <a:pt x="67" y="238"/>
                    <a:pt x="67" y="238"/>
                    <a:pt x="67" y="238"/>
                  </a:cubicBezTo>
                  <a:cubicBezTo>
                    <a:pt x="80" y="238"/>
                    <a:pt x="91" y="227"/>
                    <a:pt x="91" y="214"/>
                  </a:cubicBezTo>
                  <a:cubicBezTo>
                    <a:pt x="91" y="24"/>
                    <a:pt x="91" y="24"/>
                    <a:pt x="91" y="24"/>
                  </a:cubicBezTo>
                  <a:cubicBezTo>
                    <a:pt x="91" y="11"/>
                    <a:pt x="80" y="0"/>
                    <a:pt x="67" y="0"/>
                  </a:cubicBezTo>
                  <a:close/>
                  <a:moveTo>
                    <a:pt x="46" y="182"/>
                  </a:moveTo>
                  <a:cubicBezTo>
                    <a:pt x="39" y="182"/>
                    <a:pt x="34" y="176"/>
                    <a:pt x="34" y="170"/>
                  </a:cubicBezTo>
                  <a:cubicBezTo>
                    <a:pt x="34" y="163"/>
                    <a:pt x="39" y="158"/>
                    <a:pt x="46" y="158"/>
                  </a:cubicBezTo>
                  <a:cubicBezTo>
                    <a:pt x="52" y="158"/>
                    <a:pt x="57" y="163"/>
                    <a:pt x="57" y="170"/>
                  </a:cubicBezTo>
                  <a:cubicBezTo>
                    <a:pt x="57" y="176"/>
                    <a:pt x="52" y="182"/>
                    <a:pt x="46" y="182"/>
                  </a:cubicBezTo>
                  <a:close/>
                  <a:moveTo>
                    <a:pt x="67" y="65"/>
                  </a:moveTo>
                  <a:cubicBezTo>
                    <a:pt x="24" y="65"/>
                    <a:pt x="24" y="65"/>
                    <a:pt x="24" y="65"/>
                  </a:cubicBezTo>
                  <a:cubicBezTo>
                    <a:pt x="24" y="57"/>
                    <a:pt x="24" y="57"/>
                    <a:pt x="24" y="57"/>
                  </a:cubicBezTo>
                  <a:cubicBezTo>
                    <a:pt x="67" y="57"/>
                    <a:pt x="67" y="57"/>
                    <a:pt x="67" y="57"/>
                  </a:cubicBezTo>
                  <a:cubicBezTo>
                    <a:pt x="67" y="65"/>
                    <a:pt x="67" y="65"/>
                    <a:pt x="67" y="65"/>
                  </a:cubicBezTo>
                  <a:cubicBezTo>
                    <a:pt x="67" y="65"/>
                    <a:pt x="67" y="65"/>
                    <a:pt x="67" y="65"/>
                  </a:cubicBezTo>
                  <a:close/>
                  <a:moveTo>
                    <a:pt x="67" y="41"/>
                  </a:moveTo>
                  <a:cubicBezTo>
                    <a:pt x="24" y="41"/>
                    <a:pt x="24" y="41"/>
                    <a:pt x="24" y="41"/>
                  </a:cubicBezTo>
                  <a:cubicBezTo>
                    <a:pt x="24" y="32"/>
                    <a:pt x="24" y="32"/>
                    <a:pt x="24" y="32"/>
                  </a:cubicBezTo>
                  <a:cubicBezTo>
                    <a:pt x="67" y="32"/>
                    <a:pt x="67" y="32"/>
                    <a:pt x="67" y="32"/>
                  </a:cubicBezTo>
                  <a:cubicBezTo>
                    <a:pt x="67" y="41"/>
                    <a:pt x="67" y="41"/>
                    <a:pt x="67" y="41"/>
                  </a:cubicBezTo>
                  <a:cubicBezTo>
                    <a:pt x="67" y="41"/>
                    <a:pt x="67" y="41"/>
                    <a:pt x="67"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120" name="Freeform 8"/>
            <p:cNvSpPr>
              <a:spLocks noEditPoints="1"/>
            </p:cNvSpPr>
            <p:nvPr/>
          </p:nvSpPr>
          <p:spPr bwMode="auto">
            <a:xfrm rot="5400000">
              <a:off x="3052921" y="3236326"/>
              <a:ext cx="341312" cy="892175"/>
            </a:xfrm>
            <a:custGeom>
              <a:avLst/>
              <a:gdLst>
                <a:gd name="T0" fmla="*/ 66 w 91"/>
                <a:gd name="T1" fmla="*/ 0 h 238"/>
                <a:gd name="T2" fmla="*/ 24 w 91"/>
                <a:gd name="T3" fmla="*/ 0 h 238"/>
                <a:gd name="T4" fmla="*/ 0 w 91"/>
                <a:gd name="T5" fmla="*/ 24 h 238"/>
                <a:gd name="T6" fmla="*/ 0 w 91"/>
                <a:gd name="T7" fmla="*/ 214 h 238"/>
                <a:gd name="T8" fmla="*/ 24 w 91"/>
                <a:gd name="T9" fmla="*/ 238 h 238"/>
                <a:gd name="T10" fmla="*/ 66 w 91"/>
                <a:gd name="T11" fmla="*/ 238 h 238"/>
                <a:gd name="T12" fmla="*/ 91 w 91"/>
                <a:gd name="T13" fmla="*/ 214 h 238"/>
                <a:gd name="T14" fmla="*/ 91 w 91"/>
                <a:gd name="T15" fmla="*/ 24 h 238"/>
                <a:gd name="T16" fmla="*/ 66 w 91"/>
                <a:gd name="T17" fmla="*/ 0 h 238"/>
                <a:gd name="T18" fmla="*/ 45 w 91"/>
                <a:gd name="T19" fmla="*/ 182 h 238"/>
                <a:gd name="T20" fmla="*/ 33 w 91"/>
                <a:gd name="T21" fmla="*/ 170 h 238"/>
                <a:gd name="T22" fmla="*/ 45 w 91"/>
                <a:gd name="T23" fmla="*/ 158 h 238"/>
                <a:gd name="T24" fmla="*/ 57 w 91"/>
                <a:gd name="T25" fmla="*/ 170 h 238"/>
                <a:gd name="T26" fmla="*/ 45 w 91"/>
                <a:gd name="T27" fmla="*/ 182 h 238"/>
                <a:gd name="T28" fmla="*/ 66 w 91"/>
                <a:gd name="T29" fmla="*/ 65 h 238"/>
                <a:gd name="T30" fmla="*/ 23 w 91"/>
                <a:gd name="T31" fmla="*/ 65 h 238"/>
                <a:gd name="T32" fmla="*/ 23 w 91"/>
                <a:gd name="T33" fmla="*/ 57 h 238"/>
                <a:gd name="T34" fmla="*/ 66 w 91"/>
                <a:gd name="T35" fmla="*/ 57 h 238"/>
                <a:gd name="T36" fmla="*/ 66 w 91"/>
                <a:gd name="T37" fmla="*/ 65 h 238"/>
                <a:gd name="T38" fmla="*/ 66 w 91"/>
                <a:gd name="T39" fmla="*/ 65 h 238"/>
                <a:gd name="T40" fmla="*/ 66 w 91"/>
                <a:gd name="T41" fmla="*/ 41 h 238"/>
                <a:gd name="T42" fmla="*/ 23 w 91"/>
                <a:gd name="T43" fmla="*/ 41 h 238"/>
                <a:gd name="T44" fmla="*/ 23 w 91"/>
                <a:gd name="T45" fmla="*/ 32 h 238"/>
                <a:gd name="T46" fmla="*/ 66 w 91"/>
                <a:gd name="T47" fmla="*/ 32 h 238"/>
                <a:gd name="T48" fmla="*/ 66 w 91"/>
                <a:gd name="T49" fmla="*/ 41 h 238"/>
                <a:gd name="T50" fmla="*/ 66 w 91"/>
                <a:gd name="T5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238">
                  <a:moveTo>
                    <a:pt x="66" y="0"/>
                  </a:moveTo>
                  <a:cubicBezTo>
                    <a:pt x="24" y="0"/>
                    <a:pt x="24" y="0"/>
                    <a:pt x="24" y="0"/>
                  </a:cubicBezTo>
                  <a:cubicBezTo>
                    <a:pt x="10" y="0"/>
                    <a:pt x="0" y="11"/>
                    <a:pt x="0" y="24"/>
                  </a:cubicBezTo>
                  <a:cubicBezTo>
                    <a:pt x="0" y="214"/>
                    <a:pt x="0" y="214"/>
                    <a:pt x="0" y="214"/>
                  </a:cubicBezTo>
                  <a:cubicBezTo>
                    <a:pt x="0" y="227"/>
                    <a:pt x="10" y="238"/>
                    <a:pt x="24" y="238"/>
                  </a:cubicBezTo>
                  <a:cubicBezTo>
                    <a:pt x="66" y="238"/>
                    <a:pt x="66" y="238"/>
                    <a:pt x="66" y="238"/>
                  </a:cubicBezTo>
                  <a:cubicBezTo>
                    <a:pt x="79" y="238"/>
                    <a:pt x="91" y="227"/>
                    <a:pt x="91" y="214"/>
                  </a:cubicBezTo>
                  <a:cubicBezTo>
                    <a:pt x="91" y="24"/>
                    <a:pt x="91" y="24"/>
                    <a:pt x="91" y="24"/>
                  </a:cubicBezTo>
                  <a:cubicBezTo>
                    <a:pt x="91" y="11"/>
                    <a:pt x="79" y="0"/>
                    <a:pt x="66" y="0"/>
                  </a:cubicBezTo>
                  <a:close/>
                  <a:moveTo>
                    <a:pt x="45" y="182"/>
                  </a:moveTo>
                  <a:cubicBezTo>
                    <a:pt x="39" y="182"/>
                    <a:pt x="33" y="176"/>
                    <a:pt x="33" y="170"/>
                  </a:cubicBezTo>
                  <a:cubicBezTo>
                    <a:pt x="33" y="163"/>
                    <a:pt x="39" y="158"/>
                    <a:pt x="45" y="158"/>
                  </a:cubicBezTo>
                  <a:cubicBezTo>
                    <a:pt x="52" y="158"/>
                    <a:pt x="57" y="163"/>
                    <a:pt x="57" y="170"/>
                  </a:cubicBezTo>
                  <a:cubicBezTo>
                    <a:pt x="57" y="176"/>
                    <a:pt x="52" y="182"/>
                    <a:pt x="45" y="182"/>
                  </a:cubicBezTo>
                  <a:close/>
                  <a:moveTo>
                    <a:pt x="66" y="65"/>
                  </a:moveTo>
                  <a:cubicBezTo>
                    <a:pt x="23" y="65"/>
                    <a:pt x="23" y="65"/>
                    <a:pt x="23" y="65"/>
                  </a:cubicBezTo>
                  <a:cubicBezTo>
                    <a:pt x="23" y="57"/>
                    <a:pt x="23" y="57"/>
                    <a:pt x="23" y="57"/>
                  </a:cubicBezTo>
                  <a:cubicBezTo>
                    <a:pt x="66" y="57"/>
                    <a:pt x="66" y="57"/>
                    <a:pt x="66" y="57"/>
                  </a:cubicBezTo>
                  <a:cubicBezTo>
                    <a:pt x="66" y="65"/>
                    <a:pt x="66" y="65"/>
                    <a:pt x="66" y="65"/>
                  </a:cubicBezTo>
                  <a:cubicBezTo>
                    <a:pt x="66" y="65"/>
                    <a:pt x="66" y="65"/>
                    <a:pt x="66" y="65"/>
                  </a:cubicBezTo>
                  <a:close/>
                  <a:moveTo>
                    <a:pt x="66" y="41"/>
                  </a:moveTo>
                  <a:cubicBezTo>
                    <a:pt x="23" y="41"/>
                    <a:pt x="23" y="41"/>
                    <a:pt x="23" y="41"/>
                  </a:cubicBezTo>
                  <a:cubicBezTo>
                    <a:pt x="23" y="32"/>
                    <a:pt x="23" y="32"/>
                    <a:pt x="23" y="32"/>
                  </a:cubicBezTo>
                  <a:cubicBezTo>
                    <a:pt x="66" y="32"/>
                    <a:pt x="66" y="32"/>
                    <a:pt x="66" y="32"/>
                  </a:cubicBezTo>
                  <a:cubicBezTo>
                    <a:pt x="66" y="41"/>
                    <a:pt x="66" y="41"/>
                    <a:pt x="66" y="41"/>
                  </a:cubicBezTo>
                  <a:cubicBezTo>
                    <a:pt x="66" y="41"/>
                    <a:pt x="66" y="41"/>
                    <a:pt x="66" y="4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18" name="Freeform 5"/>
            <p:cNvSpPr>
              <a:spLocks/>
            </p:cNvSpPr>
            <p:nvPr/>
          </p:nvSpPr>
          <p:spPr bwMode="auto">
            <a:xfrm>
              <a:off x="2782252" y="3802062"/>
              <a:ext cx="882650" cy="407447"/>
            </a:xfrm>
            <a:custGeom>
              <a:avLst/>
              <a:gdLst>
                <a:gd name="T0" fmla="*/ 0 w 556"/>
                <a:gd name="T1" fmla="*/ 557 h 557"/>
                <a:gd name="T2" fmla="*/ 0 w 556"/>
                <a:gd name="T3" fmla="*/ 279 h 557"/>
                <a:gd name="T4" fmla="*/ 278 w 556"/>
                <a:gd name="T5" fmla="*/ 279 h 557"/>
                <a:gd name="T6" fmla="*/ 278 w 556"/>
                <a:gd name="T7" fmla="*/ 557 h 557"/>
                <a:gd name="T8" fmla="*/ 278 w 556"/>
                <a:gd name="T9" fmla="*/ 0 h 557"/>
                <a:gd name="T10" fmla="*/ 278 w 556"/>
                <a:gd name="T11" fmla="*/ 279 h 557"/>
                <a:gd name="T12" fmla="*/ 556 w 556"/>
                <a:gd name="T13" fmla="*/ 279 h 557"/>
                <a:gd name="T14" fmla="*/ 556 w 556"/>
                <a:gd name="T15" fmla="*/ 557 h 5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6" h="557">
                  <a:moveTo>
                    <a:pt x="0" y="557"/>
                  </a:moveTo>
                  <a:lnTo>
                    <a:pt x="0" y="279"/>
                  </a:lnTo>
                  <a:lnTo>
                    <a:pt x="278" y="279"/>
                  </a:lnTo>
                  <a:lnTo>
                    <a:pt x="278" y="557"/>
                  </a:lnTo>
                  <a:lnTo>
                    <a:pt x="278" y="0"/>
                  </a:lnTo>
                  <a:lnTo>
                    <a:pt x="278" y="279"/>
                  </a:lnTo>
                  <a:lnTo>
                    <a:pt x="556" y="279"/>
                  </a:lnTo>
                  <a:lnTo>
                    <a:pt x="556" y="557"/>
                  </a:lnTo>
                </a:path>
              </a:pathLst>
            </a:custGeom>
            <a:noFill/>
            <a:ln w="25400"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latin typeface="Segoe UI Semilight"/>
              </a:endParaRPr>
            </a:p>
          </p:txBody>
        </p:sp>
        <p:sp>
          <p:nvSpPr>
            <p:cNvPr id="19" name="&quot;Not Allowed&quot; Symbol 18"/>
            <p:cNvSpPr/>
            <p:nvPr/>
          </p:nvSpPr>
          <p:spPr bwMode="auto">
            <a:xfrm>
              <a:off x="2597019" y="3378426"/>
              <a:ext cx="1233549" cy="1233549"/>
            </a:xfrm>
            <a:prstGeom prst="noSmoking">
              <a:avLst>
                <a:gd name="adj" fmla="val 8694"/>
              </a:avLst>
            </a:prstGeom>
            <a:solidFill>
              <a:srgbClr val="FFFFFF"/>
            </a:solidFill>
            <a:ln w="41275">
              <a:solidFill>
                <a:schemeClr val="accent5">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5439">
                      <a:srgbClr val="F8F8F8"/>
                    </a:gs>
                    <a:gs pos="10000">
                      <a:srgbClr val="F8F8F8"/>
                    </a:gs>
                  </a:gsLst>
                  <a:lin ang="5400000" scaled="0"/>
                </a:gradFill>
                <a:latin typeface="Segoe UI Semilight"/>
              </a:endParaRPr>
            </a:p>
          </p:txBody>
        </p:sp>
      </p:grpSp>
      <p:pic>
        <p:nvPicPr>
          <p:cNvPr id="11" name="Picture 10"/>
          <p:cNvPicPr>
            <a:picLocks noChangeAspect="1"/>
          </p:cNvPicPr>
          <p:nvPr/>
        </p:nvPicPr>
        <p:blipFill>
          <a:blip r:embed="rId12"/>
          <a:stretch>
            <a:fillRect/>
          </a:stretch>
        </p:blipFill>
        <p:spPr>
          <a:xfrm>
            <a:off x="10922823" y="2277305"/>
            <a:ext cx="607016" cy="520077"/>
          </a:xfrm>
          <a:prstGeom prst="rect">
            <a:avLst/>
          </a:prstGeom>
        </p:spPr>
      </p:pic>
      <p:grpSp>
        <p:nvGrpSpPr>
          <p:cNvPr id="36" name="Group 35"/>
          <p:cNvGrpSpPr/>
          <p:nvPr/>
        </p:nvGrpSpPr>
        <p:grpSpPr>
          <a:xfrm>
            <a:off x="9721326" y="2282303"/>
            <a:ext cx="489414" cy="510079"/>
            <a:chOff x="6915150" y="4665663"/>
            <a:chExt cx="714375" cy="744537"/>
          </a:xfrm>
        </p:grpSpPr>
        <p:sp>
          <p:nvSpPr>
            <p:cNvPr id="15" name="Rectangle 5"/>
            <p:cNvSpPr>
              <a:spLocks noChangeArrowheads="1"/>
            </p:cNvSpPr>
            <p:nvPr/>
          </p:nvSpPr>
          <p:spPr bwMode="auto">
            <a:xfrm>
              <a:off x="7070725" y="49911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sp>
          <p:nvSpPr>
            <p:cNvPr id="16" name="Rectangle 6"/>
            <p:cNvSpPr>
              <a:spLocks noChangeArrowheads="1"/>
            </p:cNvSpPr>
            <p:nvPr/>
          </p:nvSpPr>
          <p:spPr bwMode="auto">
            <a:xfrm>
              <a:off x="7070725" y="51435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sp>
          <p:nvSpPr>
            <p:cNvPr id="17" name="Rectangle 7"/>
            <p:cNvSpPr>
              <a:spLocks noChangeArrowheads="1"/>
            </p:cNvSpPr>
            <p:nvPr/>
          </p:nvSpPr>
          <p:spPr bwMode="auto">
            <a:xfrm>
              <a:off x="7243763" y="4929188"/>
              <a:ext cx="119062"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sp>
          <p:nvSpPr>
            <p:cNvPr id="27" name="Rectangle 8"/>
            <p:cNvSpPr>
              <a:spLocks noChangeArrowheads="1"/>
            </p:cNvSpPr>
            <p:nvPr/>
          </p:nvSpPr>
          <p:spPr bwMode="auto">
            <a:xfrm>
              <a:off x="7243763" y="5081588"/>
              <a:ext cx="119062" cy="920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sp>
          <p:nvSpPr>
            <p:cNvPr id="28" name="Rectangle 9"/>
            <p:cNvSpPr>
              <a:spLocks noChangeArrowheads="1"/>
            </p:cNvSpPr>
            <p:nvPr/>
          </p:nvSpPr>
          <p:spPr bwMode="auto">
            <a:xfrm>
              <a:off x="7415213" y="4991100"/>
              <a:ext cx="120650"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sp>
          <p:nvSpPr>
            <p:cNvPr id="29" name="Rectangle 10"/>
            <p:cNvSpPr>
              <a:spLocks noChangeArrowheads="1"/>
            </p:cNvSpPr>
            <p:nvPr/>
          </p:nvSpPr>
          <p:spPr bwMode="auto">
            <a:xfrm>
              <a:off x="7070725" y="4838700"/>
              <a:ext cx="117475" cy="904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sp>
          <p:nvSpPr>
            <p:cNvPr id="30" name="Freeform 11"/>
            <p:cNvSpPr>
              <a:spLocks/>
            </p:cNvSpPr>
            <p:nvPr/>
          </p:nvSpPr>
          <p:spPr bwMode="auto">
            <a:xfrm>
              <a:off x="6915150" y="4665663"/>
              <a:ext cx="714375" cy="176212"/>
            </a:xfrm>
            <a:custGeom>
              <a:avLst/>
              <a:gdLst>
                <a:gd name="T0" fmla="*/ 0 w 450"/>
                <a:gd name="T1" fmla="*/ 0 h 111"/>
                <a:gd name="T2" fmla="*/ 0 w 450"/>
                <a:gd name="T3" fmla="*/ 47 h 111"/>
                <a:gd name="T4" fmla="*/ 0 w 450"/>
                <a:gd name="T5" fmla="*/ 47 h 111"/>
                <a:gd name="T6" fmla="*/ 0 w 450"/>
                <a:gd name="T7" fmla="*/ 111 h 111"/>
                <a:gd name="T8" fmla="*/ 64 w 450"/>
                <a:gd name="T9" fmla="*/ 111 h 111"/>
                <a:gd name="T10" fmla="*/ 64 w 450"/>
                <a:gd name="T11" fmla="*/ 64 h 111"/>
                <a:gd name="T12" fmla="*/ 389 w 450"/>
                <a:gd name="T13" fmla="*/ 64 h 111"/>
                <a:gd name="T14" fmla="*/ 389 w 450"/>
                <a:gd name="T15" fmla="*/ 111 h 111"/>
                <a:gd name="T16" fmla="*/ 450 w 450"/>
                <a:gd name="T17" fmla="*/ 111 h 111"/>
                <a:gd name="T18" fmla="*/ 450 w 450"/>
                <a:gd name="T19" fmla="*/ 64 h 111"/>
                <a:gd name="T20" fmla="*/ 450 w 450"/>
                <a:gd name="T21" fmla="*/ 47 h 111"/>
                <a:gd name="T22" fmla="*/ 450 w 450"/>
                <a:gd name="T23" fmla="*/ 0 h 111"/>
                <a:gd name="T24" fmla="*/ 0 w 450"/>
                <a:gd name="T2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0" y="0"/>
                  </a:moveTo>
                  <a:lnTo>
                    <a:pt x="0" y="47"/>
                  </a:lnTo>
                  <a:lnTo>
                    <a:pt x="0" y="47"/>
                  </a:lnTo>
                  <a:lnTo>
                    <a:pt x="0" y="111"/>
                  </a:lnTo>
                  <a:lnTo>
                    <a:pt x="64" y="111"/>
                  </a:lnTo>
                  <a:lnTo>
                    <a:pt x="64" y="64"/>
                  </a:lnTo>
                  <a:lnTo>
                    <a:pt x="389" y="64"/>
                  </a:lnTo>
                  <a:lnTo>
                    <a:pt x="389" y="111"/>
                  </a:lnTo>
                  <a:lnTo>
                    <a:pt x="450" y="111"/>
                  </a:lnTo>
                  <a:lnTo>
                    <a:pt x="450" y="64"/>
                  </a:lnTo>
                  <a:lnTo>
                    <a:pt x="450" y="47"/>
                  </a:lnTo>
                  <a:lnTo>
                    <a:pt x="45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sp>
          <p:nvSpPr>
            <p:cNvPr id="31" name="Freeform 12"/>
            <p:cNvSpPr>
              <a:spLocks/>
            </p:cNvSpPr>
            <p:nvPr/>
          </p:nvSpPr>
          <p:spPr bwMode="auto">
            <a:xfrm>
              <a:off x="6915150" y="5233988"/>
              <a:ext cx="714375" cy="176212"/>
            </a:xfrm>
            <a:custGeom>
              <a:avLst/>
              <a:gdLst>
                <a:gd name="T0" fmla="*/ 450 w 450"/>
                <a:gd name="T1" fmla="*/ 111 h 111"/>
                <a:gd name="T2" fmla="*/ 450 w 450"/>
                <a:gd name="T3" fmla="*/ 64 h 111"/>
                <a:gd name="T4" fmla="*/ 450 w 450"/>
                <a:gd name="T5" fmla="*/ 64 h 111"/>
                <a:gd name="T6" fmla="*/ 450 w 450"/>
                <a:gd name="T7" fmla="*/ 0 h 111"/>
                <a:gd name="T8" fmla="*/ 389 w 450"/>
                <a:gd name="T9" fmla="*/ 0 h 111"/>
                <a:gd name="T10" fmla="*/ 389 w 450"/>
                <a:gd name="T11" fmla="*/ 48 h 111"/>
                <a:gd name="T12" fmla="*/ 64 w 450"/>
                <a:gd name="T13" fmla="*/ 48 h 111"/>
                <a:gd name="T14" fmla="*/ 64 w 450"/>
                <a:gd name="T15" fmla="*/ 0 h 111"/>
                <a:gd name="T16" fmla="*/ 0 w 450"/>
                <a:gd name="T17" fmla="*/ 0 h 111"/>
                <a:gd name="T18" fmla="*/ 0 w 450"/>
                <a:gd name="T19" fmla="*/ 48 h 111"/>
                <a:gd name="T20" fmla="*/ 0 w 450"/>
                <a:gd name="T21" fmla="*/ 64 h 111"/>
                <a:gd name="T22" fmla="*/ 0 w 450"/>
                <a:gd name="T23" fmla="*/ 111 h 111"/>
                <a:gd name="T24" fmla="*/ 450 w 450"/>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0" h="111">
                  <a:moveTo>
                    <a:pt x="450" y="111"/>
                  </a:moveTo>
                  <a:lnTo>
                    <a:pt x="450" y="64"/>
                  </a:lnTo>
                  <a:lnTo>
                    <a:pt x="450" y="64"/>
                  </a:lnTo>
                  <a:lnTo>
                    <a:pt x="450" y="0"/>
                  </a:lnTo>
                  <a:lnTo>
                    <a:pt x="389" y="0"/>
                  </a:lnTo>
                  <a:lnTo>
                    <a:pt x="389" y="48"/>
                  </a:lnTo>
                  <a:lnTo>
                    <a:pt x="64" y="48"/>
                  </a:lnTo>
                  <a:lnTo>
                    <a:pt x="64" y="0"/>
                  </a:lnTo>
                  <a:lnTo>
                    <a:pt x="0" y="0"/>
                  </a:lnTo>
                  <a:lnTo>
                    <a:pt x="0" y="48"/>
                  </a:lnTo>
                  <a:lnTo>
                    <a:pt x="0" y="64"/>
                  </a:lnTo>
                  <a:lnTo>
                    <a:pt x="0" y="111"/>
                  </a:lnTo>
                  <a:lnTo>
                    <a:pt x="450"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grpSp>
      <p:grpSp>
        <p:nvGrpSpPr>
          <p:cNvPr id="37" name="Group 36"/>
          <p:cNvGrpSpPr/>
          <p:nvPr/>
        </p:nvGrpSpPr>
        <p:grpSpPr>
          <a:xfrm>
            <a:off x="8446602" y="2284201"/>
            <a:ext cx="486510" cy="508181"/>
            <a:chOff x="3100388" y="2039938"/>
            <a:chExt cx="712787" cy="744537"/>
          </a:xfrm>
        </p:grpSpPr>
        <p:sp>
          <p:nvSpPr>
            <p:cNvPr id="32" name="Freeform 13"/>
            <p:cNvSpPr>
              <a:spLocks/>
            </p:cNvSpPr>
            <p:nvPr/>
          </p:nvSpPr>
          <p:spPr bwMode="auto">
            <a:xfrm>
              <a:off x="3100388" y="2039938"/>
              <a:ext cx="712787" cy="174625"/>
            </a:xfrm>
            <a:custGeom>
              <a:avLst/>
              <a:gdLst>
                <a:gd name="T0" fmla="*/ 0 w 449"/>
                <a:gd name="T1" fmla="*/ 0 h 110"/>
                <a:gd name="T2" fmla="*/ 0 w 449"/>
                <a:gd name="T3" fmla="*/ 47 h 110"/>
                <a:gd name="T4" fmla="*/ 0 w 449"/>
                <a:gd name="T5" fmla="*/ 47 h 110"/>
                <a:gd name="T6" fmla="*/ 0 w 449"/>
                <a:gd name="T7" fmla="*/ 110 h 110"/>
                <a:gd name="T8" fmla="*/ 63 w 449"/>
                <a:gd name="T9" fmla="*/ 110 h 110"/>
                <a:gd name="T10" fmla="*/ 63 w 449"/>
                <a:gd name="T11" fmla="*/ 63 h 110"/>
                <a:gd name="T12" fmla="*/ 388 w 449"/>
                <a:gd name="T13" fmla="*/ 63 h 110"/>
                <a:gd name="T14" fmla="*/ 388 w 449"/>
                <a:gd name="T15" fmla="*/ 110 h 110"/>
                <a:gd name="T16" fmla="*/ 449 w 449"/>
                <a:gd name="T17" fmla="*/ 110 h 110"/>
                <a:gd name="T18" fmla="*/ 449 w 449"/>
                <a:gd name="T19" fmla="*/ 63 h 110"/>
                <a:gd name="T20" fmla="*/ 449 w 449"/>
                <a:gd name="T21" fmla="*/ 47 h 110"/>
                <a:gd name="T22" fmla="*/ 449 w 449"/>
                <a:gd name="T23" fmla="*/ 0 h 110"/>
                <a:gd name="T24" fmla="*/ 0 w 449"/>
                <a:gd name="T2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0">
                  <a:moveTo>
                    <a:pt x="0" y="0"/>
                  </a:moveTo>
                  <a:lnTo>
                    <a:pt x="0" y="47"/>
                  </a:lnTo>
                  <a:lnTo>
                    <a:pt x="0" y="47"/>
                  </a:lnTo>
                  <a:lnTo>
                    <a:pt x="0" y="110"/>
                  </a:lnTo>
                  <a:lnTo>
                    <a:pt x="63" y="110"/>
                  </a:lnTo>
                  <a:lnTo>
                    <a:pt x="63" y="63"/>
                  </a:lnTo>
                  <a:lnTo>
                    <a:pt x="388" y="63"/>
                  </a:lnTo>
                  <a:lnTo>
                    <a:pt x="388" y="110"/>
                  </a:lnTo>
                  <a:lnTo>
                    <a:pt x="449" y="110"/>
                  </a:lnTo>
                  <a:lnTo>
                    <a:pt x="449" y="63"/>
                  </a:lnTo>
                  <a:lnTo>
                    <a:pt x="449" y="47"/>
                  </a:lnTo>
                  <a:lnTo>
                    <a:pt x="44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sp>
          <p:nvSpPr>
            <p:cNvPr id="33" name="Freeform 14"/>
            <p:cNvSpPr>
              <a:spLocks/>
            </p:cNvSpPr>
            <p:nvPr/>
          </p:nvSpPr>
          <p:spPr bwMode="auto">
            <a:xfrm>
              <a:off x="3100388" y="2608263"/>
              <a:ext cx="712787" cy="176212"/>
            </a:xfrm>
            <a:custGeom>
              <a:avLst/>
              <a:gdLst>
                <a:gd name="T0" fmla="*/ 449 w 449"/>
                <a:gd name="T1" fmla="*/ 111 h 111"/>
                <a:gd name="T2" fmla="*/ 449 w 449"/>
                <a:gd name="T3" fmla="*/ 64 h 111"/>
                <a:gd name="T4" fmla="*/ 449 w 449"/>
                <a:gd name="T5" fmla="*/ 64 h 111"/>
                <a:gd name="T6" fmla="*/ 449 w 449"/>
                <a:gd name="T7" fmla="*/ 0 h 111"/>
                <a:gd name="T8" fmla="*/ 388 w 449"/>
                <a:gd name="T9" fmla="*/ 0 h 111"/>
                <a:gd name="T10" fmla="*/ 388 w 449"/>
                <a:gd name="T11" fmla="*/ 47 h 111"/>
                <a:gd name="T12" fmla="*/ 63 w 449"/>
                <a:gd name="T13" fmla="*/ 47 h 111"/>
                <a:gd name="T14" fmla="*/ 63 w 449"/>
                <a:gd name="T15" fmla="*/ 0 h 111"/>
                <a:gd name="T16" fmla="*/ 0 w 449"/>
                <a:gd name="T17" fmla="*/ 0 h 111"/>
                <a:gd name="T18" fmla="*/ 0 w 449"/>
                <a:gd name="T19" fmla="*/ 47 h 111"/>
                <a:gd name="T20" fmla="*/ 0 w 449"/>
                <a:gd name="T21" fmla="*/ 64 h 111"/>
                <a:gd name="T22" fmla="*/ 0 w 449"/>
                <a:gd name="T23" fmla="*/ 111 h 111"/>
                <a:gd name="T24" fmla="*/ 449 w 449"/>
                <a:gd name="T25"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111">
                  <a:moveTo>
                    <a:pt x="449" y="111"/>
                  </a:moveTo>
                  <a:lnTo>
                    <a:pt x="449" y="64"/>
                  </a:lnTo>
                  <a:lnTo>
                    <a:pt x="449" y="64"/>
                  </a:lnTo>
                  <a:lnTo>
                    <a:pt x="449" y="0"/>
                  </a:lnTo>
                  <a:lnTo>
                    <a:pt x="388" y="0"/>
                  </a:lnTo>
                  <a:lnTo>
                    <a:pt x="388" y="47"/>
                  </a:lnTo>
                  <a:lnTo>
                    <a:pt x="63" y="47"/>
                  </a:lnTo>
                  <a:lnTo>
                    <a:pt x="63" y="0"/>
                  </a:lnTo>
                  <a:lnTo>
                    <a:pt x="0" y="0"/>
                  </a:lnTo>
                  <a:lnTo>
                    <a:pt x="0" y="47"/>
                  </a:lnTo>
                  <a:lnTo>
                    <a:pt x="0" y="64"/>
                  </a:lnTo>
                  <a:lnTo>
                    <a:pt x="0" y="111"/>
                  </a:lnTo>
                  <a:lnTo>
                    <a:pt x="449" y="1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sp>
          <p:nvSpPr>
            <p:cNvPr id="34" name="Freeform 15"/>
            <p:cNvSpPr>
              <a:spLocks/>
            </p:cNvSpPr>
            <p:nvPr/>
          </p:nvSpPr>
          <p:spPr bwMode="auto">
            <a:xfrm>
              <a:off x="3268663" y="2266950"/>
              <a:ext cx="379412" cy="185737"/>
            </a:xfrm>
            <a:custGeom>
              <a:avLst/>
              <a:gdLst>
                <a:gd name="T0" fmla="*/ 0 w 117"/>
                <a:gd name="T1" fmla="*/ 6 h 57"/>
                <a:gd name="T2" fmla="*/ 44 w 117"/>
                <a:gd name="T3" fmla="*/ 49 h 57"/>
                <a:gd name="T4" fmla="*/ 73 w 117"/>
                <a:gd name="T5" fmla="*/ 49 h 57"/>
                <a:gd name="T6" fmla="*/ 117 w 117"/>
                <a:gd name="T7" fmla="*/ 6 h 57"/>
                <a:gd name="T8" fmla="*/ 117 w 117"/>
                <a:gd name="T9" fmla="*/ 0 h 57"/>
                <a:gd name="T10" fmla="*/ 0 w 117"/>
                <a:gd name="T11" fmla="*/ 0 h 57"/>
                <a:gd name="T12" fmla="*/ 0 w 117"/>
                <a:gd name="T13" fmla="*/ 6 h 57"/>
              </a:gdLst>
              <a:ahLst/>
              <a:cxnLst>
                <a:cxn ang="0">
                  <a:pos x="T0" y="T1"/>
                </a:cxn>
                <a:cxn ang="0">
                  <a:pos x="T2" y="T3"/>
                </a:cxn>
                <a:cxn ang="0">
                  <a:pos x="T4" y="T5"/>
                </a:cxn>
                <a:cxn ang="0">
                  <a:pos x="T6" y="T7"/>
                </a:cxn>
                <a:cxn ang="0">
                  <a:pos x="T8" y="T9"/>
                </a:cxn>
                <a:cxn ang="0">
                  <a:pos x="T10" y="T11"/>
                </a:cxn>
                <a:cxn ang="0">
                  <a:pos x="T12" y="T13"/>
                </a:cxn>
              </a:cxnLst>
              <a:rect l="0" t="0" r="r" b="b"/>
              <a:pathLst>
                <a:path w="117" h="57">
                  <a:moveTo>
                    <a:pt x="0" y="6"/>
                  </a:moveTo>
                  <a:cubicBezTo>
                    <a:pt x="44" y="49"/>
                    <a:pt x="44" y="49"/>
                    <a:pt x="44" y="49"/>
                  </a:cubicBezTo>
                  <a:cubicBezTo>
                    <a:pt x="52" y="57"/>
                    <a:pt x="65" y="57"/>
                    <a:pt x="73" y="49"/>
                  </a:cubicBezTo>
                  <a:cubicBezTo>
                    <a:pt x="117" y="6"/>
                    <a:pt x="117" y="6"/>
                    <a:pt x="117" y="6"/>
                  </a:cubicBezTo>
                  <a:cubicBezTo>
                    <a:pt x="117" y="0"/>
                    <a:pt x="117" y="0"/>
                    <a:pt x="117" y="0"/>
                  </a:cubicBezTo>
                  <a:cubicBezTo>
                    <a:pt x="0" y="0"/>
                    <a:pt x="0" y="0"/>
                    <a:pt x="0" y="0"/>
                  </a:cubicBezTo>
                  <a:lnTo>
                    <a:pt x="0"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sp>
          <p:nvSpPr>
            <p:cNvPr id="35" name="Freeform 16"/>
            <p:cNvSpPr>
              <a:spLocks/>
            </p:cNvSpPr>
            <p:nvPr/>
          </p:nvSpPr>
          <p:spPr bwMode="auto">
            <a:xfrm>
              <a:off x="3268663" y="2309813"/>
              <a:ext cx="379412" cy="246062"/>
            </a:xfrm>
            <a:custGeom>
              <a:avLst/>
              <a:gdLst>
                <a:gd name="T0" fmla="*/ 73 w 117"/>
                <a:gd name="T1" fmla="*/ 44 h 76"/>
                <a:gd name="T2" fmla="*/ 44 w 117"/>
                <a:gd name="T3" fmla="*/ 44 h 76"/>
                <a:gd name="T4" fmla="*/ 0 w 117"/>
                <a:gd name="T5" fmla="*/ 0 h 76"/>
                <a:gd name="T6" fmla="*/ 0 w 117"/>
                <a:gd name="T7" fmla="*/ 76 h 76"/>
                <a:gd name="T8" fmla="*/ 117 w 117"/>
                <a:gd name="T9" fmla="*/ 76 h 76"/>
                <a:gd name="T10" fmla="*/ 117 w 117"/>
                <a:gd name="T11" fmla="*/ 0 h 76"/>
                <a:gd name="T12" fmla="*/ 73 w 117"/>
                <a:gd name="T13" fmla="*/ 44 h 76"/>
              </a:gdLst>
              <a:ahLst/>
              <a:cxnLst>
                <a:cxn ang="0">
                  <a:pos x="T0" y="T1"/>
                </a:cxn>
                <a:cxn ang="0">
                  <a:pos x="T2" y="T3"/>
                </a:cxn>
                <a:cxn ang="0">
                  <a:pos x="T4" y="T5"/>
                </a:cxn>
                <a:cxn ang="0">
                  <a:pos x="T6" y="T7"/>
                </a:cxn>
                <a:cxn ang="0">
                  <a:pos x="T8" y="T9"/>
                </a:cxn>
                <a:cxn ang="0">
                  <a:pos x="T10" y="T11"/>
                </a:cxn>
                <a:cxn ang="0">
                  <a:pos x="T12" y="T13"/>
                </a:cxn>
              </a:cxnLst>
              <a:rect l="0" t="0" r="r" b="b"/>
              <a:pathLst>
                <a:path w="117" h="76">
                  <a:moveTo>
                    <a:pt x="73" y="44"/>
                  </a:moveTo>
                  <a:cubicBezTo>
                    <a:pt x="65" y="52"/>
                    <a:pt x="52" y="52"/>
                    <a:pt x="44" y="44"/>
                  </a:cubicBezTo>
                  <a:cubicBezTo>
                    <a:pt x="0" y="0"/>
                    <a:pt x="0" y="0"/>
                    <a:pt x="0" y="0"/>
                  </a:cubicBezTo>
                  <a:cubicBezTo>
                    <a:pt x="0" y="76"/>
                    <a:pt x="0" y="76"/>
                    <a:pt x="0" y="76"/>
                  </a:cubicBezTo>
                  <a:cubicBezTo>
                    <a:pt x="117" y="76"/>
                    <a:pt x="117" y="76"/>
                    <a:pt x="117" y="76"/>
                  </a:cubicBezTo>
                  <a:cubicBezTo>
                    <a:pt x="117" y="0"/>
                    <a:pt x="117" y="0"/>
                    <a:pt x="117" y="0"/>
                  </a:cubicBezTo>
                  <a:lnTo>
                    <a:pt x="73"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defRPr/>
              </a:pPr>
              <a:endParaRPr lang="en-US" kern="0">
                <a:solidFill>
                  <a:srgbClr val="FFFFFF"/>
                </a:solidFill>
                <a:latin typeface="Segoe UI Semilight"/>
              </a:endParaRPr>
            </a:p>
          </p:txBody>
        </p:sp>
      </p:grpSp>
    </p:spTree>
    <p:extLst>
      <p:ext uri="{BB962C8B-B14F-4D97-AF65-F5344CB8AC3E}">
        <p14:creationId xmlns:p14="http://schemas.microsoft.com/office/powerpoint/2010/main" val="167304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500" fill="hold"/>
                                        <p:tgtEl>
                                          <p:spTgt spid="54"/>
                                        </p:tgtEl>
                                        <p:attrNameLst>
                                          <p:attrName>ppt_x</p:attrName>
                                        </p:attrNameLst>
                                      </p:cBhvr>
                                      <p:tavLst>
                                        <p:tav tm="0">
                                          <p:val>
                                            <p:strVal val="#ppt_x"/>
                                          </p:val>
                                        </p:tav>
                                        <p:tav tm="100000">
                                          <p:val>
                                            <p:strVal val="#ppt_x"/>
                                          </p:val>
                                        </p:tav>
                                      </p:tavLst>
                                    </p:anim>
                                    <p:anim calcmode="lin" valueType="num">
                                      <p:cBhvr additive="base">
                                        <p:cTn id="16" dur="500" fill="hold"/>
                                        <p:tgtEl>
                                          <p:spTgt spid="54"/>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60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35" presetClass="path" presetSubtype="0" decel="100000" fill="hold" nodeType="withEffect">
                                  <p:stCondLst>
                                    <p:cond delay="600"/>
                                  </p:stCondLst>
                                  <p:childTnLst>
                                    <p:animMotion origin="layout" path="M 1.02374E-6 -3.55878E-6 L 1.02374E-6 0.0261 " pathEditMode="relative" rAng="0" ptsTypes="AA">
                                      <p:cBhvr>
                                        <p:cTn id="21" dur="500" spd="-100000" fill="hold"/>
                                        <p:tgtEl>
                                          <p:spTgt spid="26"/>
                                        </p:tgtEl>
                                        <p:attrNameLst>
                                          <p:attrName>ppt_x</p:attrName>
                                          <p:attrName>ppt_y</p:attrName>
                                        </p:attrNameLst>
                                      </p:cBhvr>
                                      <p:rCtr x="0" y="1294"/>
                                    </p:animMotion>
                                  </p:childTnLst>
                                </p:cTn>
                              </p:par>
                              <p:par>
                                <p:cTn id="22" presetID="10" presetClass="entr" presetSubtype="0" fill="hold" nodeType="withEffect">
                                  <p:stCondLst>
                                    <p:cond delay="7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35" presetClass="path" presetSubtype="0" decel="100000" fill="hold" nodeType="withEffect">
                                  <p:stCondLst>
                                    <p:cond delay="700"/>
                                  </p:stCondLst>
                                  <p:childTnLst>
                                    <p:animMotion origin="layout" path="M 1.02374E-6 -3.55878E-6 L 1.02374E-6 0.0261 " pathEditMode="relative" rAng="0" ptsTypes="AA">
                                      <p:cBhvr>
                                        <p:cTn id="26" dur="500" spd="-100000" fill="hold"/>
                                        <p:tgtEl>
                                          <p:spTgt spid="20"/>
                                        </p:tgtEl>
                                        <p:attrNameLst>
                                          <p:attrName>ppt_x</p:attrName>
                                          <p:attrName>ppt_y</p:attrName>
                                        </p:attrNameLst>
                                      </p:cBhvr>
                                      <p:rCtr x="0" y="1294"/>
                                    </p:animMotion>
                                  </p:childTnLst>
                                </p:cTn>
                              </p:par>
                              <p:par>
                                <p:cTn id="27" presetID="10" presetClass="entr" presetSubtype="0" fill="hold" nodeType="withEffect">
                                  <p:stCondLst>
                                    <p:cond delay="80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35" presetClass="path" presetSubtype="0" decel="100000" fill="hold" nodeType="withEffect">
                                  <p:stCondLst>
                                    <p:cond delay="800"/>
                                  </p:stCondLst>
                                  <p:childTnLst>
                                    <p:animMotion origin="layout" path="M 1.02374E-6 -3.55878E-6 L 1.02374E-6 0.0261 " pathEditMode="relative" rAng="0" ptsTypes="AA">
                                      <p:cBhvr>
                                        <p:cTn id="31" dur="500" spd="-100000" fill="hold"/>
                                        <p:tgtEl>
                                          <p:spTgt spid="21"/>
                                        </p:tgtEl>
                                        <p:attrNameLst>
                                          <p:attrName>ppt_x</p:attrName>
                                          <p:attrName>ppt_y</p:attrName>
                                        </p:attrNameLst>
                                      </p:cBhvr>
                                      <p:rCtr x="0" y="1294"/>
                                    </p:animMotion>
                                  </p:childTnLst>
                                </p:cTn>
                              </p:par>
                              <p:par>
                                <p:cTn id="32" presetID="10" presetClass="entr" presetSubtype="0" fill="hold" nodeType="withEffect">
                                  <p:stCondLst>
                                    <p:cond delay="9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35" presetClass="path" presetSubtype="0" decel="100000" fill="hold" nodeType="withEffect">
                                  <p:stCondLst>
                                    <p:cond delay="900"/>
                                  </p:stCondLst>
                                  <p:childTnLst>
                                    <p:animMotion origin="layout" path="M 1.02374E-6 -3.55878E-6 L 1.02374E-6 0.0261 " pathEditMode="relative" rAng="0" ptsTypes="AA">
                                      <p:cBhvr>
                                        <p:cTn id="36" dur="500" spd="-100000" fill="hold"/>
                                        <p:tgtEl>
                                          <p:spTgt spid="22"/>
                                        </p:tgtEl>
                                        <p:attrNameLst>
                                          <p:attrName>ppt_x</p:attrName>
                                          <p:attrName>ppt_y</p:attrName>
                                        </p:attrNameLst>
                                      </p:cBhvr>
                                      <p:rCtr x="0" y="1294"/>
                                    </p:animMotion>
                                  </p:childTnLst>
                                </p:cTn>
                              </p:par>
                              <p:par>
                                <p:cTn id="37" presetID="10" presetClass="entr" presetSubtype="0" fill="hold" nodeType="withEffect">
                                  <p:stCondLst>
                                    <p:cond delay="100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35" presetClass="path" presetSubtype="0" decel="100000" fill="hold" nodeType="withEffect">
                                  <p:stCondLst>
                                    <p:cond delay="1000"/>
                                  </p:stCondLst>
                                  <p:childTnLst>
                                    <p:animMotion origin="layout" path="M 1.02374E-6 -3.55878E-6 L 1.02374E-6 0.0261 " pathEditMode="relative" rAng="0" ptsTypes="AA">
                                      <p:cBhvr>
                                        <p:cTn id="41" dur="500" spd="-100000" fill="hold"/>
                                        <p:tgtEl>
                                          <p:spTgt spid="23"/>
                                        </p:tgtEl>
                                        <p:attrNameLst>
                                          <p:attrName>ppt_x</p:attrName>
                                          <p:attrName>ppt_y</p:attrName>
                                        </p:attrNameLst>
                                      </p:cBhvr>
                                      <p:rCtr x="0" y="12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060415" y="1846977"/>
            <a:ext cx="7522135" cy="2330374"/>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600" b="1" kern="0">
              <a:gradFill>
                <a:gsLst>
                  <a:gs pos="0">
                    <a:srgbClr val="FFFFFF"/>
                  </a:gs>
                  <a:gs pos="100000">
                    <a:srgbClr val="FFFFFF"/>
                  </a:gs>
                </a:gsLst>
                <a:lin ang="5400000" scaled="0"/>
              </a:gradFill>
              <a:latin typeface="Segoe UI Light"/>
            </a:endParaRPr>
          </a:p>
        </p:txBody>
      </p:sp>
      <p:sp>
        <p:nvSpPr>
          <p:cNvPr id="75" name="TextBox 74"/>
          <p:cNvSpPr txBox="1"/>
          <p:nvPr/>
        </p:nvSpPr>
        <p:spPr>
          <a:xfrm>
            <a:off x="1834958" y="3394696"/>
            <a:ext cx="924695" cy="561049"/>
          </a:xfrm>
          <a:prstGeom prst="rect">
            <a:avLst/>
          </a:prstGeom>
          <a:noFill/>
        </p:spPr>
        <p:txBody>
          <a:bodyPr wrap="none" lIns="268813" tIns="143366" rIns="268813" bIns="143366"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3668">
              <a:spcAft>
                <a:spcPts val="0"/>
              </a:spcAft>
              <a:defRPr/>
            </a:pPr>
            <a:r>
              <a:rPr lang="x-none" sz="1961" kern="0">
                <a:gradFill>
                  <a:gsLst>
                    <a:gs pos="0">
                      <a:srgbClr val="FFFFFF"/>
                    </a:gs>
                    <a:gs pos="100000">
                      <a:srgbClr val="FFFFFF"/>
                    </a:gs>
                  </a:gsLst>
                  <a:lin ang="5400000" scaled="0"/>
                </a:gradFill>
                <a:latin typeface="Segoe UI"/>
              </a:rPr>
              <a:t>VM</a:t>
            </a:r>
          </a:p>
        </p:txBody>
      </p:sp>
      <p:sp>
        <p:nvSpPr>
          <p:cNvPr id="82" name="TextBox 81"/>
          <p:cNvSpPr txBox="1"/>
          <p:nvPr/>
        </p:nvSpPr>
        <p:spPr>
          <a:xfrm>
            <a:off x="3815175" y="3394697"/>
            <a:ext cx="2012622" cy="566493"/>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sz="1961" dirty="0">
                <a:latin typeface="Segoe UI"/>
              </a:rPr>
              <a:t>VM Scale Set</a:t>
            </a:r>
          </a:p>
        </p:txBody>
      </p:sp>
      <p:sp>
        <p:nvSpPr>
          <p:cNvPr id="66" name="TextBox 65"/>
          <p:cNvSpPr txBox="1"/>
          <p:nvPr/>
        </p:nvSpPr>
        <p:spPr>
          <a:xfrm>
            <a:off x="3588778" y="4349037"/>
            <a:ext cx="2473782" cy="461573"/>
          </a:xfrm>
          <a:prstGeom prst="rect">
            <a:avLst/>
          </a:prstGeom>
          <a:noFill/>
        </p:spPr>
        <p:txBody>
          <a:bodyPr wrap="square" lIns="91414" tIns="91414" rIns="91414" bIns="91414"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13668">
              <a:lnSpc>
                <a:spcPct val="100000"/>
              </a:lnSpc>
              <a:defRPr/>
            </a:pPr>
            <a:r>
              <a:rPr lang="en-US" sz="1765" dirty="0">
                <a:gradFill>
                  <a:gsLst>
                    <a:gs pos="0">
                      <a:srgbClr val="505050"/>
                    </a:gs>
                    <a:gs pos="100000">
                      <a:srgbClr val="505050"/>
                    </a:gs>
                  </a:gsLst>
                  <a:lin ang="5400000" scaled="0"/>
                </a:gradFill>
                <a:latin typeface="Segoe UI"/>
              </a:rPr>
              <a:t>Scale out </a:t>
            </a:r>
            <a:endParaRPr lang="x-none" sz="1765" dirty="0">
              <a:gradFill>
                <a:gsLst>
                  <a:gs pos="0">
                    <a:srgbClr val="505050"/>
                  </a:gs>
                  <a:gs pos="100000">
                    <a:srgbClr val="505050"/>
                  </a:gs>
                </a:gsLst>
                <a:lin ang="5400000" scaled="0"/>
              </a:gradFill>
              <a:latin typeface="Segoe UI"/>
            </a:endParaRPr>
          </a:p>
        </p:txBody>
      </p:sp>
      <p:sp>
        <p:nvSpPr>
          <p:cNvPr id="76" name="TextBox 75"/>
          <p:cNvSpPr txBox="1"/>
          <p:nvPr/>
        </p:nvSpPr>
        <p:spPr>
          <a:xfrm>
            <a:off x="1062258" y="4349037"/>
            <a:ext cx="2473782" cy="738532"/>
          </a:xfrm>
          <a:prstGeom prst="rect">
            <a:avLst/>
          </a:prstGeom>
          <a:noFill/>
        </p:spPr>
        <p:txBody>
          <a:bodyPr wrap="square" lIns="91414" tIns="91414" rIns="91414" bIns="91414" rtlCol="0" anchor="t" anchorCtr="0">
            <a:spAutoFit/>
          </a:bodyPr>
          <a:lstStyle/>
          <a:p>
            <a:pPr algn="ctr" defTabSz="913668">
              <a:defRPr/>
            </a:pPr>
            <a:r>
              <a:rPr lang="x-none" sz="1765" kern="0" dirty="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51" name="Rectangle 50"/>
          <p:cNvSpPr/>
          <p:nvPr/>
        </p:nvSpPr>
        <p:spPr bwMode="auto">
          <a:xfrm>
            <a:off x="1060414" y="5482340"/>
            <a:ext cx="2473782" cy="7711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t" anchorCtr="0" compatLnSpc="1">
            <a:prstTxWarp prst="textNoShape">
              <a:avLst/>
            </a:prstTxWarp>
          </a:bodyPr>
          <a:lstStyle/>
          <a:p>
            <a:pPr algn="ctr" defTabSz="913576" fontAlgn="base">
              <a:spcBef>
                <a:spcPct val="0"/>
              </a:spcBef>
              <a:spcAft>
                <a:spcPct val="0"/>
              </a:spcAft>
              <a:defRPr/>
            </a:pPr>
            <a:r>
              <a:rPr lang="en-US" dirty="0">
                <a:solidFill>
                  <a:srgbClr val="00188F"/>
                </a:solidFill>
                <a:latin typeface="Segoe UI"/>
              </a:rPr>
              <a:t>Lift and shift</a:t>
            </a:r>
          </a:p>
        </p:txBody>
      </p:sp>
      <p:sp>
        <p:nvSpPr>
          <p:cNvPr id="61" name="Rectangle 60"/>
          <p:cNvSpPr/>
          <p:nvPr/>
        </p:nvSpPr>
        <p:spPr bwMode="auto">
          <a:xfrm>
            <a:off x="3584590" y="5482340"/>
            <a:ext cx="2473782" cy="7711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t" anchorCtr="0" compatLnSpc="1">
            <a:prstTxWarp prst="textNoShape">
              <a:avLst/>
            </a:prstTxWarp>
          </a:bodyPr>
          <a:lstStyle/>
          <a:p>
            <a:pPr algn="ctr" defTabSz="913576" fontAlgn="base">
              <a:spcBef>
                <a:spcPct val="0"/>
              </a:spcBef>
              <a:spcAft>
                <a:spcPct val="0"/>
              </a:spcAft>
              <a:defRPr/>
            </a:pPr>
            <a:r>
              <a:rPr lang="en-US" dirty="0">
                <a:solidFill>
                  <a:srgbClr val="00188F"/>
                </a:solidFill>
                <a:latin typeface="Segoe UI"/>
              </a:rPr>
              <a:t>Elasticity</a:t>
            </a:r>
          </a:p>
        </p:txBody>
      </p:sp>
      <p:sp>
        <p:nvSpPr>
          <p:cNvPr id="38" name="Rectangle 37"/>
          <p:cNvSpPr/>
          <p:nvPr/>
        </p:nvSpPr>
        <p:spPr bwMode="auto">
          <a:xfrm>
            <a:off x="866" y="973"/>
            <a:ext cx="12190271" cy="155657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Title 1"/>
          <p:cNvSpPr txBox="1">
            <a:spLocks/>
          </p:cNvSpPr>
          <p:nvPr/>
        </p:nvSpPr>
        <p:spPr>
          <a:xfrm>
            <a:off x="270066" y="290404"/>
            <a:ext cx="11654187" cy="89940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3899">
              <a:defRPr/>
            </a:pPr>
            <a:endParaRPr lang="en-US" sz="4000" spc="-29" dirty="0">
              <a:gradFill>
                <a:gsLst>
                  <a:gs pos="1250">
                    <a:srgbClr val="FFFFFF"/>
                  </a:gs>
                  <a:gs pos="100000">
                    <a:srgbClr val="FFFFFF"/>
                  </a:gs>
                </a:gsLst>
                <a:lin ang="5400000" scaled="0"/>
              </a:gradFill>
              <a:latin typeface="Segoe UI Light"/>
            </a:endParaRPr>
          </a:p>
        </p:txBody>
      </p:sp>
      <p:cxnSp>
        <p:nvCxnSpPr>
          <p:cNvPr id="12" name="Straight Connector 11"/>
          <p:cNvCxnSpPr/>
          <p:nvPr/>
        </p:nvCxnSpPr>
        <p:spPr>
          <a:xfrm>
            <a:off x="1186559" y="5327851"/>
            <a:ext cx="2242819"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72231" y="5327851"/>
            <a:ext cx="2242819"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584590" y="2334726"/>
            <a:ext cx="0" cy="1318773"/>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8640937" y="1853525"/>
            <a:ext cx="2473783" cy="2330373"/>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pPr>
            <a:endParaRPr lang="en-US" sz="1600" b="1" kern="0">
              <a:gradFill>
                <a:gsLst>
                  <a:gs pos="0">
                    <a:srgbClr val="FFFFFF"/>
                  </a:gs>
                  <a:gs pos="100000">
                    <a:srgbClr val="FFFFFF"/>
                  </a:gs>
                </a:gsLst>
                <a:lin ang="5400000" scaled="0"/>
              </a:gradFill>
              <a:latin typeface="Segoe UI Light"/>
            </a:endParaRPr>
          </a:p>
        </p:txBody>
      </p:sp>
      <p:pic>
        <p:nvPicPr>
          <p:cNvPr id="47" name="Picture 46"/>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9420" t="-9952" r="47229" b="-7173"/>
          <a:stretch/>
        </p:blipFill>
        <p:spPr>
          <a:xfrm>
            <a:off x="9445699" y="2334726"/>
            <a:ext cx="929854" cy="831818"/>
          </a:xfrm>
          <a:prstGeom prst="rect">
            <a:avLst/>
          </a:prstGeom>
        </p:spPr>
      </p:pic>
      <p:sp>
        <p:nvSpPr>
          <p:cNvPr id="48" name="TextBox 47"/>
          <p:cNvSpPr txBox="1"/>
          <p:nvPr/>
        </p:nvSpPr>
        <p:spPr>
          <a:xfrm>
            <a:off x="8849995" y="3394697"/>
            <a:ext cx="1938894" cy="566493"/>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sz="1961" dirty="0">
                <a:latin typeface="Segoe UI"/>
              </a:rPr>
              <a:t>Marketplace</a:t>
            </a:r>
          </a:p>
        </p:txBody>
      </p:sp>
      <p:sp>
        <p:nvSpPr>
          <p:cNvPr id="49" name="TextBox 48"/>
          <p:cNvSpPr txBox="1"/>
          <p:nvPr/>
        </p:nvSpPr>
        <p:spPr>
          <a:xfrm>
            <a:off x="8640935" y="4340283"/>
            <a:ext cx="2473782" cy="461573"/>
          </a:xfrm>
          <a:prstGeom prst="rect">
            <a:avLst/>
          </a:prstGeom>
          <a:noFill/>
        </p:spPr>
        <p:txBody>
          <a:bodyPr wrap="square" lIns="91414" tIns="91414" rIns="91414" bIns="91414"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13668">
              <a:lnSpc>
                <a:spcPct val="100000"/>
              </a:lnSpc>
              <a:defRPr/>
            </a:pPr>
            <a:r>
              <a:rPr lang="en-US" sz="1765" dirty="0">
                <a:gradFill>
                  <a:gsLst>
                    <a:gs pos="0">
                      <a:srgbClr val="505050"/>
                    </a:gs>
                    <a:gs pos="100000">
                      <a:srgbClr val="505050"/>
                    </a:gs>
                  </a:gsLst>
                  <a:lin ang="5400000" scaled="0"/>
                </a:gradFill>
                <a:latin typeface="Segoe UI"/>
              </a:rPr>
              <a:t>Flexibility</a:t>
            </a:r>
            <a:endParaRPr lang="x-none" sz="1765" dirty="0">
              <a:gradFill>
                <a:gsLst>
                  <a:gs pos="0">
                    <a:srgbClr val="505050"/>
                  </a:gs>
                  <a:gs pos="100000">
                    <a:srgbClr val="505050"/>
                  </a:gs>
                </a:gsLst>
                <a:lin ang="5400000" scaled="0"/>
              </a:gradFill>
              <a:latin typeface="Segoe UI"/>
            </a:endParaRPr>
          </a:p>
        </p:txBody>
      </p:sp>
      <p:sp>
        <p:nvSpPr>
          <p:cNvPr id="50" name="Rectangle 49"/>
          <p:cNvSpPr/>
          <p:nvPr/>
        </p:nvSpPr>
        <p:spPr bwMode="auto">
          <a:xfrm>
            <a:off x="8582549" y="5477986"/>
            <a:ext cx="2473782" cy="7711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t" anchorCtr="0" compatLnSpc="1">
            <a:prstTxWarp prst="textNoShape">
              <a:avLst/>
            </a:prstTxWarp>
          </a:bodyPr>
          <a:lstStyle/>
          <a:p>
            <a:pPr algn="ctr" defTabSz="913576" fontAlgn="base">
              <a:spcBef>
                <a:spcPct val="0"/>
              </a:spcBef>
              <a:spcAft>
                <a:spcPct val="0"/>
              </a:spcAft>
              <a:defRPr/>
            </a:pPr>
            <a:r>
              <a:rPr lang="en-US" dirty="0">
                <a:solidFill>
                  <a:srgbClr val="00188F"/>
                </a:solidFill>
                <a:latin typeface="Segoe UI"/>
              </a:rPr>
              <a:t>Managed Service</a:t>
            </a:r>
          </a:p>
        </p:txBody>
      </p:sp>
      <p:cxnSp>
        <p:nvCxnSpPr>
          <p:cNvPr id="54" name="Straight Connector 53"/>
          <p:cNvCxnSpPr/>
          <p:nvPr/>
        </p:nvCxnSpPr>
        <p:spPr>
          <a:xfrm>
            <a:off x="8770190" y="5323498"/>
            <a:ext cx="2242819"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6353736" y="3390343"/>
            <a:ext cx="1756178" cy="566493"/>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sz="1961" dirty="0">
                <a:latin typeface="Segoe UI"/>
              </a:rPr>
              <a:t>Containers</a:t>
            </a:r>
          </a:p>
        </p:txBody>
      </p:sp>
      <p:sp>
        <p:nvSpPr>
          <p:cNvPr id="70" name="TextBox 69"/>
          <p:cNvSpPr txBox="1"/>
          <p:nvPr/>
        </p:nvSpPr>
        <p:spPr>
          <a:xfrm>
            <a:off x="5999120" y="4344683"/>
            <a:ext cx="2473782" cy="461573"/>
          </a:xfrm>
          <a:prstGeom prst="rect">
            <a:avLst/>
          </a:prstGeom>
          <a:noFill/>
        </p:spPr>
        <p:txBody>
          <a:bodyPr wrap="square" lIns="91414" tIns="91414" rIns="91414" bIns="91414"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13668">
              <a:lnSpc>
                <a:spcPct val="100000"/>
              </a:lnSpc>
              <a:defRPr/>
            </a:pPr>
            <a:r>
              <a:rPr lang="x-none" sz="1765" dirty="0">
                <a:gradFill>
                  <a:gsLst>
                    <a:gs pos="0">
                      <a:srgbClr val="505050"/>
                    </a:gs>
                    <a:gs pos="100000">
                      <a:srgbClr val="505050"/>
                    </a:gs>
                  </a:gsLst>
                  <a:lin ang="5400000" scaled="0"/>
                </a:gradFill>
                <a:latin typeface="Segoe UI"/>
              </a:rPr>
              <a:t>Efficiency </a:t>
            </a:r>
            <a:r>
              <a:rPr lang="en-NZ" sz="1765" dirty="0">
                <a:gradFill>
                  <a:gsLst>
                    <a:gs pos="0">
                      <a:srgbClr val="505050"/>
                    </a:gs>
                    <a:gs pos="100000">
                      <a:srgbClr val="505050"/>
                    </a:gs>
                  </a:gsLst>
                  <a:lin ang="5400000" scaled="0"/>
                </a:gradFill>
                <a:latin typeface="Segoe UI"/>
              </a:rPr>
              <a:t>and</a:t>
            </a:r>
            <a:r>
              <a:rPr lang="x-none" sz="1765" dirty="0">
                <a:gradFill>
                  <a:gsLst>
                    <a:gs pos="0">
                      <a:srgbClr val="505050"/>
                    </a:gs>
                    <a:gs pos="100000">
                      <a:srgbClr val="505050"/>
                    </a:gs>
                  </a:gsLst>
                  <a:lin ang="5400000" scaled="0"/>
                </a:gradFill>
                <a:latin typeface="Segoe UI"/>
              </a:rPr>
              <a:t> </a:t>
            </a:r>
            <a:r>
              <a:rPr lang="en-NZ" sz="1765" dirty="0">
                <a:gradFill>
                  <a:gsLst>
                    <a:gs pos="0">
                      <a:srgbClr val="505050"/>
                    </a:gs>
                    <a:gs pos="100000">
                      <a:srgbClr val="505050"/>
                    </a:gs>
                  </a:gsLst>
                  <a:lin ang="5400000" scaled="0"/>
                </a:gradFill>
                <a:latin typeface="Segoe UI"/>
              </a:rPr>
              <a:t>s</a:t>
            </a:r>
            <a:r>
              <a:rPr lang="x-none" sz="1765" dirty="0">
                <a:gradFill>
                  <a:gsLst>
                    <a:gs pos="0">
                      <a:srgbClr val="505050"/>
                    </a:gs>
                    <a:gs pos="100000">
                      <a:srgbClr val="505050"/>
                    </a:gs>
                  </a:gsLst>
                  <a:lin ang="5400000" scaled="0"/>
                </a:gradFill>
                <a:latin typeface="Segoe UI"/>
              </a:rPr>
              <a:t>peed</a:t>
            </a:r>
          </a:p>
        </p:txBody>
      </p:sp>
      <p:sp>
        <p:nvSpPr>
          <p:cNvPr id="71" name="Rectangle 70"/>
          <p:cNvSpPr/>
          <p:nvPr/>
        </p:nvSpPr>
        <p:spPr bwMode="auto">
          <a:xfrm>
            <a:off x="5994931" y="5477986"/>
            <a:ext cx="2473782" cy="7711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t" anchorCtr="0" compatLnSpc="1">
            <a:prstTxWarp prst="textNoShape">
              <a:avLst/>
            </a:prstTxWarp>
          </a:bodyPr>
          <a:lstStyle/>
          <a:p>
            <a:pPr algn="ctr" defTabSz="913576" fontAlgn="base">
              <a:spcBef>
                <a:spcPct val="0"/>
              </a:spcBef>
              <a:spcAft>
                <a:spcPct val="0"/>
              </a:spcAft>
              <a:defRPr/>
            </a:pPr>
            <a:r>
              <a:rPr lang="en-US" dirty="0">
                <a:solidFill>
                  <a:srgbClr val="00188F"/>
                </a:solidFill>
                <a:latin typeface="Segoe UI"/>
              </a:rPr>
              <a:t>Improved </a:t>
            </a:r>
            <a:br>
              <a:rPr lang="en-US" dirty="0">
                <a:solidFill>
                  <a:srgbClr val="00188F"/>
                </a:solidFill>
                <a:latin typeface="Segoe UI"/>
              </a:rPr>
            </a:br>
            <a:r>
              <a:rPr lang="en-US" dirty="0">
                <a:solidFill>
                  <a:srgbClr val="00188F"/>
                </a:solidFill>
                <a:latin typeface="Segoe UI"/>
              </a:rPr>
              <a:t>DevOps</a:t>
            </a:r>
          </a:p>
        </p:txBody>
      </p:sp>
      <p:pic>
        <p:nvPicPr>
          <p:cNvPr id="72" name="Picture 71"/>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04734" y="2321115"/>
            <a:ext cx="874096" cy="874096"/>
          </a:xfrm>
          <a:prstGeom prst="rect">
            <a:avLst/>
          </a:prstGeom>
        </p:spPr>
      </p:pic>
      <p:cxnSp>
        <p:nvCxnSpPr>
          <p:cNvPr id="73" name="Straight Connector 72"/>
          <p:cNvCxnSpPr/>
          <p:nvPr/>
        </p:nvCxnSpPr>
        <p:spPr>
          <a:xfrm>
            <a:off x="6182573" y="5323498"/>
            <a:ext cx="2242819"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458929" y="2436324"/>
            <a:ext cx="786688" cy="786688"/>
          </a:xfrm>
          <a:prstGeom prst="rect">
            <a:avLst/>
          </a:prstGeom>
        </p:spPr>
      </p:pic>
      <p:sp>
        <p:nvSpPr>
          <p:cNvPr id="77" name="Freeform 30"/>
          <p:cNvSpPr>
            <a:spLocks noChangeAspect="1" noEditPoints="1"/>
          </p:cNvSpPr>
          <p:nvPr/>
        </p:nvSpPr>
        <p:spPr bwMode="auto">
          <a:xfrm>
            <a:off x="1810843" y="2486660"/>
            <a:ext cx="994190" cy="559330"/>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765">
              <a:gradFill>
                <a:gsLst>
                  <a:gs pos="83772">
                    <a:srgbClr val="505050"/>
                  </a:gs>
                  <a:gs pos="42857">
                    <a:srgbClr val="505050"/>
                  </a:gs>
                </a:gsLst>
                <a:lin ang="5400000" scaled="0"/>
              </a:gradFill>
              <a:latin typeface="Segoe UI"/>
            </a:endParaRPr>
          </a:p>
        </p:txBody>
      </p:sp>
      <p:cxnSp>
        <p:nvCxnSpPr>
          <p:cNvPr id="78" name="Straight Connector 77"/>
          <p:cNvCxnSpPr/>
          <p:nvPr/>
        </p:nvCxnSpPr>
        <p:spPr>
          <a:xfrm flipV="1">
            <a:off x="6182573" y="2321115"/>
            <a:ext cx="0" cy="1318773"/>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FD908D5-BD2D-4A4E-B12F-3A5225E9C5EA}"/>
              </a:ext>
            </a:extLst>
          </p:cNvPr>
          <p:cNvSpPr>
            <a:spLocks noGrp="1"/>
          </p:cNvSpPr>
          <p:nvPr>
            <p:ph type="title"/>
          </p:nvPr>
        </p:nvSpPr>
        <p:spPr>
          <a:xfrm>
            <a:off x="350951" y="217828"/>
            <a:ext cx="11655840" cy="899537"/>
          </a:xfrm>
        </p:spPr>
        <p:txBody>
          <a:bodyPr/>
          <a:lstStyle/>
          <a:p>
            <a:r>
              <a:rPr lang="en-US" sz="5882" spc="-102" dirty="0">
                <a:gradFill>
                  <a:gsLst>
                    <a:gs pos="1250">
                      <a:srgbClr val="FFFFFF"/>
                    </a:gs>
                    <a:gs pos="100000">
                      <a:srgbClr val="FFFFFF"/>
                    </a:gs>
                  </a:gsLst>
                  <a:lin ang="5400000" scaled="0"/>
                </a:gradFill>
              </a:rPr>
              <a:t>Infrastructure as a Service </a:t>
            </a:r>
            <a:endParaRPr lang="en-US" dirty="0"/>
          </a:p>
        </p:txBody>
      </p:sp>
    </p:spTree>
    <p:extLst>
      <p:ext uri="{BB962C8B-B14F-4D97-AF65-F5344CB8AC3E}">
        <p14:creationId xmlns:p14="http://schemas.microsoft.com/office/powerpoint/2010/main" val="2463608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B46DBA5-FB97-4529-B666-66BE54CF57D7}"/>
              </a:ext>
            </a:extLst>
          </p:cNvPr>
          <p:cNvPicPr>
            <a:picLocks noChangeAspect="1"/>
          </p:cNvPicPr>
          <p:nvPr/>
        </p:nvPicPr>
        <p:blipFill rotWithShape="1">
          <a:blip r:embed="rId3" cstate="email">
            <a:duotone>
              <a:schemeClr val="bg2">
                <a:shade val="45000"/>
                <a:satMod val="135000"/>
              </a:schemeClr>
              <a:prstClr val="white"/>
            </a:duotone>
            <a:extLst>
              <a:ext uri="{28A0092B-C50C-407E-A947-70E740481C1C}">
                <a14:useLocalDpi xmlns:a14="http://schemas.microsoft.com/office/drawing/2010/main"/>
              </a:ext>
            </a:extLst>
          </a:blip>
          <a:srcRect b="23496"/>
          <a:stretch/>
        </p:blipFill>
        <p:spPr>
          <a:xfrm>
            <a:off x="-291832" y="-55715"/>
            <a:ext cx="12487210" cy="6351281"/>
          </a:xfrm>
          <a:prstGeom prst="rect">
            <a:avLst/>
          </a:prstGeom>
        </p:spPr>
      </p:pic>
      <p:pic>
        <p:nvPicPr>
          <p:cNvPr id="9" name="World map" descr="world-map.png">
            <a:extLst>
              <a:ext uri="{FF2B5EF4-FFF2-40B4-BE49-F238E27FC236}">
                <a16:creationId xmlns:a16="http://schemas.microsoft.com/office/drawing/2014/main" id="{C4DD84AE-0F7D-4F7E-BDF5-F7EDA0D197BF}"/>
              </a:ext>
            </a:extLst>
          </p:cNvPr>
          <p:cNvPicPr>
            <a:picLocks noChangeAspect="1"/>
          </p:cNvPicPr>
          <p:nvPr/>
        </p:nvPicPr>
        <p:blipFill rotWithShape="1">
          <a:blip r:embed="rId4" cstate="email">
            <a:biLevel thresh="25000"/>
            <a:extLst>
              <a:ext uri="{28A0092B-C50C-407E-A947-70E740481C1C}">
                <a14:useLocalDpi xmlns:a14="http://schemas.microsoft.com/office/drawing/2010/main"/>
              </a:ext>
            </a:extLst>
          </a:blip>
          <a:srcRect/>
          <a:stretch/>
        </p:blipFill>
        <p:spPr>
          <a:xfrm>
            <a:off x="21808" y="770001"/>
            <a:ext cx="11933113" cy="6026048"/>
          </a:xfrm>
          <a:prstGeom prst="rect">
            <a:avLst/>
          </a:prstGeom>
          <a:noFill/>
          <a:ln>
            <a:noFill/>
          </a:ln>
        </p:spPr>
      </p:pic>
      <p:pic>
        <p:nvPicPr>
          <p:cNvPr id="10" name="Picture 9">
            <a:extLst>
              <a:ext uri="{FF2B5EF4-FFF2-40B4-BE49-F238E27FC236}">
                <a16:creationId xmlns:a16="http://schemas.microsoft.com/office/drawing/2014/main" id="{8B0AD2B3-2AEC-4183-97D9-303DAEFDA39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0140" y="2932864"/>
            <a:ext cx="537980" cy="516743"/>
          </a:xfrm>
          <a:prstGeom prst="rect">
            <a:avLst/>
          </a:prstGeom>
          <a:effectLst>
            <a:outerShdw blurRad="63500" sx="102000" sy="102000" algn="ctr" rotWithShape="0">
              <a:prstClr val="black">
                <a:alpha val="40000"/>
              </a:prstClr>
            </a:outerShdw>
          </a:effectLst>
        </p:spPr>
      </p:pic>
      <p:sp>
        <p:nvSpPr>
          <p:cNvPr id="11" name="Rectangle 10">
            <a:extLst>
              <a:ext uri="{FF2B5EF4-FFF2-40B4-BE49-F238E27FC236}">
                <a16:creationId xmlns:a16="http://schemas.microsoft.com/office/drawing/2014/main" id="{7AA235F0-FBD0-49EC-82F3-A69D1CAEA279}"/>
              </a:ext>
            </a:extLst>
          </p:cNvPr>
          <p:cNvSpPr/>
          <p:nvPr/>
        </p:nvSpPr>
        <p:spPr bwMode="auto">
          <a:xfrm>
            <a:off x="1855049" y="2286548"/>
            <a:ext cx="602675"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Central US</a:t>
            </a:r>
          </a:p>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Iowa</a:t>
            </a:r>
          </a:p>
        </p:txBody>
      </p:sp>
      <p:sp>
        <p:nvSpPr>
          <p:cNvPr id="12" name="Rectangle 11">
            <a:extLst>
              <a:ext uri="{FF2B5EF4-FFF2-40B4-BE49-F238E27FC236}">
                <a16:creationId xmlns:a16="http://schemas.microsoft.com/office/drawing/2014/main" id="{B2DA238D-1AC0-4CEB-B334-95D0A4166873}"/>
              </a:ext>
            </a:extLst>
          </p:cNvPr>
          <p:cNvSpPr/>
          <p:nvPr/>
        </p:nvSpPr>
        <p:spPr bwMode="auto">
          <a:xfrm>
            <a:off x="967723" y="3070872"/>
            <a:ext cx="591301"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West US</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California</a:t>
            </a:r>
          </a:p>
        </p:txBody>
      </p:sp>
      <p:sp>
        <p:nvSpPr>
          <p:cNvPr id="13" name="Rectangle 12">
            <a:extLst>
              <a:ext uri="{FF2B5EF4-FFF2-40B4-BE49-F238E27FC236}">
                <a16:creationId xmlns:a16="http://schemas.microsoft.com/office/drawing/2014/main" id="{2415A656-7DE8-4592-BA23-1897806078A1}"/>
              </a:ext>
            </a:extLst>
          </p:cNvPr>
          <p:cNvSpPr/>
          <p:nvPr/>
        </p:nvSpPr>
        <p:spPr bwMode="auto">
          <a:xfrm>
            <a:off x="4903513" y="1973195"/>
            <a:ext cx="734757"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North Europe</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Ireland</a:t>
            </a:r>
          </a:p>
        </p:txBody>
      </p:sp>
      <p:sp>
        <p:nvSpPr>
          <p:cNvPr id="14" name="Rectangle 13">
            <a:extLst>
              <a:ext uri="{FF2B5EF4-FFF2-40B4-BE49-F238E27FC236}">
                <a16:creationId xmlns:a16="http://schemas.microsoft.com/office/drawing/2014/main" id="{8EF3E53B-98C0-4B75-A893-8E0886CB7627}"/>
              </a:ext>
            </a:extLst>
          </p:cNvPr>
          <p:cNvSpPr/>
          <p:nvPr/>
        </p:nvSpPr>
        <p:spPr bwMode="auto">
          <a:xfrm>
            <a:off x="3940882" y="3048753"/>
            <a:ext cx="557256"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East US</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Virginia</a:t>
            </a:r>
          </a:p>
        </p:txBody>
      </p:sp>
      <p:sp>
        <p:nvSpPr>
          <p:cNvPr id="15" name="Rectangle 14">
            <a:extLst>
              <a:ext uri="{FF2B5EF4-FFF2-40B4-BE49-F238E27FC236}">
                <a16:creationId xmlns:a16="http://schemas.microsoft.com/office/drawing/2014/main" id="{9E877DC5-07BA-4099-A599-116F9C54AEDD}"/>
              </a:ext>
            </a:extLst>
          </p:cNvPr>
          <p:cNvSpPr/>
          <p:nvPr/>
        </p:nvSpPr>
        <p:spPr bwMode="auto">
          <a:xfrm>
            <a:off x="4217320" y="3448492"/>
            <a:ext cx="620995"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East US 2</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Virginia</a:t>
            </a:r>
          </a:p>
        </p:txBody>
      </p:sp>
      <p:sp>
        <p:nvSpPr>
          <p:cNvPr id="16" name="Rectangle 15">
            <a:extLst>
              <a:ext uri="{FF2B5EF4-FFF2-40B4-BE49-F238E27FC236}">
                <a16:creationId xmlns:a16="http://schemas.microsoft.com/office/drawing/2014/main" id="{E9E84FB3-8B5F-480C-B5C7-6BCC1783D45A}"/>
              </a:ext>
            </a:extLst>
          </p:cNvPr>
          <p:cNvSpPr/>
          <p:nvPr/>
        </p:nvSpPr>
        <p:spPr bwMode="auto">
          <a:xfrm>
            <a:off x="3402254" y="3652880"/>
            <a:ext cx="653802"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US </a:t>
            </a:r>
            <a:r>
              <a:rPr lang="en-US" sz="784" kern="0" dirty="0" err="1">
                <a:solidFill>
                  <a:srgbClr val="FFFFFF"/>
                </a:solidFill>
                <a:latin typeface="Segoe UI Semilight"/>
                <a:ea typeface="Verdana" panose="020B0604030504040204" pitchFamily="34" charset="0"/>
                <a:cs typeface="Arial" panose="020B0604020202020204" pitchFamily="34" charset="0"/>
              </a:rPr>
              <a:t>Gov</a:t>
            </a:r>
            <a:endParaRPr lang="en-US" sz="784" kern="0" dirty="0">
              <a:solidFill>
                <a:srgbClr val="FFFFFF"/>
              </a:solidFill>
              <a:latin typeface="Segoe UI Semilight"/>
              <a:ea typeface="Verdana" panose="020B0604030504040204" pitchFamily="34" charset="0"/>
              <a:cs typeface="Arial" panose="020B0604020202020204" pitchFamily="34" charset="0"/>
            </a:endParaRP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Virginia</a:t>
            </a:r>
          </a:p>
        </p:txBody>
      </p:sp>
      <p:sp>
        <p:nvSpPr>
          <p:cNvPr id="17" name="Rectangle 16">
            <a:extLst>
              <a:ext uri="{FF2B5EF4-FFF2-40B4-BE49-F238E27FC236}">
                <a16:creationId xmlns:a16="http://schemas.microsoft.com/office/drawing/2014/main" id="{B1FA561A-E28D-4CD7-BA84-9ECF8F0FA807}"/>
              </a:ext>
            </a:extLst>
          </p:cNvPr>
          <p:cNvSpPr/>
          <p:nvPr/>
        </p:nvSpPr>
        <p:spPr bwMode="auto">
          <a:xfrm>
            <a:off x="2230271" y="1793226"/>
            <a:ext cx="839292"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North Central US</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Illinois</a:t>
            </a:r>
          </a:p>
        </p:txBody>
      </p:sp>
      <p:sp>
        <p:nvSpPr>
          <p:cNvPr id="18" name="Rectangle 17">
            <a:extLst>
              <a:ext uri="{FF2B5EF4-FFF2-40B4-BE49-F238E27FC236}">
                <a16:creationId xmlns:a16="http://schemas.microsoft.com/office/drawing/2014/main" id="{B1D90A97-27C5-4098-BE8F-412D32B5CDBD}"/>
              </a:ext>
            </a:extLst>
          </p:cNvPr>
          <p:cNvSpPr/>
          <p:nvPr/>
        </p:nvSpPr>
        <p:spPr bwMode="auto">
          <a:xfrm>
            <a:off x="1239891" y="2547523"/>
            <a:ext cx="515241"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US </a:t>
            </a:r>
            <a:r>
              <a:rPr lang="en-US" sz="784" kern="0" dirty="0" err="1">
                <a:solidFill>
                  <a:srgbClr val="FFFFFF"/>
                </a:solidFill>
                <a:latin typeface="Segoe UI Semilight"/>
                <a:ea typeface="Verdana" panose="020B0604030504040204" pitchFamily="34" charset="0"/>
                <a:cs typeface="Arial" panose="020B0604020202020204" pitchFamily="34" charset="0"/>
              </a:rPr>
              <a:t>Gov</a:t>
            </a:r>
            <a:endParaRPr lang="en-US" sz="784" kern="0" dirty="0">
              <a:solidFill>
                <a:srgbClr val="FFFFFF"/>
              </a:solidFill>
              <a:latin typeface="Segoe UI Semilight"/>
              <a:ea typeface="Verdana" panose="020B0604030504040204" pitchFamily="34" charset="0"/>
              <a:cs typeface="Arial" panose="020B0604020202020204" pitchFamily="34" charset="0"/>
            </a:endParaRP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Iowa</a:t>
            </a:r>
          </a:p>
        </p:txBody>
      </p:sp>
      <p:sp>
        <p:nvSpPr>
          <p:cNvPr id="19" name="Rectangle 18">
            <a:extLst>
              <a:ext uri="{FF2B5EF4-FFF2-40B4-BE49-F238E27FC236}">
                <a16:creationId xmlns:a16="http://schemas.microsoft.com/office/drawing/2014/main" id="{D2428CB2-486C-43B2-9486-809C5EEB36DF}"/>
              </a:ext>
            </a:extLst>
          </p:cNvPr>
          <p:cNvSpPr>
            <a:spLocks/>
          </p:cNvSpPr>
          <p:nvPr/>
        </p:nvSpPr>
        <p:spPr bwMode="auto">
          <a:xfrm>
            <a:off x="2071366" y="4621506"/>
            <a:ext cx="836693"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South Central US</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Texas</a:t>
            </a:r>
          </a:p>
        </p:txBody>
      </p:sp>
      <p:sp>
        <p:nvSpPr>
          <p:cNvPr id="20" name="Rectangle 19">
            <a:extLst>
              <a:ext uri="{FF2B5EF4-FFF2-40B4-BE49-F238E27FC236}">
                <a16:creationId xmlns:a16="http://schemas.microsoft.com/office/drawing/2014/main" id="{DF0191A9-8213-442E-8FB4-B3896E0B4BD3}"/>
              </a:ext>
            </a:extLst>
          </p:cNvPr>
          <p:cNvSpPr/>
          <p:nvPr/>
        </p:nvSpPr>
        <p:spPr bwMode="auto">
          <a:xfrm>
            <a:off x="4792995" y="5290961"/>
            <a:ext cx="718135"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Brazil South</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Sao Paulo</a:t>
            </a:r>
          </a:p>
        </p:txBody>
      </p:sp>
      <p:sp>
        <p:nvSpPr>
          <p:cNvPr id="21" name="Rectangle 20">
            <a:extLst>
              <a:ext uri="{FF2B5EF4-FFF2-40B4-BE49-F238E27FC236}">
                <a16:creationId xmlns:a16="http://schemas.microsoft.com/office/drawing/2014/main" id="{E13A1FEE-2D67-4A64-849F-9BB89343FA5D}"/>
              </a:ext>
            </a:extLst>
          </p:cNvPr>
          <p:cNvSpPr/>
          <p:nvPr/>
        </p:nvSpPr>
        <p:spPr bwMode="auto">
          <a:xfrm>
            <a:off x="5987346" y="2039212"/>
            <a:ext cx="764564"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West Europe</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Netherlands</a:t>
            </a:r>
          </a:p>
        </p:txBody>
      </p:sp>
      <p:sp>
        <p:nvSpPr>
          <p:cNvPr id="22" name="Rectangle 21">
            <a:extLst>
              <a:ext uri="{FF2B5EF4-FFF2-40B4-BE49-F238E27FC236}">
                <a16:creationId xmlns:a16="http://schemas.microsoft.com/office/drawing/2014/main" id="{77B8C544-D9B2-4BF3-B1B5-08123C6971AA}"/>
              </a:ext>
            </a:extLst>
          </p:cNvPr>
          <p:cNvSpPr/>
          <p:nvPr/>
        </p:nvSpPr>
        <p:spPr bwMode="auto">
          <a:xfrm>
            <a:off x="8814062" y="2396266"/>
            <a:ext cx="767446"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China North *</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Beijing</a:t>
            </a:r>
          </a:p>
        </p:txBody>
      </p:sp>
      <p:sp>
        <p:nvSpPr>
          <p:cNvPr id="23" name="Rectangle 22">
            <a:extLst>
              <a:ext uri="{FF2B5EF4-FFF2-40B4-BE49-F238E27FC236}">
                <a16:creationId xmlns:a16="http://schemas.microsoft.com/office/drawing/2014/main" id="{C59D30F7-C0D0-4E63-BD2C-9291AC61583D}"/>
              </a:ext>
            </a:extLst>
          </p:cNvPr>
          <p:cNvSpPr/>
          <p:nvPr/>
        </p:nvSpPr>
        <p:spPr bwMode="auto">
          <a:xfrm>
            <a:off x="8469505" y="2850224"/>
            <a:ext cx="780838"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China South *</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Shanghai</a:t>
            </a:r>
          </a:p>
        </p:txBody>
      </p:sp>
      <p:sp>
        <p:nvSpPr>
          <p:cNvPr id="24" name="Rectangle 23">
            <a:extLst>
              <a:ext uri="{FF2B5EF4-FFF2-40B4-BE49-F238E27FC236}">
                <a16:creationId xmlns:a16="http://schemas.microsoft.com/office/drawing/2014/main" id="{3C29E81E-450D-411E-9CB7-85029E995D20}"/>
              </a:ext>
            </a:extLst>
          </p:cNvPr>
          <p:cNvSpPr/>
          <p:nvPr/>
        </p:nvSpPr>
        <p:spPr bwMode="auto">
          <a:xfrm>
            <a:off x="10674275" y="2765976"/>
            <a:ext cx="670911"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Japan East</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Saitama</a:t>
            </a:r>
          </a:p>
        </p:txBody>
      </p:sp>
      <p:sp>
        <p:nvSpPr>
          <p:cNvPr id="25" name="Rectangle 24">
            <a:extLst>
              <a:ext uri="{FF2B5EF4-FFF2-40B4-BE49-F238E27FC236}">
                <a16:creationId xmlns:a16="http://schemas.microsoft.com/office/drawing/2014/main" id="{39C98BF0-2624-4DC2-8244-21B4273C6FF2}"/>
              </a:ext>
            </a:extLst>
          </p:cNvPr>
          <p:cNvSpPr/>
          <p:nvPr/>
        </p:nvSpPr>
        <p:spPr bwMode="auto">
          <a:xfrm>
            <a:off x="10674275" y="3213836"/>
            <a:ext cx="707312"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Japan West</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Osaka</a:t>
            </a:r>
          </a:p>
        </p:txBody>
      </p:sp>
      <p:grpSp>
        <p:nvGrpSpPr>
          <p:cNvPr id="26" name="Group 25">
            <a:extLst>
              <a:ext uri="{FF2B5EF4-FFF2-40B4-BE49-F238E27FC236}">
                <a16:creationId xmlns:a16="http://schemas.microsoft.com/office/drawing/2014/main" id="{15B1E56C-6895-4A96-B45A-C4FE22EECFD5}"/>
              </a:ext>
            </a:extLst>
          </p:cNvPr>
          <p:cNvGrpSpPr/>
          <p:nvPr/>
        </p:nvGrpSpPr>
        <p:grpSpPr>
          <a:xfrm>
            <a:off x="8169930" y="3652650"/>
            <a:ext cx="1102554" cy="669262"/>
            <a:chOff x="8473045" y="3799810"/>
            <a:chExt cx="1148000" cy="696850"/>
          </a:xfrm>
        </p:grpSpPr>
        <p:pic>
          <p:nvPicPr>
            <p:cNvPr id="27" name="Picture 26">
              <a:extLst>
                <a:ext uri="{FF2B5EF4-FFF2-40B4-BE49-F238E27FC236}">
                  <a16:creationId xmlns:a16="http://schemas.microsoft.com/office/drawing/2014/main" id="{751830E4-7B21-453A-9A10-F337935837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28" name="Rectangle 27">
              <a:extLst>
                <a:ext uri="{FF2B5EF4-FFF2-40B4-BE49-F238E27FC236}">
                  <a16:creationId xmlns:a16="http://schemas.microsoft.com/office/drawing/2014/main" id="{7BA33A86-0399-44C7-9CAD-32E0A798D1E0}"/>
                </a:ext>
              </a:extLst>
            </p:cNvPr>
            <p:cNvSpPr/>
            <p:nvPr/>
          </p:nvSpPr>
          <p:spPr bwMode="auto">
            <a:xfrm>
              <a:off x="8881715" y="3799810"/>
              <a:ext cx="739330" cy="326682"/>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India South</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Chennai</a:t>
              </a:r>
            </a:p>
          </p:txBody>
        </p:sp>
        <p:cxnSp>
          <p:nvCxnSpPr>
            <p:cNvPr id="29" name="Straight Connector 28">
              <a:extLst>
                <a:ext uri="{FF2B5EF4-FFF2-40B4-BE49-F238E27FC236}">
                  <a16:creationId xmlns:a16="http://schemas.microsoft.com/office/drawing/2014/main" id="{0C7107C1-0D56-4725-A106-C34EC26D6A0D}"/>
                </a:ext>
              </a:extLst>
            </p:cNvPr>
            <p:cNvCxnSpPr>
              <a:cxnSpLocks/>
              <a:stCxn id="28" idx="2"/>
            </p:cNvCxnSpPr>
            <p:nvPr/>
          </p:nvCxnSpPr>
          <p:spPr>
            <a:xfrm flipH="1">
              <a:off x="8764891" y="4126492"/>
              <a:ext cx="486489" cy="104891"/>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30" name="Rectangle 29">
            <a:extLst>
              <a:ext uri="{FF2B5EF4-FFF2-40B4-BE49-F238E27FC236}">
                <a16:creationId xmlns:a16="http://schemas.microsoft.com/office/drawing/2014/main" id="{DC763FAF-EB61-47B5-BE3B-93765476D240}"/>
              </a:ext>
            </a:extLst>
          </p:cNvPr>
          <p:cNvSpPr/>
          <p:nvPr/>
        </p:nvSpPr>
        <p:spPr bwMode="auto">
          <a:xfrm>
            <a:off x="9813982" y="3855464"/>
            <a:ext cx="707040"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East Asia</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Hong Kong</a:t>
            </a:r>
          </a:p>
        </p:txBody>
      </p:sp>
      <p:sp>
        <p:nvSpPr>
          <p:cNvPr id="31" name="Rectangle 30">
            <a:extLst>
              <a:ext uri="{FF2B5EF4-FFF2-40B4-BE49-F238E27FC236}">
                <a16:creationId xmlns:a16="http://schemas.microsoft.com/office/drawing/2014/main" id="{3C7BC7C4-7F5D-49E2-A5BB-D4B22743EFB7}"/>
              </a:ext>
            </a:extLst>
          </p:cNvPr>
          <p:cNvSpPr/>
          <p:nvPr/>
        </p:nvSpPr>
        <p:spPr bwMode="auto">
          <a:xfrm>
            <a:off x="8158533" y="4364725"/>
            <a:ext cx="608823"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SE Asia</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Singapore</a:t>
            </a:r>
          </a:p>
        </p:txBody>
      </p:sp>
      <p:sp>
        <p:nvSpPr>
          <p:cNvPr id="32" name="Rectangle 31">
            <a:extLst>
              <a:ext uri="{FF2B5EF4-FFF2-40B4-BE49-F238E27FC236}">
                <a16:creationId xmlns:a16="http://schemas.microsoft.com/office/drawing/2014/main" id="{1AF6C2C1-F181-45E2-9240-6DB638E88B51}"/>
              </a:ext>
            </a:extLst>
          </p:cNvPr>
          <p:cNvSpPr/>
          <p:nvPr/>
        </p:nvSpPr>
        <p:spPr bwMode="auto">
          <a:xfrm>
            <a:off x="8917454" y="5402459"/>
            <a:ext cx="1069753"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Australia South East</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Victoria</a:t>
            </a:r>
          </a:p>
        </p:txBody>
      </p:sp>
      <p:sp>
        <p:nvSpPr>
          <p:cNvPr id="33" name="Rectangle 32">
            <a:extLst>
              <a:ext uri="{FF2B5EF4-FFF2-40B4-BE49-F238E27FC236}">
                <a16:creationId xmlns:a16="http://schemas.microsoft.com/office/drawing/2014/main" id="{0D7370A6-B277-4E11-8C2D-0A376767C147}"/>
              </a:ext>
            </a:extLst>
          </p:cNvPr>
          <p:cNvSpPr/>
          <p:nvPr/>
        </p:nvSpPr>
        <p:spPr bwMode="auto">
          <a:xfrm>
            <a:off x="10470342" y="4858064"/>
            <a:ext cx="959075"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Australia East</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New South Wales</a:t>
            </a:r>
          </a:p>
        </p:txBody>
      </p:sp>
      <p:grpSp>
        <p:nvGrpSpPr>
          <p:cNvPr id="34" name="Group 33">
            <a:extLst>
              <a:ext uri="{FF2B5EF4-FFF2-40B4-BE49-F238E27FC236}">
                <a16:creationId xmlns:a16="http://schemas.microsoft.com/office/drawing/2014/main" id="{A0FCB99D-8AD6-4C5B-BA88-FE94D13FE9AF}"/>
              </a:ext>
            </a:extLst>
          </p:cNvPr>
          <p:cNvGrpSpPr/>
          <p:nvPr/>
        </p:nvGrpSpPr>
        <p:grpSpPr>
          <a:xfrm>
            <a:off x="7904761" y="3287174"/>
            <a:ext cx="735788" cy="867041"/>
            <a:chOff x="8196945" y="3419269"/>
            <a:chExt cx="766115" cy="902781"/>
          </a:xfrm>
        </p:grpSpPr>
        <p:sp>
          <p:nvSpPr>
            <p:cNvPr id="35" name="Rectangle 34">
              <a:extLst>
                <a:ext uri="{FF2B5EF4-FFF2-40B4-BE49-F238E27FC236}">
                  <a16:creationId xmlns:a16="http://schemas.microsoft.com/office/drawing/2014/main" id="{E0C115CD-1E14-492C-B0EF-AE8AE56BFE4F}"/>
                </a:ext>
              </a:extLst>
            </p:cNvPr>
            <p:cNvSpPr/>
            <p:nvPr/>
          </p:nvSpPr>
          <p:spPr bwMode="auto">
            <a:xfrm>
              <a:off x="8196945" y="3419269"/>
              <a:ext cx="766115" cy="326682"/>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India Central</a:t>
              </a:r>
            </a:p>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Pune</a:t>
              </a:r>
            </a:p>
          </p:txBody>
        </p:sp>
        <p:pic>
          <p:nvPicPr>
            <p:cNvPr id="36" name="Picture 35">
              <a:extLst>
                <a:ext uri="{FF2B5EF4-FFF2-40B4-BE49-F238E27FC236}">
                  <a16:creationId xmlns:a16="http://schemas.microsoft.com/office/drawing/2014/main" id="{9C6BC5F5-267B-4B8F-A6F4-D208C3486A9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37" name="Straight Connector 36">
              <a:extLst>
                <a:ext uri="{FF2B5EF4-FFF2-40B4-BE49-F238E27FC236}">
                  <a16:creationId xmlns:a16="http://schemas.microsoft.com/office/drawing/2014/main" id="{37838EA1-5300-4C39-B6C6-6D6CEE1D2C23}"/>
                </a:ext>
              </a:extLst>
            </p:cNvPr>
            <p:cNvCxnSpPr>
              <a:cxnSpLocks/>
              <a:stCxn id="35" idx="2"/>
            </p:cNvCxnSpPr>
            <p:nvPr/>
          </p:nvCxnSpPr>
          <p:spPr>
            <a:xfrm>
              <a:off x="8580003" y="3745951"/>
              <a:ext cx="6574" cy="313565"/>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38" name="Picture 37">
            <a:extLst>
              <a:ext uri="{FF2B5EF4-FFF2-40B4-BE49-F238E27FC236}">
                <a16:creationId xmlns:a16="http://schemas.microsoft.com/office/drawing/2014/main" id="{87873BE2-3AA3-4B97-9CF5-F4843D6D65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17453" y="4139049"/>
            <a:ext cx="537980" cy="516743"/>
          </a:xfrm>
          <a:prstGeom prst="rect">
            <a:avLst/>
          </a:prstGeom>
          <a:effectLst>
            <a:outerShdw blurRad="63500" sx="102000" sy="102000" algn="ctr" rotWithShape="0">
              <a:prstClr val="black">
                <a:alpha val="40000"/>
              </a:prstClr>
            </a:outerShdw>
          </a:effectLst>
        </p:spPr>
      </p:pic>
      <p:pic>
        <p:nvPicPr>
          <p:cNvPr id="39" name="Picture 38">
            <a:extLst>
              <a:ext uri="{FF2B5EF4-FFF2-40B4-BE49-F238E27FC236}">
                <a16:creationId xmlns:a16="http://schemas.microsoft.com/office/drawing/2014/main" id="{320DE356-082D-4E4E-AB0D-86D186E6A9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13880" y="3511887"/>
            <a:ext cx="537980" cy="516743"/>
          </a:xfrm>
          <a:prstGeom prst="rect">
            <a:avLst/>
          </a:prstGeom>
          <a:effectLst>
            <a:outerShdw blurRad="63500" sx="102000" sy="102000" algn="ctr" rotWithShape="0">
              <a:prstClr val="black">
                <a:alpha val="40000"/>
              </a:prstClr>
            </a:outerShdw>
          </a:effectLst>
        </p:spPr>
      </p:pic>
      <p:pic>
        <p:nvPicPr>
          <p:cNvPr id="40" name="Picture 39">
            <a:extLst>
              <a:ext uri="{FF2B5EF4-FFF2-40B4-BE49-F238E27FC236}">
                <a16:creationId xmlns:a16="http://schemas.microsoft.com/office/drawing/2014/main" id="{CCE2015E-7738-43EF-A0B0-6C8ABE61CCD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465" y="5430887"/>
            <a:ext cx="537980" cy="516743"/>
          </a:xfrm>
          <a:prstGeom prst="rect">
            <a:avLst/>
          </a:prstGeom>
          <a:effectLst>
            <a:outerShdw blurRad="63500" sx="102000" sy="102000" algn="ctr" rotWithShape="0">
              <a:prstClr val="black">
                <a:alpha val="40000"/>
              </a:prstClr>
            </a:outerShdw>
          </a:effectLst>
        </p:spPr>
      </p:pic>
      <p:pic>
        <p:nvPicPr>
          <p:cNvPr id="41" name="Picture 40">
            <a:extLst>
              <a:ext uri="{FF2B5EF4-FFF2-40B4-BE49-F238E27FC236}">
                <a16:creationId xmlns:a16="http://schemas.microsoft.com/office/drawing/2014/main" id="{2DB1F2BB-91F0-4B67-A67F-05D844D62F3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73280" y="5307576"/>
            <a:ext cx="537980" cy="516743"/>
          </a:xfrm>
          <a:prstGeom prst="rect">
            <a:avLst/>
          </a:prstGeom>
          <a:effectLst>
            <a:outerShdw blurRad="63500" sx="102000" sy="102000" algn="ctr" rotWithShape="0">
              <a:prstClr val="black">
                <a:alpha val="40000"/>
              </a:prstClr>
            </a:outerShdw>
          </a:effectLst>
        </p:spPr>
      </p:pic>
      <p:pic>
        <p:nvPicPr>
          <p:cNvPr id="42" name="Picture 41">
            <a:extLst>
              <a:ext uri="{FF2B5EF4-FFF2-40B4-BE49-F238E27FC236}">
                <a16:creationId xmlns:a16="http://schemas.microsoft.com/office/drawing/2014/main" id="{E868CC9E-F798-483D-B1CE-D743C4537DE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14055" y="3239525"/>
            <a:ext cx="537980" cy="516743"/>
          </a:xfrm>
          <a:prstGeom prst="rect">
            <a:avLst/>
          </a:prstGeom>
          <a:effectLst>
            <a:outerShdw blurRad="63500" sx="102000" sy="102000" algn="ctr" rotWithShape="0">
              <a:prstClr val="black">
                <a:alpha val="40000"/>
              </a:prstClr>
            </a:outerShdw>
          </a:effectLst>
        </p:spPr>
      </p:pic>
      <p:pic>
        <p:nvPicPr>
          <p:cNvPr id="43" name="Picture 42">
            <a:extLst>
              <a:ext uri="{FF2B5EF4-FFF2-40B4-BE49-F238E27FC236}">
                <a16:creationId xmlns:a16="http://schemas.microsoft.com/office/drawing/2014/main" id="{6D4D2367-C24A-40C3-9735-8CA25CA49E0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283223" y="2950706"/>
            <a:ext cx="537980" cy="516743"/>
          </a:xfrm>
          <a:prstGeom prst="rect">
            <a:avLst/>
          </a:prstGeom>
          <a:effectLst>
            <a:outerShdw blurRad="63500" sx="102000" sy="102000" algn="ctr" rotWithShape="0">
              <a:prstClr val="black">
                <a:alpha val="40000"/>
              </a:prstClr>
            </a:outerShdw>
          </a:effectLst>
        </p:spPr>
      </p:pic>
      <p:pic>
        <p:nvPicPr>
          <p:cNvPr id="44" name="Picture 43">
            <a:extLst>
              <a:ext uri="{FF2B5EF4-FFF2-40B4-BE49-F238E27FC236}">
                <a16:creationId xmlns:a16="http://schemas.microsoft.com/office/drawing/2014/main" id="{D3567DE9-9D7B-4DC0-AC8D-025F94C2013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85733" y="2931751"/>
            <a:ext cx="537980" cy="516743"/>
          </a:xfrm>
          <a:prstGeom prst="rect">
            <a:avLst/>
          </a:prstGeom>
          <a:effectLst>
            <a:outerShdw blurRad="63500" sx="102000" sy="102000" algn="ctr" rotWithShape="0">
              <a:prstClr val="black">
                <a:alpha val="40000"/>
              </a:prstClr>
            </a:outerShdw>
          </a:effectLst>
        </p:spPr>
      </p:pic>
      <p:pic>
        <p:nvPicPr>
          <p:cNvPr id="45" name="Picture 44">
            <a:extLst>
              <a:ext uri="{FF2B5EF4-FFF2-40B4-BE49-F238E27FC236}">
                <a16:creationId xmlns:a16="http://schemas.microsoft.com/office/drawing/2014/main" id="{7AB17CB0-9F94-42A5-A629-2B5F8147F45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98794" y="3070876"/>
            <a:ext cx="537980" cy="516743"/>
          </a:xfrm>
          <a:prstGeom prst="rect">
            <a:avLst/>
          </a:prstGeom>
          <a:effectLst>
            <a:outerShdw blurRad="63500" sx="102000" sy="102000" algn="ctr" rotWithShape="0">
              <a:prstClr val="black">
                <a:alpha val="40000"/>
              </a:prstClr>
            </a:outerShdw>
          </a:effectLst>
        </p:spPr>
      </p:pic>
      <p:cxnSp>
        <p:nvCxnSpPr>
          <p:cNvPr id="46" name="Straight Connector 45">
            <a:extLst>
              <a:ext uri="{FF2B5EF4-FFF2-40B4-BE49-F238E27FC236}">
                <a16:creationId xmlns:a16="http://schemas.microsoft.com/office/drawing/2014/main" id="{A1D9CCBA-8EEB-4AB0-86B3-766448E5D135}"/>
              </a:ext>
            </a:extLst>
          </p:cNvPr>
          <p:cNvCxnSpPr>
            <a:stCxn id="31" idx="3"/>
          </p:cNvCxnSpPr>
          <p:nvPr/>
        </p:nvCxnSpPr>
        <p:spPr>
          <a:xfrm flipV="1">
            <a:off x="8767356" y="4401295"/>
            <a:ext cx="416811" cy="120304"/>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945F5A0-7705-445F-BB27-F8709BC3975D}"/>
              </a:ext>
            </a:extLst>
          </p:cNvPr>
          <p:cNvCxnSpPr>
            <a:stCxn id="30" idx="1"/>
          </p:cNvCxnSpPr>
          <p:nvPr/>
        </p:nvCxnSpPr>
        <p:spPr>
          <a:xfrm flipH="1" flipV="1">
            <a:off x="9476348" y="3774155"/>
            <a:ext cx="337634" cy="238184"/>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93F2B95-C3EE-4BD9-9C34-C7B45ADCBEB9}"/>
              </a:ext>
            </a:extLst>
          </p:cNvPr>
          <p:cNvCxnSpPr>
            <a:cxnSpLocks/>
            <a:stCxn id="23" idx="2"/>
          </p:cNvCxnSpPr>
          <p:nvPr/>
        </p:nvCxnSpPr>
        <p:spPr>
          <a:xfrm>
            <a:off x="8859924" y="3163974"/>
            <a:ext cx="823122" cy="336488"/>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09651BE-9341-47CA-AC10-88D87301FA40}"/>
              </a:ext>
            </a:extLst>
          </p:cNvPr>
          <p:cNvCxnSpPr>
            <a:stCxn id="25" idx="1"/>
          </p:cNvCxnSpPr>
          <p:nvPr/>
        </p:nvCxnSpPr>
        <p:spPr>
          <a:xfrm flipH="1" flipV="1">
            <a:off x="10272567" y="3333441"/>
            <a:ext cx="401707" cy="37270"/>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AD8E86F-AEE4-4BE4-8E7C-A451D6797419}"/>
              </a:ext>
            </a:extLst>
          </p:cNvPr>
          <p:cNvCxnSpPr>
            <a:stCxn id="24" idx="1"/>
          </p:cNvCxnSpPr>
          <p:nvPr/>
        </p:nvCxnSpPr>
        <p:spPr>
          <a:xfrm flipH="1">
            <a:off x="10359991" y="2922850"/>
            <a:ext cx="314284" cy="276023"/>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FC8794E-CD10-48DB-B441-EDE4B1721EF1}"/>
              </a:ext>
            </a:extLst>
          </p:cNvPr>
          <p:cNvCxnSpPr>
            <a:stCxn id="22" idx="2"/>
          </p:cNvCxnSpPr>
          <p:nvPr/>
        </p:nvCxnSpPr>
        <p:spPr>
          <a:xfrm>
            <a:off x="9197785" y="2710015"/>
            <a:ext cx="359869" cy="509717"/>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2658CA0-5E91-4D4C-9BB5-7A4C0F22DDE7}"/>
              </a:ext>
            </a:extLst>
          </p:cNvPr>
          <p:cNvCxnSpPr>
            <a:cxnSpLocks/>
            <a:stCxn id="33" idx="2"/>
          </p:cNvCxnSpPr>
          <p:nvPr/>
        </p:nvCxnSpPr>
        <p:spPr>
          <a:xfrm flipH="1">
            <a:off x="10738045" y="5171814"/>
            <a:ext cx="211834" cy="396155"/>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562C91E-4E54-477D-AAB9-084975DF0610}"/>
              </a:ext>
            </a:extLst>
          </p:cNvPr>
          <p:cNvCxnSpPr>
            <a:cxnSpLocks/>
            <a:stCxn id="32" idx="3"/>
          </p:cNvCxnSpPr>
          <p:nvPr/>
        </p:nvCxnSpPr>
        <p:spPr>
          <a:xfrm>
            <a:off x="9987208" y="5559333"/>
            <a:ext cx="540573" cy="134174"/>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AAA545AE-E9A2-44CB-AB9F-6E59638D793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88228" y="2467043"/>
            <a:ext cx="537980" cy="516743"/>
          </a:xfrm>
          <a:prstGeom prst="rect">
            <a:avLst/>
          </a:prstGeom>
          <a:effectLst>
            <a:outerShdw blurRad="63500" sx="102000" sy="102000" algn="ctr" rotWithShape="0">
              <a:prstClr val="black">
                <a:alpha val="40000"/>
              </a:prstClr>
            </a:outerShdw>
          </a:effectLst>
        </p:spPr>
      </p:pic>
      <p:pic>
        <p:nvPicPr>
          <p:cNvPr id="55" name="Picture 54">
            <a:extLst>
              <a:ext uri="{FF2B5EF4-FFF2-40B4-BE49-F238E27FC236}">
                <a16:creationId xmlns:a16="http://schemas.microsoft.com/office/drawing/2014/main" id="{E8F8C72B-1D2F-4E65-A087-032D8CBD4A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5199" y="2433963"/>
            <a:ext cx="537980" cy="516743"/>
          </a:xfrm>
          <a:prstGeom prst="rect">
            <a:avLst/>
          </a:prstGeom>
          <a:effectLst>
            <a:outerShdw blurRad="63500" sx="102000" sy="102000" algn="ctr" rotWithShape="0">
              <a:prstClr val="black">
                <a:alpha val="40000"/>
              </a:prstClr>
            </a:outerShdw>
          </a:effectLst>
        </p:spPr>
      </p:pic>
      <p:cxnSp>
        <p:nvCxnSpPr>
          <p:cNvPr id="56" name="Straight Connector 55">
            <a:extLst>
              <a:ext uri="{FF2B5EF4-FFF2-40B4-BE49-F238E27FC236}">
                <a16:creationId xmlns:a16="http://schemas.microsoft.com/office/drawing/2014/main" id="{D3FAACD8-6997-45BC-BD78-9488330F6557}"/>
              </a:ext>
            </a:extLst>
          </p:cNvPr>
          <p:cNvCxnSpPr>
            <a:stCxn id="21" idx="2"/>
          </p:cNvCxnSpPr>
          <p:nvPr/>
        </p:nvCxnSpPr>
        <p:spPr>
          <a:xfrm flipH="1">
            <a:off x="6057217" y="2352961"/>
            <a:ext cx="312411" cy="379411"/>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1367C28-085C-4B02-93E0-E2EDBBC54B49}"/>
              </a:ext>
            </a:extLst>
          </p:cNvPr>
          <p:cNvCxnSpPr>
            <a:cxnSpLocks/>
            <a:stCxn id="13" idx="2"/>
          </p:cNvCxnSpPr>
          <p:nvPr/>
        </p:nvCxnSpPr>
        <p:spPr>
          <a:xfrm>
            <a:off x="5270892" y="2286944"/>
            <a:ext cx="331976" cy="407371"/>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C8BFD2-04A7-4655-BA28-7CE3611408D1}"/>
              </a:ext>
            </a:extLst>
          </p:cNvPr>
          <p:cNvCxnSpPr/>
          <p:nvPr/>
        </p:nvCxnSpPr>
        <p:spPr>
          <a:xfrm flipV="1">
            <a:off x="1559023" y="3197002"/>
            <a:ext cx="386764" cy="52917"/>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C806DCBD-DD4E-4AE3-9204-0EE1AECFBD7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72068" y="3346890"/>
            <a:ext cx="537980" cy="516743"/>
          </a:xfrm>
          <a:prstGeom prst="rect">
            <a:avLst/>
          </a:prstGeom>
          <a:effectLst>
            <a:outerShdw blurRad="63500" sx="102000" sy="102000" algn="ctr" rotWithShape="0">
              <a:prstClr val="black">
                <a:alpha val="40000"/>
              </a:prstClr>
            </a:outerShdw>
          </a:effectLst>
        </p:spPr>
      </p:pic>
      <p:pic>
        <p:nvPicPr>
          <p:cNvPr id="60" name="Picture 59">
            <a:extLst>
              <a:ext uri="{FF2B5EF4-FFF2-40B4-BE49-F238E27FC236}">
                <a16:creationId xmlns:a16="http://schemas.microsoft.com/office/drawing/2014/main" id="{26F15139-5857-4937-8B39-A263AFA9A14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1019" y="2824119"/>
            <a:ext cx="537980" cy="516743"/>
          </a:xfrm>
          <a:prstGeom prst="rect">
            <a:avLst/>
          </a:prstGeom>
          <a:effectLst>
            <a:outerShdw blurRad="63500" sx="102000" sy="102000" algn="ctr" rotWithShape="0">
              <a:prstClr val="black">
                <a:alpha val="40000"/>
              </a:prstClr>
            </a:outerShdw>
          </a:effectLst>
        </p:spPr>
      </p:pic>
      <p:pic>
        <p:nvPicPr>
          <p:cNvPr id="61" name="Picture 60">
            <a:extLst>
              <a:ext uri="{FF2B5EF4-FFF2-40B4-BE49-F238E27FC236}">
                <a16:creationId xmlns:a16="http://schemas.microsoft.com/office/drawing/2014/main" id="{78030435-438B-436F-A438-12CCE22E0B0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37714" y="2902226"/>
            <a:ext cx="537980" cy="516743"/>
          </a:xfrm>
          <a:prstGeom prst="rect">
            <a:avLst/>
          </a:prstGeom>
          <a:effectLst>
            <a:outerShdw blurRad="63500" sx="102000" sy="102000" algn="ctr" rotWithShape="0">
              <a:prstClr val="black">
                <a:alpha val="40000"/>
              </a:prstClr>
            </a:outerShdw>
          </a:effectLst>
        </p:spPr>
      </p:pic>
      <p:pic>
        <p:nvPicPr>
          <p:cNvPr id="62" name="Picture 61">
            <a:extLst>
              <a:ext uri="{FF2B5EF4-FFF2-40B4-BE49-F238E27FC236}">
                <a16:creationId xmlns:a16="http://schemas.microsoft.com/office/drawing/2014/main" id="{43F4BB3A-0C90-4D06-90B9-997A161AD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31613" y="3024778"/>
            <a:ext cx="537980" cy="516743"/>
          </a:xfrm>
          <a:prstGeom prst="rect">
            <a:avLst/>
          </a:prstGeom>
          <a:effectLst>
            <a:outerShdw blurRad="63500" sx="102000" sy="102000" algn="ctr" rotWithShape="0">
              <a:prstClr val="black">
                <a:alpha val="40000"/>
              </a:prstClr>
            </a:outerShdw>
          </a:effectLst>
        </p:spPr>
      </p:pic>
      <p:pic>
        <p:nvPicPr>
          <p:cNvPr id="63" name="Picture 62">
            <a:extLst>
              <a:ext uri="{FF2B5EF4-FFF2-40B4-BE49-F238E27FC236}">
                <a16:creationId xmlns:a16="http://schemas.microsoft.com/office/drawing/2014/main" id="{4866C463-2CE5-49BC-A7E3-A00627352EC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661" y="4945596"/>
            <a:ext cx="537980" cy="516743"/>
          </a:xfrm>
          <a:prstGeom prst="rect">
            <a:avLst/>
          </a:prstGeom>
          <a:effectLst>
            <a:outerShdw blurRad="63500" sx="102000" sy="102000" algn="ctr" rotWithShape="0">
              <a:prstClr val="black">
                <a:alpha val="40000"/>
              </a:prstClr>
            </a:outerShdw>
          </a:effectLst>
        </p:spPr>
      </p:pic>
      <p:cxnSp>
        <p:nvCxnSpPr>
          <p:cNvPr id="64" name="Straight Connector 63">
            <a:extLst>
              <a:ext uri="{FF2B5EF4-FFF2-40B4-BE49-F238E27FC236}">
                <a16:creationId xmlns:a16="http://schemas.microsoft.com/office/drawing/2014/main" id="{4BA6650D-ED16-4A2C-B9F6-04AD6111A573}"/>
              </a:ext>
            </a:extLst>
          </p:cNvPr>
          <p:cNvCxnSpPr>
            <a:stCxn id="14" idx="1"/>
          </p:cNvCxnSpPr>
          <p:nvPr/>
        </p:nvCxnSpPr>
        <p:spPr>
          <a:xfrm flipH="1">
            <a:off x="3298426" y="3205627"/>
            <a:ext cx="642455" cy="81549"/>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DE3D68F4-BFA2-46CA-93A4-FA6C719EA723}"/>
              </a:ext>
            </a:extLst>
          </p:cNvPr>
          <p:cNvGrpSpPr/>
          <p:nvPr/>
        </p:nvGrpSpPr>
        <p:grpSpPr>
          <a:xfrm>
            <a:off x="3363674" y="2245620"/>
            <a:ext cx="1226199" cy="876293"/>
            <a:chOff x="3468676" y="2334779"/>
            <a:chExt cx="1276743" cy="912414"/>
          </a:xfrm>
        </p:grpSpPr>
        <p:sp>
          <p:nvSpPr>
            <p:cNvPr id="66" name="Rectangle 65">
              <a:extLst>
                <a:ext uri="{FF2B5EF4-FFF2-40B4-BE49-F238E27FC236}">
                  <a16:creationId xmlns:a16="http://schemas.microsoft.com/office/drawing/2014/main" id="{A77BA257-127A-4D49-A9BB-B5D7557F6446}"/>
                </a:ext>
              </a:extLst>
            </p:cNvPr>
            <p:cNvSpPr/>
            <p:nvPr/>
          </p:nvSpPr>
          <p:spPr bwMode="auto">
            <a:xfrm>
              <a:off x="3989672" y="2334779"/>
              <a:ext cx="755747" cy="326681"/>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Canada East</a:t>
              </a:r>
            </a:p>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Quebec City</a:t>
              </a:r>
            </a:p>
          </p:txBody>
        </p:sp>
        <p:pic>
          <p:nvPicPr>
            <p:cNvPr id="67" name="Picture 66">
              <a:extLst>
                <a:ext uri="{FF2B5EF4-FFF2-40B4-BE49-F238E27FC236}">
                  <a16:creationId xmlns:a16="http://schemas.microsoft.com/office/drawing/2014/main" id="{3571CEA1-451C-408C-8089-8CE8C865BE4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68" name="Straight Connector 67">
              <a:extLst>
                <a:ext uri="{FF2B5EF4-FFF2-40B4-BE49-F238E27FC236}">
                  <a16:creationId xmlns:a16="http://schemas.microsoft.com/office/drawing/2014/main" id="{52F80F7D-70A4-4109-88DA-80458D9E2C55}"/>
                </a:ext>
              </a:extLst>
            </p:cNvPr>
            <p:cNvCxnSpPr>
              <a:stCxn id="66" idx="2"/>
            </p:cNvCxnSpPr>
            <p:nvPr/>
          </p:nvCxnSpPr>
          <p:spPr>
            <a:xfrm flipH="1">
              <a:off x="3745389" y="2661460"/>
              <a:ext cx="622157" cy="321225"/>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3A676B6E-E93D-42B1-ABFB-D7DE161A1B5D}"/>
              </a:ext>
            </a:extLst>
          </p:cNvPr>
          <p:cNvGrpSpPr/>
          <p:nvPr/>
        </p:nvGrpSpPr>
        <p:grpSpPr>
          <a:xfrm>
            <a:off x="2941077" y="2194036"/>
            <a:ext cx="783248" cy="1060450"/>
            <a:chOff x="3028655" y="2281069"/>
            <a:chExt cx="815533" cy="1104163"/>
          </a:xfrm>
          <a:solidFill>
            <a:schemeClr val="accent1"/>
          </a:solidFill>
        </p:grpSpPr>
        <p:sp>
          <p:nvSpPr>
            <p:cNvPr id="70" name="Rectangle 69">
              <a:extLst>
                <a:ext uri="{FF2B5EF4-FFF2-40B4-BE49-F238E27FC236}">
                  <a16:creationId xmlns:a16="http://schemas.microsoft.com/office/drawing/2014/main" id="{AC37FA62-D93B-4B76-A02E-A3CD395EC1E6}"/>
                </a:ext>
              </a:extLst>
            </p:cNvPr>
            <p:cNvSpPr/>
            <p:nvPr/>
          </p:nvSpPr>
          <p:spPr bwMode="auto">
            <a:xfrm>
              <a:off x="3028655" y="2281069"/>
              <a:ext cx="815533" cy="330603"/>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Canada Central</a:t>
              </a:r>
            </a:p>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Toronto</a:t>
              </a:r>
            </a:p>
          </p:txBody>
        </p:sp>
        <p:pic>
          <p:nvPicPr>
            <p:cNvPr id="71" name="Picture 70">
              <a:extLst>
                <a:ext uri="{FF2B5EF4-FFF2-40B4-BE49-F238E27FC236}">
                  <a16:creationId xmlns:a16="http://schemas.microsoft.com/office/drawing/2014/main" id="{3905B175-1AF8-4B9E-AF1B-2AC809E1729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noFill/>
            <a:ln>
              <a:solidFill>
                <a:schemeClr val="accent2"/>
              </a:solidFill>
            </a:ln>
            <a:effectLst>
              <a:outerShdw blurRad="63500" sx="102000" sy="102000" algn="ctr" rotWithShape="0">
                <a:prstClr val="black">
                  <a:alpha val="40000"/>
                </a:prstClr>
              </a:outerShdw>
            </a:effectLst>
          </p:spPr>
        </p:pic>
        <p:cxnSp>
          <p:nvCxnSpPr>
            <p:cNvPr id="72" name="Straight Connector 71">
              <a:extLst>
                <a:ext uri="{FF2B5EF4-FFF2-40B4-BE49-F238E27FC236}">
                  <a16:creationId xmlns:a16="http://schemas.microsoft.com/office/drawing/2014/main" id="{D7CC754E-31FE-4F51-A34F-854CE9F6A093}"/>
                </a:ext>
              </a:extLst>
            </p:cNvPr>
            <p:cNvCxnSpPr/>
            <p:nvPr/>
          </p:nvCxnSpPr>
          <p:spPr>
            <a:xfrm>
              <a:off x="3431924" y="2607412"/>
              <a:ext cx="14024" cy="509688"/>
            </a:xfrm>
            <a:prstGeom prst="line">
              <a:avLst/>
            </a:prstGeom>
            <a:grpFill/>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D4ADDF1F-34D7-4723-AF26-3DEA53F30EF7}"/>
              </a:ext>
            </a:extLst>
          </p:cNvPr>
          <p:cNvCxnSpPr>
            <a:cxnSpLocks/>
            <a:stCxn id="17" idx="2"/>
          </p:cNvCxnSpPr>
          <p:nvPr/>
        </p:nvCxnSpPr>
        <p:spPr>
          <a:xfrm>
            <a:off x="2649917" y="2106975"/>
            <a:ext cx="358966" cy="1060184"/>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E193FB-92A5-4CED-96CF-28AB71DFCCD9}"/>
              </a:ext>
            </a:extLst>
          </p:cNvPr>
          <p:cNvCxnSpPr>
            <a:cxnSpLocks/>
            <a:stCxn id="11" idx="2"/>
          </p:cNvCxnSpPr>
          <p:nvPr/>
        </p:nvCxnSpPr>
        <p:spPr>
          <a:xfrm>
            <a:off x="2156387" y="2600297"/>
            <a:ext cx="726149" cy="485812"/>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D2E5743-E1C5-451A-AE3C-0FBFF1CB8A7F}"/>
              </a:ext>
            </a:extLst>
          </p:cNvPr>
          <p:cNvCxnSpPr>
            <a:stCxn id="19" idx="0"/>
          </p:cNvCxnSpPr>
          <p:nvPr/>
        </p:nvCxnSpPr>
        <p:spPr>
          <a:xfrm flipV="1">
            <a:off x="2489713" y="3612626"/>
            <a:ext cx="259367" cy="1008880"/>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FAE422B-AE23-40FC-89A3-C029256713BE}"/>
              </a:ext>
            </a:extLst>
          </p:cNvPr>
          <p:cNvCxnSpPr>
            <a:stCxn id="18" idx="3"/>
          </p:cNvCxnSpPr>
          <p:nvPr/>
        </p:nvCxnSpPr>
        <p:spPr>
          <a:xfrm>
            <a:off x="1755131" y="2704398"/>
            <a:ext cx="1118896" cy="381714"/>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F3A8410-D6AF-4017-9F02-F1A13A415AA0}"/>
              </a:ext>
            </a:extLst>
          </p:cNvPr>
          <p:cNvCxnSpPr>
            <a:stCxn id="15" idx="1"/>
          </p:cNvCxnSpPr>
          <p:nvPr/>
        </p:nvCxnSpPr>
        <p:spPr>
          <a:xfrm flipH="1" flipV="1">
            <a:off x="3298423" y="3289490"/>
            <a:ext cx="918897" cy="315876"/>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A5051AC-BA8F-4976-9929-2CAA379AE952}"/>
              </a:ext>
            </a:extLst>
          </p:cNvPr>
          <p:cNvCxnSpPr>
            <a:stCxn id="16" idx="0"/>
          </p:cNvCxnSpPr>
          <p:nvPr/>
        </p:nvCxnSpPr>
        <p:spPr>
          <a:xfrm flipH="1" flipV="1">
            <a:off x="3298426" y="3289494"/>
            <a:ext cx="430729" cy="363386"/>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BBC315E-E42C-4052-873E-A643BB3F4609}"/>
              </a:ext>
            </a:extLst>
          </p:cNvPr>
          <p:cNvCxnSpPr>
            <a:cxnSpLocks/>
            <a:stCxn id="20" idx="1"/>
          </p:cNvCxnSpPr>
          <p:nvPr/>
        </p:nvCxnSpPr>
        <p:spPr>
          <a:xfrm flipH="1" flipV="1">
            <a:off x="4428874" y="5211320"/>
            <a:ext cx="364121" cy="236515"/>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81186BE-2AE8-4201-B7E5-D892C8B5221E}"/>
              </a:ext>
            </a:extLst>
          </p:cNvPr>
          <p:cNvGrpSpPr/>
          <p:nvPr/>
        </p:nvGrpSpPr>
        <p:grpSpPr>
          <a:xfrm>
            <a:off x="7337657" y="3593797"/>
            <a:ext cx="1141198" cy="516743"/>
            <a:chOff x="7606465" y="3738529"/>
            <a:chExt cx="1188239" cy="538044"/>
          </a:xfrm>
        </p:grpSpPr>
        <p:pic>
          <p:nvPicPr>
            <p:cNvPr id="81" name="Picture 80">
              <a:extLst>
                <a:ext uri="{FF2B5EF4-FFF2-40B4-BE49-F238E27FC236}">
                  <a16:creationId xmlns:a16="http://schemas.microsoft.com/office/drawing/2014/main" id="{EE2BD978-D915-484F-B394-687E6ABA720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82" name="Rectangle 81">
              <a:extLst>
                <a:ext uri="{FF2B5EF4-FFF2-40B4-BE49-F238E27FC236}">
                  <a16:creationId xmlns:a16="http://schemas.microsoft.com/office/drawing/2014/main" id="{554C0C53-27FA-439A-9810-D4766BFE3C85}"/>
                </a:ext>
              </a:extLst>
            </p:cNvPr>
            <p:cNvSpPr/>
            <p:nvPr/>
          </p:nvSpPr>
          <p:spPr bwMode="auto">
            <a:xfrm>
              <a:off x="7606465" y="3913029"/>
              <a:ext cx="693614" cy="326682"/>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India West</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Mumbai</a:t>
              </a:r>
            </a:p>
          </p:txBody>
        </p:sp>
        <p:cxnSp>
          <p:nvCxnSpPr>
            <p:cNvPr id="83" name="Straight Connector 82">
              <a:extLst>
                <a:ext uri="{FF2B5EF4-FFF2-40B4-BE49-F238E27FC236}">
                  <a16:creationId xmlns:a16="http://schemas.microsoft.com/office/drawing/2014/main" id="{12A78229-3398-4192-A80E-8A4D835ABFE0}"/>
                </a:ext>
              </a:extLst>
            </p:cNvPr>
            <p:cNvCxnSpPr>
              <a:stCxn id="82" idx="3"/>
            </p:cNvCxnSpPr>
            <p:nvPr/>
          </p:nvCxnSpPr>
          <p:spPr>
            <a:xfrm flipV="1">
              <a:off x="8300079" y="4009261"/>
              <a:ext cx="215624" cy="67108"/>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84" name="Picture 83">
            <a:extLst>
              <a:ext uri="{FF2B5EF4-FFF2-40B4-BE49-F238E27FC236}">
                <a16:creationId xmlns:a16="http://schemas.microsoft.com/office/drawing/2014/main" id="{41A78CAC-0EB2-4085-AAC0-F0F813E0E7B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16665" y="2619309"/>
            <a:ext cx="537980" cy="516743"/>
          </a:xfrm>
          <a:prstGeom prst="rect">
            <a:avLst/>
          </a:prstGeom>
          <a:effectLst>
            <a:outerShdw blurRad="63500" sx="102000" sy="102000" algn="ctr" rotWithShape="0">
              <a:prstClr val="black">
                <a:alpha val="40000"/>
              </a:prstClr>
            </a:outerShdw>
          </a:effectLst>
        </p:spPr>
      </p:pic>
      <p:grpSp>
        <p:nvGrpSpPr>
          <p:cNvPr id="85" name="Group 84">
            <a:extLst>
              <a:ext uri="{FF2B5EF4-FFF2-40B4-BE49-F238E27FC236}">
                <a16:creationId xmlns:a16="http://schemas.microsoft.com/office/drawing/2014/main" id="{09A477DA-CB01-4C36-8996-BC7DDCBD0094}"/>
              </a:ext>
            </a:extLst>
          </p:cNvPr>
          <p:cNvGrpSpPr/>
          <p:nvPr/>
        </p:nvGrpSpPr>
        <p:grpSpPr>
          <a:xfrm>
            <a:off x="6063763" y="2547655"/>
            <a:ext cx="1763067" cy="648334"/>
            <a:chOff x="3415680" y="2847268"/>
            <a:chExt cx="1835740" cy="675057"/>
          </a:xfrm>
        </p:grpSpPr>
        <p:sp>
          <p:nvSpPr>
            <p:cNvPr id="86" name="Rectangle 85">
              <a:extLst>
                <a:ext uri="{FF2B5EF4-FFF2-40B4-BE49-F238E27FC236}">
                  <a16:creationId xmlns:a16="http://schemas.microsoft.com/office/drawing/2014/main" id="{8FC87C8D-6472-42C0-B13E-2FDD6FDF17D5}"/>
                </a:ext>
              </a:extLst>
            </p:cNvPr>
            <p:cNvSpPr/>
            <p:nvPr/>
          </p:nvSpPr>
          <p:spPr bwMode="auto">
            <a:xfrm>
              <a:off x="4318045" y="3195644"/>
              <a:ext cx="933375" cy="326681"/>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Germany South **</a:t>
              </a:r>
            </a:p>
            <a:p>
              <a:pPr algn="ctr" defTabSz="1193164">
                <a:defRPr/>
              </a:pPr>
              <a:r>
                <a:rPr lang="en-US" sz="784" i="1" kern="0" dirty="0">
                  <a:solidFill>
                    <a:srgbClr val="FFC000"/>
                  </a:solidFill>
                  <a:latin typeface="Segoe UI Semilight"/>
                </a:rPr>
                <a:t>Magdeburg</a:t>
              </a:r>
              <a:endParaRPr lang="en-US" sz="784" i="1" kern="0" dirty="0">
                <a:solidFill>
                  <a:srgbClr val="FFC000"/>
                </a:solidFill>
                <a:latin typeface="Segoe UI Semilight"/>
                <a:ea typeface="Verdana" panose="020B0604030504040204" pitchFamily="34" charset="0"/>
                <a:cs typeface="Arial" panose="020B0604020202020204" pitchFamily="34" charset="0"/>
              </a:endParaRPr>
            </a:p>
          </p:txBody>
        </p:sp>
        <p:pic>
          <p:nvPicPr>
            <p:cNvPr id="87" name="Picture 86">
              <a:extLst>
                <a:ext uri="{FF2B5EF4-FFF2-40B4-BE49-F238E27FC236}">
                  <a16:creationId xmlns:a16="http://schemas.microsoft.com/office/drawing/2014/main" id="{07EE704A-C2F5-44AF-BFF8-EF0F28F401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15680" y="2847268"/>
              <a:ext cx="560155" cy="538044"/>
            </a:xfrm>
            <a:prstGeom prst="rect">
              <a:avLst/>
            </a:prstGeom>
            <a:effectLst>
              <a:outerShdw blurRad="63500" sx="102000" sy="102000" algn="ctr" rotWithShape="0">
                <a:prstClr val="black">
                  <a:alpha val="40000"/>
                </a:prstClr>
              </a:outerShdw>
            </a:effectLst>
          </p:spPr>
        </p:pic>
      </p:grpSp>
      <p:grpSp>
        <p:nvGrpSpPr>
          <p:cNvPr id="88" name="Group 87">
            <a:extLst>
              <a:ext uri="{FF2B5EF4-FFF2-40B4-BE49-F238E27FC236}">
                <a16:creationId xmlns:a16="http://schemas.microsoft.com/office/drawing/2014/main" id="{9C092A50-3A85-45F2-88EB-529936A914B3}"/>
              </a:ext>
            </a:extLst>
          </p:cNvPr>
          <p:cNvGrpSpPr/>
          <p:nvPr/>
        </p:nvGrpSpPr>
        <p:grpSpPr>
          <a:xfrm>
            <a:off x="6264113" y="1923451"/>
            <a:ext cx="1694211" cy="1115661"/>
            <a:chOff x="3169247" y="2298359"/>
            <a:chExt cx="1764046" cy="1161649"/>
          </a:xfrm>
        </p:grpSpPr>
        <p:sp>
          <p:nvSpPr>
            <p:cNvPr id="89" name="Rectangle 88">
              <a:extLst>
                <a:ext uri="{FF2B5EF4-FFF2-40B4-BE49-F238E27FC236}">
                  <a16:creationId xmlns:a16="http://schemas.microsoft.com/office/drawing/2014/main" id="{3905AF0B-1180-496D-B977-BF46DCBA16D9}"/>
                </a:ext>
              </a:extLst>
            </p:cNvPr>
            <p:cNvSpPr/>
            <p:nvPr/>
          </p:nvSpPr>
          <p:spPr bwMode="auto">
            <a:xfrm>
              <a:off x="3995857" y="2298359"/>
              <a:ext cx="937436" cy="330603"/>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Germany Central **</a:t>
              </a:r>
              <a:br>
                <a:rPr lang="en-US" sz="784" kern="0" dirty="0">
                  <a:solidFill>
                    <a:srgbClr val="FFFFFF"/>
                  </a:solidFill>
                  <a:latin typeface="Segoe UI Semilight"/>
                  <a:ea typeface="Verdana" panose="020B0604030504040204" pitchFamily="34" charset="0"/>
                  <a:cs typeface="Arial" panose="020B0604020202020204" pitchFamily="34" charset="0"/>
                </a:rPr>
              </a:br>
              <a:r>
                <a:rPr lang="en-US" sz="784" i="1" kern="0" dirty="0">
                  <a:solidFill>
                    <a:srgbClr val="FFFFFF"/>
                  </a:solidFill>
                  <a:latin typeface="Segoe UI Semilight"/>
                  <a:ea typeface="Verdana" panose="020B0604030504040204" pitchFamily="34" charset="0"/>
                  <a:cs typeface="Arial" panose="020B0604020202020204" pitchFamily="34" charset="0"/>
                </a:rPr>
                <a:t>Frankfurt</a:t>
              </a:r>
            </a:p>
          </p:txBody>
        </p:sp>
        <p:pic>
          <p:nvPicPr>
            <p:cNvPr id="90" name="Picture 89">
              <a:extLst>
                <a:ext uri="{FF2B5EF4-FFF2-40B4-BE49-F238E27FC236}">
                  <a16:creationId xmlns:a16="http://schemas.microsoft.com/office/drawing/2014/main" id="{FF5005FD-9B91-4F4C-9A82-6ADD11C26D4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91" name="Straight Connector 90">
              <a:extLst>
                <a:ext uri="{FF2B5EF4-FFF2-40B4-BE49-F238E27FC236}">
                  <a16:creationId xmlns:a16="http://schemas.microsoft.com/office/drawing/2014/main" id="{2EDDECB8-6B99-44C3-AA61-8E0AF7D9012D}"/>
                </a:ext>
              </a:extLst>
            </p:cNvPr>
            <p:cNvCxnSpPr>
              <a:cxnSpLocks/>
              <a:stCxn id="86" idx="1"/>
            </p:cNvCxnSpPr>
            <p:nvPr/>
          </p:nvCxnSpPr>
          <p:spPr>
            <a:xfrm flipH="1" flipV="1">
              <a:off x="3271311" y="3220644"/>
              <a:ext cx="591693" cy="239364"/>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92" name="Picture 91">
            <a:extLst>
              <a:ext uri="{FF2B5EF4-FFF2-40B4-BE49-F238E27FC236}">
                <a16:creationId xmlns:a16="http://schemas.microsoft.com/office/drawing/2014/main" id="{5BA131FB-3EA2-41BC-A611-8651A0F3215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37366" y="2381411"/>
            <a:ext cx="537980" cy="516743"/>
          </a:xfrm>
          <a:prstGeom prst="rect">
            <a:avLst/>
          </a:prstGeom>
          <a:effectLst>
            <a:outerShdw blurRad="63500" sx="102000" sy="102000" algn="ctr" rotWithShape="0">
              <a:prstClr val="black">
                <a:alpha val="40000"/>
              </a:prstClr>
            </a:outerShdw>
          </a:effectLst>
        </p:spPr>
      </p:pic>
      <p:cxnSp>
        <p:nvCxnSpPr>
          <p:cNvPr id="93" name="Straight Connector 92">
            <a:extLst>
              <a:ext uri="{FF2B5EF4-FFF2-40B4-BE49-F238E27FC236}">
                <a16:creationId xmlns:a16="http://schemas.microsoft.com/office/drawing/2014/main" id="{AB7AD534-0640-4E1C-BD82-26C6A7067959}"/>
              </a:ext>
            </a:extLst>
          </p:cNvPr>
          <p:cNvCxnSpPr/>
          <p:nvPr/>
        </p:nvCxnSpPr>
        <p:spPr>
          <a:xfrm>
            <a:off x="5722709" y="1885687"/>
            <a:ext cx="83649" cy="741284"/>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BB01BF56-734D-4863-9F4D-85B3E5C21021}"/>
              </a:ext>
            </a:extLst>
          </p:cNvPr>
          <p:cNvSpPr/>
          <p:nvPr/>
        </p:nvSpPr>
        <p:spPr bwMode="auto">
          <a:xfrm>
            <a:off x="5301582" y="1559086"/>
            <a:ext cx="603391"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UK West</a:t>
            </a:r>
          </a:p>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Cardiff</a:t>
            </a:r>
          </a:p>
        </p:txBody>
      </p:sp>
      <p:cxnSp>
        <p:nvCxnSpPr>
          <p:cNvPr id="95" name="Straight Connector 94">
            <a:extLst>
              <a:ext uri="{FF2B5EF4-FFF2-40B4-BE49-F238E27FC236}">
                <a16:creationId xmlns:a16="http://schemas.microsoft.com/office/drawing/2014/main" id="{910FB10A-1762-4341-B067-42B058E7231B}"/>
              </a:ext>
            </a:extLst>
          </p:cNvPr>
          <p:cNvCxnSpPr>
            <a:cxnSpLocks/>
            <a:stCxn id="89" idx="1"/>
          </p:cNvCxnSpPr>
          <p:nvPr/>
        </p:nvCxnSpPr>
        <p:spPr>
          <a:xfrm flipH="1">
            <a:off x="6537247" y="2082210"/>
            <a:ext cx="520752" cy="612105"/>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DA087988-9276-4196-8944-AA3563899310}"/>
              </a:ext>
            </a:extLst>
          </p:cNvPr>
          <p:cNvSpPr/>
          <p:nvPr/>
        </p:nvSpPr>
        <p:spPr bwMode="auto">
          <a:xfrm>
            <a:off x="10192751" y="2326643"/>
            <a:ext cx="717140" cy="317515"/>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Korea South</a:t>
            </a:r>
          </a:p>
        </p:txBody>
      </p:sp>
      <p:pic>
        <p:nvPicPr>
          <p:cNvPr id="97" name="Picture 96">
            <a:extLst>
              <a:ext uri="{FF2B5EF4-FFF2-40B4-BE49-F238E27FC236}">
                <a16:creationId xmlns:a16="http://schemas.microsoft.com/office/drawing/2014/main" id="{D5DE333C-A045-4E43-A723-7E0E4C90792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94592" y="3101498"/>
            <a:ext cx="537980" cy="516743"/>
          </a:xfrm>
          <a:prstGeom prst="rect">
            <a:avLst/>
          </a:prstGeom>
          <a:effectLst>
            <a:outerShdw blurRad="63500" sx="102000" sy="102000" algn="ctr" rotWithShape="0">
              <a:prstClr val="black">
                <a:alpha val="40000"/>
              </a:prstClr>
            </a:outerShdw>
          </a:effectLst>
        </p:spPr>
      </p:pic>
      <p:cxnSp>
        <p:nvCxnSpPr>
          <p:cNvPr id="98" name="Straight Connector 97">
            <a:extLst>
              <a:ext uri="{FF2B5EF4-FFF2-40B4-BE49-F238E27FC236}">
                <a16:creationId xmlns:a16="http://schemas.microsoft.com/office/drawing/2014/main" id="{9387C544-BB19-4FBC-9117-C31A99140D2F}"/>
              </a:ext>
            </a:extLst>
          </p:cNvPr>
          <p:cNvCxnSpPr>
            <a:stCxn id="96" idx="2"/>
            <a:endCxn id="45" idx="1"/>
          </p:cNvCxnSpPr>
          <p:nvPr/>
        </p:nvCxnSpPr>
        <p:spPr>
          <a:xfrm flipH="1">
            <a:off x="9998794" y="2644158"/>
            <a:ext cx="552527" cy="685090"/>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9C13E363-A5E2-45C7-99BC-EEED54DAF85E}"/>
              </a:ext>
            </a:extLst>
          </p:cNvPr>
          <p:cNvSpPr>
            <a:spLocks/>
          </p:cNvSpPr>
          <p:nvPr/>
        </p:nvSpPr>
        <p:spPr bwMode="auto">
          <a:xfrm>
            <a:off x="907437" y="2061921"/>
            <a:ext cx="680718"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West US 2</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TBA</a:t>
            </a:r>
          </a:p>
        </p:txBody>
      </p:sp>
      <p:pic>
        <p:nvPicPr>
          <p:cNvPr id="100" name="Picture 99">
            <a:extLst>
              <a:ext uri="{FF2B5EF4-FFF2-40B4-BE49-F238E27FC236}">
                <a16:creationId xmlns:a16="http://schemas.microsoft.com/office/drawing/2014/main" id="{D90F578F-2DF2-4ACE-B749-76C9B69C2F1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764048" y="2656492"/>
            <a:ext cx="537980" cy="516743"/>
          </a:xfrm>
          <a:prstGeom prst="rect">
            <a:avLst/>
          </a:prstGeom>
          <a:effectLst>
            <a:outerShdw blurRad="63500" sx="102000" sy="102000" algn="ctr" rotWithShape="0">
              <a:prstClr val="black">
                <a:alpha val="40000"/>
              </a:prstClr>
            </a:outerShdw>
          </a:effectLst>
        </p:spPr>
      </p:pic>
      <p:cxnSp>
        <p:nvCxnSpPr>
          <p:cNvPr id="101" name="Straight Connector 100">
            <a:extLst>
              <a:ext uri="{FF2B5EF4-FFF2-40B4-BE49-F238E27FC236}">
                <a16:creationId xmlns:a16="http://schemas.microsoft.com/office/drawing/2014/main" id="{21C09731-8630-4C1E-9B85-876C19AA487C}"/>
              </a:ext>
            </a:extLst>
          </p:cNvPr>
          <p:cNvCxnSpPr>
            <a:cxnSpLocks/>
            <a:stCxn id="99" idx="3"/>
          </p:cNvCxnSpPr>
          <p:nvPr/>
        </p:nvCxnSpPr>
        <p:spPr>
          <a:xfrm>
            <a:off x="1588155" y="2218796"/>
            <a:ext cx="440182" cy="706002"/>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4BFFD2D6-8366-4533-8922-EE7B52A3792A}"/>
              </a:ext>
            </a:extLst>
          </p:cNvPr>
          <p:cNvSpPr>
            <a:spLocks/>
          </p:cNvSpPr>
          <p:nvPr/>
        </p:nvSpPr>
        <p:spPr bwMode="auto">
          <a:xfrm>
            <a:off x="937677" y="3463819"/>
            <a:ext cx="812085"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West Central US</a:t>
            </a:r>
          </a:p>
          <a:p>
            <a:pPr algn="ctr" defTabSz="1193164">
              <a:defRPr/>
            </a:pPr>
            <a:r>
              <a:rPr lang="en-US" sz="784" i="1" kern="0" dirty="0">
                <a:solidFill>
                  <a:srgbClr val="FFFFFF"/>
                </a:solidFill>
                <a:latin typeface="Segoe UI Semilight"/>
                <a:ea typeface="Verdana" panose="020B0604030504040204" pitchFamily="34" charset="0"/>
                <a:cs typeface="Arial" panose="020B0604020202020204" pitchFamily="34" charset="0"/>
              </a:rPr>
              <a:t>TBA</a:t>
            </a:r>
          </a:p>
        </p:txBody>
      </p:sp>
      <p:pic>
        <p:nvPicPr>
          <p:cNvPr id="103" name="Picture 102">
            <a:extLst>
              <a:ext uri="{FF2B5EF4-FFF2-40B4-BE49-F238E27FC236}">
                <a16:creationId xmlns:a16="http://schemas.microsoft.com/office/drawing/2014/main" id="{9AB4D643-C150-4AA0-9670-222755F689F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74500" y="2898618"/>
            <a:ext cx="537980" cy="516743"/>
          </a:xfrm>
          <a:prstGeom prst="rect">
            <a:avLst/>
          </a:prstGeom>
          <a:effectLst>
            <a:outerShdw blurRad="63500" sx="102000" sy="102000" algn="ctr" rotWithShape="0">
              <a:prstClr val="black">
                <a:alpha val="40000"/>
              </a:prstClr>
            </a:outerShdw>
          </a:effectLst>
        </p:spPr>
      </p:pic>
      <p:cxnSp>
        <p:nvCxnSpPr>
          <p:cNvPr id="104" name="Straight Connector 103">
            <a:extLst>
              <a:ext uri="{FF2B5EF4-FFF2-40B4-BE49-F238E27FC236}">
                <a16:creationId xmlns:a16="http://schemas.microsoft.com/office/drawing/2014/main" id="{73B0101D-70AD-4B6D-8C97-5C744E550D53}"/>
              </a:ext>
            </a:extLst>
          </p:cNvPr>
          <p:cNvCxnSpPr>
            <a:stCxn id="102" idx="3"/>
          </p:cNvCxnSpPr>
          <p:nvPr/>
        </p:nvCxnSpPr>
        <p:spPr>
          <a:xfrm flipV="1">
            <a:off x="1749762" y="3156189"/>
            <a:ext cx="383032" cy="464504"/>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5298AD28-2D63-4B37-96DB-3F5EEF2EEC5F}"/>
              </a:ext>
            </a:extLst>
          </p:cNvPr>
          <p:cNvSpPr/>
          <p:nvPr/>
        </p:nvSpPr>
        <p:spPr bwMode="auto">
          <a:xfrm>
            <a:off x="9630111" y="1953863"/>
            <a:ext cx="717140" cy="317515"/>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Korea Central</a:t>
            </a:r>
          </a:p>
        </p:txBody>
      </p:sp>
      <p:pic>
        <p:nvPicPr>
          <p:cNvPr id="106" name="Picture 105">
            <a:extLst>
              <a:ext uri="{FF2B5EF4-FFF2-40B4-BE49-F238E27FC236}">
                <a16:creationId xmlns:a16="http://schemas.microsoft.com/office/drawing/2014/main" id="{FB0B3DEE-C348-4197-B5CA-E2F786720E2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712932" y="2915470"/>
            <a:ext cx="537980" cy="516743"/>
          </a:xfrm>
          <a:prstGeom prst="rect">
            <a:avLst/>
          </a:prstGeom>
          <a:effectLst>
            <a:outerShdw blurRad="63500" sx="102000" sy="102000" algn="ctr" rotWithShape="0">
              <a:prstClr val="black">
                <a:alpha val="40000"/>
              </a:prstClr>
            </a:outerShdw>
          </a:effectLst>
        </p:spPr>
      </p:pic>
      <p:cxnSp>
        <p:nvCxnSpPr>
          <p:cNvPr id="107" name="Straight Connector 106">
            <a:extLst>
              <a:ext uri="{FF2B5EF4-FFF2-40B4-BE49-F238E27FC236}">
                <a16:creationId xmlns:a16="http://schemas.microsoft.com/office/drawing/2014/main" id="{E891DDCE-7CBA-4EEE-ABF8-C48178AF1D52}"/>
              </a:ext>
            </a:extLst>
          </p:cNvPr>
          <p:cNvCxnSpPr>
            <a:cxnSpLocks/>
            <a:stCxn id="105" idx="2"/>
          </p:cNvCxnSpPr>
          <p:nvPr/>
        </p:nvCxnSpPr>
        <p:spPr>
          <a:xfrm>
            <a:off x="9988681" y="2271378"/>
            <a:ext cx="10113" cy="895782"/>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4ED6B84E-3ADA-49C3-B3C0-60EE87FEDB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05713" y="2454021"/>
            <a:ext cx="537980" cy="516743"/>
          </a:xfrm>
          <a:prstGeom prst="rect">
            <a:avLst/>
          </a:prstGeom>
          <a:effectLst>
            <a:outerShdw blurRad="63500" sx="102000" sy="102000" algn="ctr" rotWithShape="0">
              <a:prstClr val="black">
                <a:alpha val="40000"/>
              </a:prstClr>
            </a:outerShdw>
          </a:effectLst>
        </p:spPr>
      </p:pic>
      <p:cxnSp>
        <p:nvCxnSpPr>
          <p:cNvPr id="109" name="Straight Connector 108">
            <a:extLst>
              <a:ext uri="{FF2B5EF4-FFF2-40B4-BE49-F238E27FC236}">
                <a16:creationId xmlns:a16="http://schemas.microsoft.com/office/drawing/2014/main" id="{79990AB7-321D-4079-9A97-90C33A1EA7D8}"/>
              </a:ext>
            </a:extLst>
          </p:cNvPr>
          <p:cNvCxnSpPr/>
          <p:nvPr/>
        </p:nvCxnSpPr>
        <p:spPr>
          <a:xfrm flipH="1">
            <a:off x="5874704" y="1876601"/>
            <a:ext cx="145450" cy="822981"/>
          </a:xfrm>
          <a:prstGeom prst="line">
            <a:avLst/>
          </a:prstGeom>
          <a:ln>
            <a:solidFill>
              <a:schemeClr val="accent2"/>
            </a:solidFill>
            <a:tailEnd type="oval" w="med" len="med"/>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9144FC1C-3BCD-457F-AC29-2C200A119B76}"/>
              </a:ext>
            </a:extLst>
          </p:cNvPr>
          <p:cNvSpPr/>
          <p:nvPr/>
        </p:nvSpPr>
        <p:spPr bwMode="auto">
          <a:xfrm>
            <a:off x="6009628" y="1559086"/>
            <a:ext cx="600605" cy="313749"/>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UK South</a:t>
            </a:r>
          </a:p>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London</a:t>
            </a:r>
          </a:p>
        </p:txBody>
      </p:sp>
      <p:sp>
        <p:nvSpPr>
          <p:cNvPr id="111" name="Rectangle 110">
            <a:extLst>
              <a:ext uri="{FF2B5EF4-FFF2-40B4-BE49-F238E27FC236}">
                <a16:creationId xmlns:a16="http://schemas.microsoft.com/office/drawing/2014/main" id="{1D00FA91-8987-4A53-A849-1E0017D22814}"/>
              </a:ext>
            </a:extLst>
          </p:cNvPr>
          <p:cNvSpPr/>
          <p:nvPr/>
        </p:nvSpPr>
        <p:spPr bwMode="auto">
          <a:xfrm>
            <a:off x="1554310" y="4034507"/>
            <a:ext cx="743616" cy="317515"/>
          </a:xfrm>
          <a:prstGeom prst="rect">
            <a:avLst/>
          </a:prstGeom>
          <a:solidFill>
            <a:srgbClr val="D83B01"/>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US DoD West</a:t>
            </a:r>
          </a:p>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TBA</a:t>
            </a:r>
          </a:p>
        </p:txBody>
      </p:sp>
      <p:pic>
        <p:nvPicPr>
          <p:cNvPr id="112" name="Picture 111">
            <a:extLst>
              <a:ext uri="{FF2B5EF4-FFF2-40B4-BE49-F238E27FC236}">
                <a16:creationId xmlns:a16="http://schemas.microsoft.com/office/drawing/2014/main" id="{27A6F129-3EDC-4701-90CB-AE82A0DE51D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58366" y="2715853"/>
            <a:ext cx="537980" cy="516743"/>
          </a:xfrm>
          <a:prstGeom prst="rect">
            <a:avLst/>
          </a:prstGeom>
          <a:effectLst>
            <a:outerShdw blurRad="63500" sx="102000" sy="102000" algn="ctr" rotWithShape="0">
              <a:prstClr val="black">
                <a:alpha val="40000"/>
              </a:prstClr>
            </a:outerShdw>
          </a:effectLst>
        </p:spPr>
      </p:pic>
      <p:sp>
        <p:nvSpPr>
          <p:cNvPr id="113" name="Rectangle 112">
            <a:extLst>
              <a:ext uri="{FF2B5EF4-FFF2-40B4-BE49-F238E27FC236}">
                <a16:creationId xmlns:a16="http://schemas.microsoft.com/office/drawing/2014/main" id="{A9F0EAF9-4DC9-46F8-AFE0-9DEAA15C6E2E}"/>
              </a:ext>
            </a:extLst>
          </p:cNvPr>
          <p:cNvSpPr/>
          <p:nvPr/>
        </p:nvSpPr>
        <p:spPr bwMode="auto">
          <a:xfrm>
            <a:off x="2864589" y="4225530"/>
            <a:ext cx="743616" cy="317515"/>
          </a:xfrm>
          <a:prstGeom prst="rect">
            <a:avLst/>
          </a:prstGeom>
          <a:solidFill>
            <a:srgbClr val="D83B01"/>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US DoD East</a:t>
            </a:r>
          </a:p>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TBA</a:t>
            </a:r>
          </a:p>
        </p:txBody>
      </p:sp>
      <p:pic>
        <p:nvPicPr>
          <p:cNvPr id="114" name="Picture 113">
            <a:extLst>
              <a:ext uri="{FF2B5EF4-FFF2-40B4-BE49-F238E27FC236}">
                <a16:creationId xmlns:a16="http://schemas.microsoft.com/office/drawing/2014/main" id="{BB8F4AAD-9436-4953-B9F8-C6872EB5491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956450" y="2877682"/>
            <a:ext cx="537980" cy="516743"/>
          </a:xfrm>
          <a:prstGeom prst="rect">
            <a:avLst/>
          </a:prstGeom>
          <a:effectLst>
            <a:outerShdw blurRad="63500" sx="102000" sy="102000" algn="ctr" rotWithShape="0">
              <a:prstClr val="black">
                <a:alpha val="40000"/>
              </a:prstClr>
            </a:outerShdw>
          </a:effectLst>
        </p:spPr>
      </p:pic>
      <p:cxnSp>
        <p:nvCxnSpPr>
          <p:cNvPr id="115" name="Straight Connector 114">
            <a:extLst>
              <a:ext uri="{FF2B5EF4-FFF2-40B4-BE49-F238E27FC236}">
                <a16:creationId xmlns:a16="http://schemas.microsoft.com/office/drawing/2014/main" id="{9914C80E-663C-41A4-B4FE-010C45A58E29}"/>
              </a:ext>
            </a:extLst>
          </p:cNvPr>
          <p:cNvCxnSpPr/>
          <p:nvPr/>
        </p:nvCxnSpPr>
        <p:spPr>
          <a:xfrm flipV="1">
            <a:off x="2980327" y="3156692"/>
            <a:ext cx="257703" cy="1078740"/>
          </a:xfrm>
          <a:prstGeom prst="line">
            <a:avLst/>
          </a:prstGeom>
          <a:ln>
            <a:solidFill>
              <a:srgbClr val="D83B01"/>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E7C1668-E266-4DE2-879E-98F24A11EB58}"/>
              </a:ext>
            </a:extLst>
          </p:cNvPr>
          <p:cNvCxnSpPr>
            <a:stCxn id="111" idx="0"/>
          </p:cNvCxnSpPr>
          <p:nvPr/>
        </p:nvCxnSpPr>
        <p:spPr>
          <a:xfrm flipV="1">
            <a:off x="1926115" y="2970762"/>
            <a:ext cx="319060" cy="1063744"/>
          </a:xfrm>
          <a:prstGeom prst="line">
            <a:avLst/>
          </a:prstGeom>
          <a:ln>
            <a:solidFill>
              <a:srgbClr val="D83B01"/>
            </a:solidFill>
            <a:tailEnd type="oval" w="med" len="med"/>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89D9A24C-F410-438E-8B87-D7C07B0B8A2B}"/>
              </a:ext>
            </a:extLst>
          </p:cNvPr>
          <p:cNvSpPr/>
          <p:nvPr/>
        </p:nvSpPr>
        <p:spPr bwMode="auto">
          <a:xfrm>
            <a:off x="5208199" y="3329245"/>
            <a:ext cx="743616" cy="317515"/>
          </a:xfrm>
          <a:prstGeom prst="rect">
            <a:avLst/>
          </a:prstGeom>
          <a:solidFill>
            <a:srgbClr val="D83B01"/>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France</a:t>
            </a:r>
          </a:p>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TBA (x2)</a:t>
            </a:r>
          </a:p>
        </p:txBody>
      </p:sp>
      <p:cxnSp>
        <p:nvCxnSpPr>
          <p:cNvPr id="118" name="Straight Connector 117">
            <a:extLst>
              <a:ext uri="{FF2B5EF4-FFF2-40B4-BE49-F238E27FC236}">
                <a16:creationId xmlns:a16="http://schemas.microsoft.com/office/drawing/2014/main" id="{A16FC875-9E21-4ABC-8811-621D16ED998C}"/>
              </a:ext>
            </a:extLst>
          </p:cNvPr>
          <p:cNvCxnSpPr>
            <a:stCxn id="117" idx="0"/>
          </p:cNvCxnSpPr>
          <p:nvPr/>
        </p:nvCxnSpPr>
        <p:spPr>
          <a:xfrm flipV="1">
            <a:off x="5580007" y="2887083"/>
            <a:ext cx="391545" cy="442162"/>
          </a:xfrm>
          <a:prstGeom prst="line">
            <a:avLst/>
          </a:prstGeom>
          <a:ln>
            <a:solidFill>
              <a:srgbClr val="D83B01"/>
            </a:solidFill>
            <a:tailEnd type="oval" w="med" len="med"/>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860D012D-ECF8-4095-A578-DB658EE05AEF}"/>
              </a:ext>
            </a:extLst>
          </p:cNvPr>
          <p:cNvSpPr/>
          <p:nvPr/>
        </p:nvSpPr>
        <p:spPr bwMode="auto">
          <a:xfrm>
            <a:off x="5656624" y="5838501"/>
            <a:ext cx="743616" cy="317515"/>
          </a:xfrm>
          <a:prstGeom prst="rect">
            <a:avLst/>
          </a:prstGeom>
          <a:solidFill>
            <a:srgbClr val="D83B01"/>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S. Africa</a:t>
            </a:r>
          </a:p>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West</a:t>
            </a:r>
          </a:p>
        </p:txBody>
      </p:sp>
      <p:cxnSp>
        <p:nvCxnSpPr>
          <p:cNvPr id="120" name="Straight Connector 119">
            <a:extLst>
              <a:ext uri="{FF2B5EF4-FFF2-40B4-BE49-F238E27FC236}">
                <a16:creationId xmlns:a16="http://schemas.microsoft.com/office/drawing/2014/main" id="{EE78F3FB-BE86-4EE9-BCCD-1205AF130E5C}"/>
              </a:ext>
            </a:extLst>
          </p:cNvPr>
          <p:cNvCxnSpPr>
            <a:cxnSpLocks/>
            <a:stCxn id="119" idx="0"/>
          </p:cNvCxnSpPr>
          <p:nvPr/>
        </p:nvCxnSpPr>
        <p:spPr>
          <a:xfrm flipV="1">
            <a:off x="6028432" y="5542002"/>
            <a:ext cx="431665" cy="296499"/>
          </a:xfrm>
          <a:prstGeom prst="line">
            <a:avLst/>
          </a:prstGeom>
          <a:ln>
            <a:solidFill>
              <a:srgbClr val="D83B01"/>
            </a:solidFill>
            <a:tailEnd type="oval" w="med" len="med"/>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EF4A4730-390A-48CC-AA58-C9CD909DC1FD}"/>
              </a:ext>
            </a:extLst>
          </p:cNvPr>
          <p:cNvSpPr/>
          <p:nvPr/>
        </p:nvSpPr>
        <p:spPr bwMode="auto">
          <a:xfrm>
            <a:off x="6884943" y="5535212"/>
            <a:ext cx="743616" cy="317515"/>
          </a:xfrm>
          <a:prstGeom prst="rect">
            <a:avLst/>
          </a:prstGeom>
          <a:solidFill>
            <a:srgbClr val="D83B01"/>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89509" tIns="89513" rIns="89509" bIns="89521" numCol="1" rtlCol="0" anchor="ctr" anchorCtr="0" compatLnSpc="1"/>
          <a:lstStyle/>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S. Africa </a:t>
            </a:r>
          </a:p>
          <a:p>
            <a:pPr algn="ctr" defTabSz="1193164">
              <a:defRPr/>
            </a:pPr>
            <a:r>
              <a:rPr lang="en-US" sz="784" kern="0" dirty="0">
                <a:solidFill>
                  <a:srgbClr val="FFFFFF"/>
                </a:solidFill>
                <a:latin typeface="Segoe UI Semilight"/>
                <a:ea typeface="Verdana" panose="020B0604030504040204" pitchFamily="34" charset="0"/>
                <a:cs typeface="Arial" panose="020B0604020202020204" pitchFamily="34" charset="0"/>
              </a:rPr>
              <a:t>North</a:t>
            </a:r>
          </a:p>
        </p:txBody>
      </p:sp>
      <p:cxnSp>
        <p:nvCxnSpPr>
          <p:cNvPr id="122" name="Straight Connector 121">
            <a:extLst>
              <a:ext uri="{FF2B5EF4-FFF2-40B4-BE49-F238E27FC236}">
                <a16:creationId xmlns:a16="http://schemas.microsoft.com/office/drawing/2014/main" id="{139FF1AC-514D-4BF7-B550-24240003730B}"/>
              </a:ext>
            </a:extLst>
          </p:cNvPr>
          <p:cNvCxnSpPr>
            <a:cxnSpLocks/>
            <a:stCxn id="121" idx="0"/>
          </p:cNvCxnSpPr>
          <p:nvPr/>
        </p:nvCxnSpPr>
        <p:spPr>
          <a:xfrm flipH="1" flipV="1">
            <a:off x="6723601" y="5323354"/>
            <a:ext cx="533149" cy="211858"/>
          </a:xfrm>
          <a:prstGeom prst="line">
            <a:avLst/>
          </a:prstGeom>
          <a:ln>
            <a:solidFill>
              <a:srgbClr val="D83B01"/>
            </a:solidFill>
            <a:tailEnd type="oval" w="med" len="med"/>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4072A53B-8828-433C-9C3D-E5DE4C6C7B2F}"/>
              </a:ext>
            </a:extLst>
          </p:cNvPr>
          <p:cNvSpPr/>
          <p:nvPr/>
        </p:nvSpPr>
        <p:spPr>
          <a:xfrm>
            <a:off x="269241" y="5170969"/>
            <a:ext cx="2888379" cy="995697"/>
          </a:xfrm>
          <a:prstGeom prst="rect">
            <a:avLst/>
          </a:prstGeom>
          <a:noFill/>
        </p:spPr>
        <p:txBody>
          <a:bodyPr wrap="square" lIns="0" tIns="0" rIns="0" bIns="0">
            <a:spAutoFit/>
          </a:bodyPr>
          <a:lstStyle/>
          <a:p>
            <a:pPr marL="166517" lvl="1" indent="-166517" defTabSz="895087">
              <a:spcBef>
                <a:spcPts val="588"/>
              </a:spcBef>
              <a:buSzPct val="100000"/>
              <a:buFont typeface="Arial" panose="020B0604020202020204" pitchFamily="34" charset="0"/>
              <a:buChar char="•"/>
              <a:defRPr/>
            </a:pPr>
            <a:r>
              <a:rPr lang="en-US" sz="1372" kern="0" spc="-28" dirty="0">
                <a:solidFill>
                  <a:srgbClr val="FFFFFF"/>
                </a:solidFill>
                <a:latin typeface="Segoe UI Semilight"/>
                <a:cs typeface="Segoe UI Light" panose="020B0502040204020203" pitchFamily="34" charset="0"/>
              </a:rPr>
              <a:t>Top 3 networks in the world</a:t>
            </a:r>
          </a:p>
          <a:p>
            <a:pPr marL="166517" lvl="1" indent="-166517" defTabSz="895087">
              <a:spcBef>
                <a:spcPts val="588"/>
              </a:spcBef>
              <a:buSzPct val="100000"/>
              <a:buFont typeface="Arial" panose="020B0604020202020204" pitchFamily="34" charset="0"/>
              <a:buChar char="•"/>
              <a:defRPr/>
            </a:pPr>
            <a:r>
              <a:rPr lang="en-US" sz="1372" kern="0" spc="-28" dirty="0">
                <a:solidFill>
                  <a:srgbClr val="FFFFFF"/>
                </a:solidFill>
                <a:latin typeface="Segoe UI Semilight"/>
                <a:cs typeface="Segoe UI Light" panose="020B0502040204020203" pitchFamily="34" charset="0"/>
              </a:rPr>
              <a:t>2x AWS, 6x Google DC Regions</a:t>
            </a:r>
          </a:p>
          <a:p>
            <a:pPr marL="166517" lvl="1" indent="-166517" defTabSz="895087">
              <a:spcBef>
                <a:spcPts val="588"/>
              </a:spcBef>
              <a:buSzPct val="100000"/>
              <a:buFont typeface="Arial" panose="020B0604020202020204" pitchFamily="34" charset="0"/>
              <a:buChar char="•"/>
              <a:defRPr/>
            </a:pPr>
            <a:r>
              <a:rPr lang="en-US" sz="1372" kern="0" spc="-28" dirty="0">
                <a:solidFill>
                  <a:srgbClr val="FFFFFF"/>
                </a:solidFill>
                <a:latin typeface="Segoe UI Semilight"/>
                <a:cs typeface="Segoe UI Light" panose="020B0502040204020203" pitchFamily="34" charset="0"/>
              </a:rPr>
              <a:t>Largest VM in World</a:t>
            </a:r>
            <a:br>
              <a:rPr lang="en-US" sz="1372" kern="0" spc="-28" dirty="0">
                <a:solidFill>
                  <a:srgbClr val="FFFFFF"/>
                </a:solidFill>
                <a:latin typeface="Segoe UI Semilight"/>
                <a:cs typeface="Segoe UI Light" panose="020B0502040204020203" pitchFamily="34" charset="0"/>
              </a:rPr>
            </a:br>
            <a:r>
              <a:rPr lang="en-US" sz="1372" kern="0" spc="-28" dirty="0">
                <a:solidFill>
                  <a:srgbClr val="FFFFFF"/>
                </a:solidFill>
                <a:latin typeface="Segoe UI Semilight"/>
                <a:cs typeface="Segoe UI Light" panose="020B0502040204020203" pitchFamily="34" charset="0"/>
              </a:rPr>
              <a:t>(large instances, M Series) </a:t>
            </a:r>
          </a:p>
        </p:txBody>
      </p:sp>
      <p:sp>
        <p:nvSpPr>
          <p:cNvPr id="7" name="Title 6">
            <a:extLst>
              <a:ext uri="{FF2B5EF4-FFF2-40B4-BE49-F238E27FC236}">
                <a16:creationId xmlns:a16="http://schemas.microsoft.com/office/drawing/2014/main" id="{A893A5D6-08AA-4EF8-B84F-1B1D89A39BB5}"/>
              </a:ext>
            </a:extLst>
          </p:cNvPr>
          <p:cNvSpPr>
            <a:spLocks noGrp="1"/>
          </p:cNvSpPr>
          <p:nvPr>
            <p:ph type="title"/>
          </p:nvPr>
        </p:nvSpPr>
        <p:spPr/>
        <p:txBody>
          <a:bodyPr/>
          <a:lstStyle/>
          <a:p>
            <a:r>
              <a:rPr lang="en-IN" dirty="0">
                <a:solidFill>
                  <a:schemeClr val="bg1"/>
                </a:solidFill>
              </a:rPr>
              <a:t>Hyper-scale infrastructure:</a:t>
            </a:r>
            <a:br>
              <a:rPr lang="en-IN" dirty="0">
                <a:solidFill>
                  <a:schemeClr val="bg1"/>
                </a:solidFill>
              </a:rPr>
            </a:br>
            <a:r>
              <a:rPr lang="en-US" sz="1961" spc="0" dirty="0">
                <a:solidFill>
                  <a:schemeClr val="bg1"/>
                </a:solidFill>
              </a:rPr>
              <a:t>100+ Datacenters across 40 Regions (36 Generally Available) Worldwide.</a:t>
            </a:r>
            <a:endParaRPr lang="en-IN" spc="0" dirty="0">
              <a:solidFill>
                <a:schemeClr val="bg1"/>
              </a:solidFill>
            </a:endParaRPr>
          </a:p>
        </p:txBody>
      </p:sp>
      <p:grpSp>
        <p:nvGrpSpPr>
          <p:cNvPr id="147" name="Group 146">
            <a:extLst>
              <a:ext uri="{FF2B5EF4-FFF2-40B4-BE49-F238E27FC236}">
                <a16:creationId xmlns:a16="http://schemas.microsoft.com/office/drawing/2014/main" id="{5983D92E-2171-4CDC-918F-8CDABBC492C5}"/>
              </a:ext>
            </a:extLst>
          </p:cNvPr>
          <p:cNvGrpSpPr/>
          <p:nvPr/>
        </p:nvGrpSpPr>
        <p:grpSpPr>
          <a:xfrm>
            <a:off x="269241" y="6383276"/>
            <a:ext cx="1057931" cy="143428"/>
            <a:chOff x="4233488" y="6510777"/>
            <a:chExt cx="1079145" cy="146304"/>
          </a:xfrm>
        </p:grpSpPr>
        <p:sp>
          <p:nvSpPr>
            <p:cNvPr id="145" name="Rectangle 144">
              <a:extLst>
                <a:ext uri="{FF2B5EF4-FFF2-40B4-BE49-F238E27FC236}">
                  <a16:creationId xmlns:a16="http://schemas.microsoft.com/office/drawing/2014/main" id="{4FF4953C-AE1C-435A-9004-A699A9C8E859}"/>
                </a:ext>
              </a:extLst>
            </p:cNvPr>
            <p:cNvSpPr/>
            <p:nvPr/>
          </p:nvSpPr>
          <p:spPr bwMode="auto">
            <a:xfrm>
              <a:off x="5166329" y="6510777"/>
              <a:ext cx="146304" cy="146304"/>
            </a:xfrm>
            <a:prstGeom prst="rect">
              <a:avLst/>
            </a:prstGeom>
            <a:solidFill>
              <a:srgbClr val="D83B01"/>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268927" tIns="0" rIns="0" bIns="0" numCol="1" rtlCol="0" anchor="ctr" anchorCtr="0" compatLnSpc="1">
              <a:prstTxWarp prst="textNoShape">
                <a:avLst/>
              </a:prstTxWarp>
            </a:bodyPr>
            <a:lstStyle/>
            <a:p>
              <a:pPr defTabSz="1193164">
                <a:defRPr/>
              </a:pPr>
              <a:r>
                <a:rPr lang="en-US" sz="882" kern="0">
                  <a:solidFill>
                    <a:srgbClr val="FFFFFF"/>
                  </a:solidFill>
                  <a:latin typeface="Segoe UI Semilight"/>
                  <a:cs typeface="Segoe UI" pitchFamily="34" charset="0"/>
                </a:rPr>
                <a:t>Announced/Not Operational</a:t>
              </a:r>
              <a:endParaRPr lang="en-US" sz="882" kern="0" dirty="0">
                <a:solidFill>
                  <a:srgbClr val="FFFFFF"/>
                </a:solidFill>
                <a:latin typeface="Segoe UI Semilight"/>
                <a:cs typeface="Segoe UI" pitchFamily="34" charset="0"/>
              </a:endParaRPr>
            </a:p>
          </p:txBody>
        </p:sp>
        <p:sp>
          <p:nvSpPr>
            <p:cNvPr id="146" name="Rectangle 145">
              <a:extLst>
                <a:ext uri="{FF2B5EF4-FFF2-40B4-BE49-F238E27FC236}">
                  <a16:creationId xmlns:a16="http://schemas.microsoft.com/office/drawing/2014/main" id="{8BF59EA2-5CAA-4346-A894-34B0C9BB3450}"/>
                </a:ext>
              </a:extLst>
            </p:cNvPr>
            <p:cNvSpPr/>
            <p:nvPr/>
          </p:nvSpPr>
          <p:spPr bwMode="auto">
            <a:xfrm>
              <a:off x="4233488" y="6510777"/>
              <a:ext cx="146304" cy="146304"/>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none" lIns="268927" tIns="0" rIns="0" bIns="0" numCol="1" rtlCol="0" anchor="ctr" anchorCtr="0" compatLnSpc="1">
              <a:prstTxWarp prst="textNoShape">
                <a:avLst/>
              </a:prstTxWarp>
            </a:bodyPr>
            <a:lstStyle/>
            <a:p>
              <a:pPr defTabSz="1193164">
                <a:defRPr/>
              </a:pPr>
              <a:r>
                <a:rPr lang="en-US" sz="882" kern="0" dirty="0">
                  <a:solidFill>
                    <a:srgbClr val="FFFFFF"/>
                  </a:solidFill>
                  <a:latin typeface="Segoe UI Semilight"/>
                  <a:cs typeface="Segoe UI" pitchFamily="34" charset="0"/>
                </a:rPr>
                <a:t>Operational</a:t>
              </a:r>
            </a:p>
          </p:txBody>
        </p:sp>
      </p:grpSp>
      <p:sp>
        <p:nvSpPr>
          <p:cNvPr id="148" name="Rectangle 147">
            <a:extLst>
              <a:ext uri="{FF2B5EF4-FFF2-40B4-BE49-F238E27FC236}">
                <a16:creationId xmlns:a16="http://schemas.microsoft.com/office/drawing/2014/main" id="{2CDD1551-2435-4728-9E18-007AE064DAD2}"/>
              </a:ext>
            </a:extLst>
          </p:cNvPr>
          <p:cNvSpPr/>
          <p:nvPr/>
        </p:nvSpPr>
        <p:spPr>
          <a:xfrm>
            <a:off x="6445771" y="6390928"/>
            <a:ext cx="3639961" cy="135776"/>
          </a:xfrm>
          <a:prstGeom prst="rect">
            <a:avLst/>
          </a:prstGeom>
        </p:spPr>
        <p:txBody>
          <a:bodyPr wrap="square" lIns="0" tIns="0" rIns="0" bIns="0">
            <a:spAutoFit/>
          </a:bodyPr>
          <a:lstStyle/>
          <a:p>
            <a:pPr marL="0" lvl="1" defTabSz="913261">
              <a:buSzPct val="100000"/>
              <a:defRPr/>
            </a:pPr>
            <a:r>
              <a:rPr lang="en-US" sz="882" kern="0" dirty="0">
                <a:solidFill>
                  <a:srgbClr val="FFFFFF"/>
                </a:solidFill>
                <a:latin typeface="Segoe UI Semilight"/>
                <a:cs typeface="Segoe UI Light" panose="020B0502040204020203" pitchFamily="34" charset="0"/>
              </a:rPr>
              <a:t>*Operated by 21Vianet **Data Stewardship by Deutsche Telekom</a:t>
            </a:r>
          </a:p>
        </p:txBody>
      </p:sp>
    </p:spTree>
    <p:extLst>
      <p:ext uri="{BB962C8B-B14F-4D97-AF65-F5344CB8AC3E}">
        <p14:creationId xmlns:p14="http://schemas.microsoft.com/office/powerpoint/2010/main" val="636485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5" grpId="0" animBg="1"/>
      <p:bldP spid="111" grpId="0" animBg="1"/>
      <p:bldP spid="113" grpId="0" animBg="1"/>
      <p:bldP spid="117" grpId="0" animBg="1"/>
      <p:bldP spid="119" grpId="0" animBg="1"/>
      <p:bldP spid="1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BD82BB3F-B03B-4100-BF9D-20DB77A296F4}"/>
              </a:ext>
            </a:extLst>
          </p:cNvPr>
          <p:cNvPicPr>
            <a:picLocks noChangeAspect="1"/>
          </p:cNvPicPr>
          <p:nvPr/>
        </p:nvPicPr>
        <p:blipFill rotWithShape="1">
          <a:blip r:embed="rId3"/>
          <a:srcRect t="-320" b="332"/>
          <a:stretch/>
        </p:blipFill>
        <p:spPr>
          <a:xfrm>
            <a:off x="3300" y="-35187"/>
            <a:ext cx="12186248" cy="6853985"/>
          </a:xfrm>
          <a:prstGeom prst="rect">
            <a:avLst/>
          </a:prstGeom>
        </p:spPr>
      </p:pic>
      <p:pic>
        <p:nvPicPr>
          <p:cNvPr id="69" name="Picture 68">
            <a:extLst>
              <a:ext uri="{FF2B5EF4-FFF2-40B4-BE49-F238E27FC236}">
                <a16:creationId xmlns:a16="http://schemas.microsoft.com/office/drawing/2014/main" id="{529E4962-277C-4857-81C6-F57DFE609AB5}"/>
              </a:ext>
            </a:extLst>
          </p:cNvPr>
          <p:cNvPicPr>
            <a:picLocks noChangeAspect="1"/>
          </p:cNvPicPr>
          <p:nvPr/>
        </p:nvPicPr>
        <p:blipFill rotWithShape="1">
          <a:blip r:embed="rId4"/>
          <a:srcRect t="-132" b="514"/>
          <a:stretch/>
        </p:blipFill>
        <p:spPr>
          <a:xfrm>
            <a:off x="3302" y="-1479129"/>
            <a:ext cx="12187096" cy="6829096"/>
          </a:xfrm>
          <a:prstGeom prst="rect">
            <a:avLst/>
          </a:prstGeom>
        </p:spPr>
      </p:pic>
      <p:sp>
        <p:nvSpPr>
          <p:cNvPr id="5" name="Oval 4">
            <a:extLst>
              <a:ext uri="{FF2B5EF4-FFF2-40B4-BE49-F238E27FC236}">
                <a16:creationId xmlns:a16="http://schemas.microsoft.com/office/drawing/2014/main" id="{EDB829EA-FBF3-4CD1-9BDA-E964325AE300}"/>
              </a:ext>
            </a:extLst>
          </p:cNvPr>
          <p:cNvSpPr/>
          <p:nvPr/>
        </p:nvSpPr>
        <p:spPr bwMode="auto">
          <a:xfrm>
            <a:off x="1937701" y="115588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D3A53995-51D0-4B7A-AC3C-936682392BBE}"/>
              </a:ext>
            </a:extLst>
          </p:cNvPr>
          <p:cNvSpPr/>
          <p:nvPr/>
        </p:nvSpPr>
        <p:spPr bwMode="auto">
          <a:xfrm>
            <a:off x="1859918" y="161469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53076F1A-A195-4844-8F78-DE3CF7749954}"/>
              </a:ext>
            </a:extLst>
          </p:cNvPr>
          <p:cNvSpPr/>
          <p:nvPr/>
        </p:nvSpPr>
        <p:spPr bwMode="auto">
          <a:xfrm>
            <a:off x="2195943" y="177648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D164BD36-698D-4C6F-8837-4F5545DB0C52}"/>
              </a:ext>
            </a:extLst>
          </p:cNvPr>
          <p:cNvSpPr/>
          <p:nvPr/>
        </p:nvSpPr>
        <p:spPr bwMode="auto">
          <a:xfrm>
            <a:off x="2444850" y="1449797"/>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7E673D72-FA71-4D65-B35B-B8D8E02CEE6B}"/>
              </a:ext>
            </a:extLst>
          </p:cNvPr>
          <p:cNvSpPr/>
          <p:nvPr/>
        </p:nvSpPr>
        <p:spPr bwMode="auto">
          <a:xfrm>
            <a:off x="2830655" y="141868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31AED207-AA91-4CDF-8BC6-43E6C42C7E7F}"/>
              </a:ext>
            </a:extLst>
          </p:cNvPr>
          <p:cNvSpPr/>
          <p:nvPr/>
        </p:nvSpPr>
        <p:spPr bwMode="auto">
          <a:xfrm>
            <a:off x="2662644" y="193516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987710E0-F888-4184-B1C0-B23A4EE7ED12}"/>
              </a:ext>
            </a:extLst>
          </p:cNvPr>
          <p:cNvSpPr/>
          <p:nvPr/>
        </p:nvSpPr>
        <p:spPr bwMode="auto">
          <a:xfrm>
            <a:off x="3032892" y="141868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6523CE2C-D78C-4FD2-B4FD-111813F5FE38}"/>
              </a:ext>
            </a:extLst>
          </p:cNvPr>
          <p:cNvSpPr/>
          <p:nvPr/>
        </p:nvSpPr>
        <p:spPr bwMode="auto">
          <a:xfrm>
            <a:off x="3312912" y="1325345"/>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04CDA9A9-B9B9-41F8-9C30-0F91CDEDB0B8}"/>
              </a:ext>
            </a:extLst>
          </p:cNvPr>
          <p:cNvSpPr/>
          <p:nvPr/>
        </p:nvSpPr>
        <p:spPr bwMode="auto">
          <a:xfrm>
            <a:off x="3375139" y="155247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F7C473E6-4A1E-4A24-B4B2-8A808F2603D8}"/>
              </a:ext>
            </a:extLst>
          </p:cNvPr>
          <p:cNvSpPr/>
          <p:nvPr/>
        </p:nvSpPr>
        <p:spPr bwMode="auto">
          <a:xfrm>
            <a:off x="3344025" y="164892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2276C9CE-24F2-4402-814B-620E1F9E170C}"/>
              </a:ext>
            </a:extLst>
          </p:cNvPr>
          <p:cNvSpPr/>
          <p:nvPr/>
        </p:nvSpPr>
        <p:spPr bwMode="auto">
          <a:xfrm>
            <a:off x="4408101" y="3801966"/>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955F965F-7C9F-4CCD-A913-2A01ED3AB5FC}"/>
              </a:ext>
            </a:extLst>
          </p:cNvPr>
          <p:cNvSpPr/>
          <p:nvPr/>
        </p:nvSpPr>
        <p:spPr bwMode="auto">
          <a:xfrm>
            <a:off x="6948081" y="388964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Oval 43">
            <a:extLst>
              <a:ext uri="{FF2B5EF4-FFF2-40B4-BE49-F238E27FC236}">
                <a16:creationId xmlns:a16="http://schemas.microsoft.com/office/drawing/2014/main" id="{3D355BC6-9603-4417-952F-D61C9CE33841}"/>
              </a:ext>
            </a:extLst>
          </p:cNvPr>
          <p:cNvSpPr/>
          <p:nvPr/>
        </p:nvSpPr>
        <p:spPr bwMode="auto">
          <a:xfrm>
            <a:off x="6648261" y="420078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F75A2083-5A3A-42C0-8375-317F9E77663A}"/>
              </a:ext>
            </a:extLst>
          </p:cNvPr>
          <p:cNvSpPr/>
          <p:nvPr/>
        </p:nvSpPr>
        <p:spPr bwMode="auto">
          <a:xfrm>
            <a:off x="5786423" y="82753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B61FBA08-5AF0-4989-BF78-1A5E328520EC}"/>
              </a:ext>
            </a:extLst>
          </p:cNvPr>
          <p:cNvSpPr/>
          <p:nvPr/>
        </p:nvSpPr>
        <p:spPr bwMode="auto">
          <a:xfrm>
            <a:off x="5957545" y="83375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Oval 46">
            <a:extLst>
              <a:ext uri="{FF2B5EF4-FFF2-40B4-BE49-F238E27FC236}">
                <a16:creationId xmlns:a16="http://schemas.microsoft.com/office/drawing/2014/main" id="{841CC4F0-B0E8-4335-B650-7BBE9E816E5C}"/>
              </a:ext>
            </a:extLst>
          </p:cNvPr>
          <p:cNvSpPr/>
          <p:nvPr/>
        </p:nvSpPr>
        <p:spPr bwMode="auto">
          <a:xfrm>
            <a:off x="5885985" y="933316"/>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Oval 47">
            <a:extLst>
              <a:ext uri="{FF2B5EF4-FFF2-40B4-BE49-F238E27FC236}">
                <a16:creationId xmlns:a16="http://schemas.microsoft.com/office/drawing/2014/main" id="{880AF4E0-BEEE-4889-AC7F-C6EE81280DF8}"/>
              </a:ext>
            </a:extLst>
          </p:cNvPr>
          <p:cNvSpPr/>
          <p:nvPr/>
        </p:nvSpPr>
        <p:spPr bwMode="auto">
          <a:xfrm>
            <a:off x="5997994" y="9395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a:extLst>
              <a:ext uri="{FF2B5EF4-FFF2-40B4-BE49-F238E27FC236}">
                <a16:creationId xmlns:a16="http://schemas.microsoft.com/office/drawing/2014/main" id="{303CA4E1-9930-4CBC-980D-F303FA5CB25B}"/>
              </a:ext>
            </a:extLst>
          </p:cNvPr>
          <p:cNvSpPr/>
          <p:nvPr/>
        </p:nvSpPr>
        <p:spPr bwMode="auto">
          <a:xfrm>
            <a:off x="6390022" y="90220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7B12AC43-AB05-4FBC-876B-C286DB2454A9}"/>
              </a:ext>
            </a:extLst>
          </p:cNvPr>
          <p:cNvSpPr/>
          <p:nvPr/>
        </p:nvSpPr>
        <p:spPr bwMode="auto">
          <a:xfrm>
            <a:off x="6159783" y="889757"/>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7438CE8E-4ABF-4991-B930-209B6370BF3D}"/>
              </a:ext>
            </a:extLst>
          </p:cNvPr>
          <p:cNvSpPr/>
          <p:nvPr/>
        </p:nvSpPr>
        <p:spPr bwMode="auto">
          <a:xfrm>
            <a:off x="6184673" y="1350235"/>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485A959C-5E46-471D-B0DF-2DAB9DB12CE0}"/>
              </a:ext>
            </a:extLst>
          </p:cNvPr>
          <p:cNvSpPr/>
          <p:nvPr/>
        </p:nvSpPr>
        <p:spPr bwMode="auto">
          <a:xfrm>
            <a:off x="6085110" y="1070215"/>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Oval 52">
            <a:extLst>
              <a:ext uri="{FF2B5EF4-FFF2-40B4-BE49-F238E27FC236}">
                <a16:creationId xmlns:a16="http://schemas.microsoft.com/office/drawing/2014/main" id="{3790495B-C0FC-4F57-934D-15F72431665D}"/>
              </a:ext>
            </a:extLst>
          </p:cNvPr>
          <p:cNvSpPr/>
          <p:nvPr/>
        </p:nvSpPr>
        <p:spPr bwMode="auto">
          <a:xfrm>
            <a:off x="6296681" y="101732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Oval 53">
            <a:extLst>
              <a:ext uri="{FF2B5EF4-FFF2-40B4-BE49-F238E27FC236}">
                <a16:creationId xmlns:a16="http://schemas.microsoft.com/office/drawing/2014/main" id="{12EE0CD7-FD61-4E65-A7BA-296319759C81}"/>
              </a:ext>
            </a:extLst>
          </p:cNvPr>
          <p:cNvSpPr/>
          <p:nvPr/>
        </p:nvSpPr>
        <p:spPr bwMode="auto">
          <a:xfrm>
            <a:off x="8452835" y="229919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Oval 54">
            <a:extLst>
              <a:ext uri="{FF2B5EF4-FFF2-40B4-BE49-F238E27FC236}">
                <a16:creationId xmlns:a16="http://schemas.microsoft.com/office/drawing/2014/main" id="{6467366D-C6B8-4E81-BFA2-57CF17204307}"/>
              </a:ext>
            </a:extLst>
          </p:cNvPr>
          <p:cNvSpPr/>
          <p:nvPr/>
        </p:nvSpPr>
        <p:spPr bwMode="auto">
          <a:xfrm>
            <a:off x="8505728" y="23396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Oval 55">
            <a:extLst>
              <a:ext uri="{FF2B5EF4-FFF2-40B4-BE49-F238E27FC236}">
                <a16:creationId xmlns:a16="http://schemas.microsoft.com/office/drawing/2014/main" id="{D09A9D1F-7CC7-48AF-A4B0-754BF51B7FBD}"/>
              </a:ext>
            </a:extLst>
          </p:cNvPr>
          <p:cNvSpPr/>
          <p:nvPr/>
        </p:nvSpPr>
        <p:spPr bwMode="auto">
          <a:xfrm>
            <a:off x="8726633" y="253565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Oval 56">
            <a:extLst>
              <a:ext uri="{FF2B5EF4-FFF2-40B4-BE49-F238E27FC236}">
                <a16:creationId xmlns:a16="http://schemas.microsoft.com/office/drawing/2014/main" id="{64F61C39-83F2-4EDA-9C18-522F84BEEF8E}"/>
              </a:ext>
            </a:extLst>
          </p:cNvPr>
          <p:cNvSpPr/>
          <p:nvPr/>
        </p:nvSpPr>
        <p:spPr bwMode="auto">
          <a:xfrm>
            <a:off x="9516913" y="293701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Oval 57">
            <a:extLst>
              <a:ext uri="{FF2B5EF4-FFF2-40B4-BE49-F238E27FC236}">
                <a16:creationId xmlns:a16="http://schemas.microsoft.com/office/drawing/2014/main" id="{979E3B45-5FD1-4455-94D7-D801210B1E33}"/>
              </a:ext>
            </a:extLst>
          </p:cNvPr>
          <p:cNvSpPr/>
          <p:nvPr/>
        </p:nvSpPr>
        <p:spPr bwMode="auto">
          <a:xfrm>
            <a:off x="9952499" y="14936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436DC55C-ECEB-420D-975A-C2CEED890B5D}"/>
              </a:ext>
            </a:extLst>
          </p:cNvPr>
          <p:cNvSpPr/>
          <p:nvPr/>
        </p:nvSpPr>
        <p:spPr bwMode="auto">
          <a:xfrm>
            <a:off x="10294745" y="159914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C705B413-A4C7-40C7-80B8-84A49EA03827}"/>
              </a:ext>
            </a:extLst>
          </p:cNvPr>
          <p:cNvSpPr/>
          <p:nvPr/>
        </p:nvSpPr>
        <p:spPr bwMode="auto">
          <a:xfrm>
            <a:off x="10120512" y="18729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E73A4A81-769D-4B96-9604-040B9C0D9367}"/>
              </a:ext>
            </a:extLst>
          </p:cNvPr>
          <p:cNvSpPr/>
          <p:nvPr/>
        </p:nvSpPr>
        <p:spPr bwMode="auto">
          <a:xfrm>
            <a:off x="9865382" y="220585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a:extLst>
              <a:ext uri="{FF2B5EF4-FFF2-40B4-BE49-F238E27FC236}">
                <a16:creationId xmlns:a16="http://schemas.microsoft.com/office/drawing/2014/main" id="{0926C3DD-92D3-485F-A9AD-DF323B683829}"/>
              </a:ext>
            </a:extLst>
          </p:cNvPr>
          <p:cNvSpPr/>
          <p:nvPr/>
        </p:nvSpPr>
        <p:spPr bwMode="auto">
          <a:xfrm>
            <a:off x="10739666" y="168625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Oval 62">
            <a:extLst>
              <a:ext uri="{FF2B5EF4-FFF2-40B4-BE49-F238E27FC236}">
                <a16:creationId xmlns:a16="http://schemas.microsoft.com/office/drawing/2014/main" id="{4AF74945-9C25-49C9-93FD-4829F09419CC}"/>
              </a:ext>
            </a:extLst>
          </p:cNvPr>
          <p:cNvSpPr/>
          <p:nvPr/>
        </p:nvSpPr>
        <p:spPr bwMode="auto">
          <a:xfrm>
            <a:off x="10596546" y="172981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4" name="Oval 63">
            <a:extLst>
              <a:ext uri="{FF2B5EF4-FFF2-40B4-BE49-F238E27FC236}">
                <a16:creationId xmlns:a16="http://schemas.microsoft.com/office/drawing/2014/main" id="{2A6DE6ED-D3B5-49DC-B7F6-BF6253E5D025}"/>
              </a:ext>
            </a:extLst>
          </p:cNvPr>
          <p:cNvSpPr/>
          <p:nvPr/>
        </p:nvSpPr>
        <p:spPr bwMode="auto">
          <a:xfrm>
            <a:off x="10397421" y="172048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Oval 64">
            <a:extLst>
              <a:ext uri="{FF2B5EF4-FFF2-40B4-BE49-F238E27FC236}">
                <a16:creationId xmlns:a16="http://schemas.microsoft.com/office/drawing/2014/main" id="{7F746805-341F-4167-9122-A0E7CF244887}"/>
              </a:ext>
            </a:extLst>
          </p:cNvPr>
          <p:cNvSpPr/>
          <p:nvPr/>
        </p:nvSpPr>
        <p:spPr bwMode="auto">
          <a:xfrm>
            <a:off x="11129149" y="419173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Oval 65">
            <a:extLst>
              <a:ext uri="{FF2B5EF4-FFF2-40B4-BE49-F238E27FC236}">
                <a16:creationId xmlns:a16="http://schemas.microsoft.com/office/drawing/2014/main" id="{935D8897-0BA1-4193-8BFE-159304884349}"/>
              </a:ext>
            </a:extLst>
          </p:cNvPr>
          <p:cNvSpPr/>
          <p:nvPr/>
        </p:nvSpPr>
        <p:spPr bwMode="auto">
          <a:xfrm>
            <a:off x="11060700" y="4256787"/>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Oval 66">
            <a:extLst>
              <a:ext uri="{FF2B5EF4-FFF2-40B4-BE49-F238E27FC236}">
                <a16:creationId xmlns:a16="http://schemas.microsoft.com/office/drawing/2014/main" id="{6B8A6020-1D05-4432-A59D-D9BFAC288ABC}"/>
              </a:ext>
            </a:extLst>
          </p:cNvPr>
          <p:cNvSpPr/>
          <p:nvPr/>
        </p:nvSpPr>
        <p:spPr bwMode="auto">
          <a:xfrm>
            <a:off x="10902305" y="4365400"/>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Freeform: Shape 5">
            <a:extLst>
              <a:ext uri="{FF2B5EF4-FFF2-40B4-BE49-F238E27FC236}">
                <a16:creationId xmlns:a16="http://schemas.microsoft.com/office/drawing/2014/main" id="{B171B090-5D55-40D0-B3F6-D802CDAFA546}"/>
              </a:ext>
            </a:extLst>
          </p:cNvPr>
          <p:cNvSpPr/>
          <p:nvPr/>
        </p:nvSpPr>
        <p:spPr bwMode="auto">
          <a:xfrm>
            <a:off x="86461" y="5116899"/>
            <a:ext cx="3201563" cy="0"/>
          </a:xfrm>
          <a:custGeom>
            <a:avLst/>
            <a:gdLst>
              <a:gd name="connsiteX0" fmla="*/ 0 w 3267075"/>
              <a:gd name="connsiteY0" fmla="*/ 0 h 0"/>
              <a:gd name="connsiteX1" fmla="*/ 3267075 w 3267075"/>
              <a:gd name="connsiteY1" fmla="*/ 0 h 0"/>
            </a:gdLst>
            <a:ahLst/>
            <a:cxnLst>
              <a:cxn ang="0">
                <a:pos x="connsiteX0" y="connsiteY0"/>
              </a:cxn>
              <a:cxn ang="0">
                <a:pos x="connsiteX1" y="connsiteY1"/>
              </a:cxn>
            </a:cxnLst>
            <a:rect l="l" t="t" r="r" b="b"/>
            <a:pathLst>
              <a:path w="3267075">
                <a:moveTo>
                  <a:pt x="0" y="0"/>
                </a:moveTo>
                <a:lnTo>
                  <a:pt x="3267075" y="0"/>
                </a:ln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917">
              <a:defRPr/>
            </a:pPr>
            <a:endParaRPr lang="en-US" sz="1764">
              <a:solidFill>
                <a:srgbClr val="FFFFFF"/>
              </a:solidFill>
              <a:latin typeface="Segoe UI Semilight"/>
            </a:endParaRPr>
          </a:p>
        </p:txBody>
      </p:sp>
      <p:sp>
        <p:nvSpPr>
          <p:cNvPr id="70" name="Freeform: Shape 69">
            <a:extLst>
              <a:ext uri="{FF2B5EF4-FFF2-40B4-BE49-F238E27FC236}">
                <a16:creationId xmlns:a16="http://schemas.microsoft.com/office/drawing/2014/main" id="{B8C487C4-B830-42FB-A366-CB6D2830D845}"/>
              </a:ext>
            </a:extLst>
          </p:cNvPr>
          <p:cNvSpPr/>
          <p:nvPr/>
        </p:nvSpPr>
        <p:spPr bwMode="auto">
          <a:xfrm>
            <a:off x="4303873" y="5116899"/>
            <a:ext cx="8064578" cy="0"/>
          </a:xfrm>
          <a:custGeom>
            <a:avLst/>
            <a:gdLst>
              <a:gd name="connsiteX0" fmla="*/ 0 w 3267075"/>
              <a:gd name="connsiteY0" fmla="*/ 0 h 0"/>
              <a:gd name="connsiteX1" fmla="*/ 3267075 w 3267075"/>
              <a:gd name="connsiteY1" fmla="*/ 0 h 0"/>
            </a:gdLst>
            <a:ahLst/>
            <a:cxnLst>
              <a:cxn ang="0">
                <a:pos x="connsiteX0" y="connsiteY0"/>
              </a:cxn>
              <a:cxn ang="0">
                <a:pos x="connsiteX1" y="connsiteY1"/>
              </a:cxn>
            </a:cxnLst>
            <a:rect l="l" t="t" r="r" b="b"/>
            <a:pathLst>
              <a:path w="3267075">
                <a:moveTo>
                  <a:pt x="0" y="0"/>
                </a:moveTo>
                <a:lnTo>
                  <a:pt x="3267075" y="0"/>
                </a:ln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917">
              <a:defRPr/>
            </a:pPr>
            <a:endParaRPr lang="en-US" sz="1764">
              <a:solidFill>
                <a:srgbClr val="FFFFFF"/>
              </a:solidFill>
              <a:latin typeface="Segoe UI Semilight"/>
            </a:endParaRPr>
          </a:p>
        </p:txBody>
      </p:sp>
      <p:grpSp>
        <p:nvGrpSpPr>
          <p:cNvPr id="76" name="Group 75">
            <a:extLst>
              <a:ext uri="{FF2B5EF4-FFF2-40B4-BE49-F238E27FC236}">
                <a16:creationId xmlns:a16="http://schemas.microsoft.com/office/drawing/2014/main" id="{E73509EA-D4A7-4AFD-9450-C2917BD35C60}"/>
              </a:ext>
            </a:extLst>
          </p:cNvPr>
          <p:cNvGrpSpPr/>
          <p:nvPr/>
        </p:nvGrpSpPr>
        <p:grpSpPr>
          <a:xfrm>
            <a:off x="262534" y="5282084"/>
            <a:ext cx="2716320" cy="1507587"/>
            <a:chOff x="265402" y="5388262"/>
            <a:chExt cx="2771902" cy="1538436"/>
          </a:xfrm>
        </p:grpSpPr>
        <p:sp>
          <p:nvSpPr>
            <p:cNvPr id="7" name="TextBox 6">
              <a:extLst>
                <a:ext uri="{FF2B5EF4-FFF2-40B4-BE49-F238E27FC236}">
                  <a16:creationId xmlns:a16="http://schemas.microsoft.com/office/drawing/2014/main" id="{68878314-E299-4BDA-926F-B7C32C6AF4ED}"/>
                </a:ext>
              </a:extLst>
            </p:cNvPr>
            <p:cNvSpPr txBox="1"/>
            <p:nvPr/>
          </p:nvSpPr>
          <p:spPr>
            <a:xfrm>
              <a:off x="265402" y="5388262"/>
              <a:ext cx="1553486" cy="1538436"/>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8623" dirty="0">
                  <a:gradFill>
                    <a:gsLst>
                      <a:gs pos="2917">
                        <a:srgbClr val="FFFFFF"/>
                      </a:gs>
                      <a:gs pos="30000">
                        <a:srgbClr val="FFFFFF"/>
                      </a:gs>
                    </a:gsLst>
                    <a:lin ang="5400000" scaled="0"/>
                  </a:gradFill>
                  <a:latin typeface="Segoe UI Light"/>
                </a:rPr>
                <a:t>50</a:t>
              </a:r>
            </a:p>
          </p:txBody>
        </p:sp>
        <p:sp>
          <p:nvSpPr>
            <p:cNvPr id="8" name="TextBox 7">
              <a:extLst>
                <a:ext uri="{FF2B5EF4-FFF2-40B4-BE49-F238E27FC236}">
                  <a16:creationId xmlns:a16="http://schemas.microsoft.com/office/drawing/2014/main" id="{A5A13B41-B49E-4247-A7FC-49B6E9483734}"/>
                </a:ext>
              </a:extLst>
            </p:cNvPr>
            <p:cNvSpPr txBox="1"/>
            <p:nvPr/>
          </p:nvSpPr>
          <p:spPr>
            <a:xfrm>
              <a:off x="1567232" y="5720661"/>
              <a:ext cx="1470072" cy="860458"/>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a:t>
              </a:r>
              <a:b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REGIONS</a:t>
              </a:r>
            </a:p>
          </p:txBody>
        </p:sp>
      </p:grpSp>
      <p:sp>
        <p:nvSpPr>
          <p:cNvPr id="9" name="Freeform: Shape 8">
            <a:extLst>
              <a:ext uri="{FF2B5EF4-FFF2-40B4-BE49-F238E27FC236}">
                <a16:creationId xmlns:a16="http://schemas.microsoft.com/office/drawing/2014/main" id="{5DF7D7D0-09C1-4426-B0F8-49B4E8F65941}"/>
              </a:ext>
            </a:extLst>
          </p:cNvPr>
          <p:cNvSpPr/>
          <p:nvPr/>
        </p:nvSpPr>
        <p:spPr bwMode="auto">
          <a:xfrm>
            <a:off x="3206156" y="5568330"/>
            <a:ext cx="0" cy="896065"/>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917">
              <a:defRPr/>
            </a:pPr>
            <a:endParaRPr lang="en-US" sz="1567">
              <a:solidFill>
                <a:srgbClr val="FFFFFF"/>
              </a:solidFill>
              <a:latin typeface="Segoe UI Semilight"/>
            </a:endParaRPr>
          </a:p>
        </p:txBody>
      </p:sp>
      <p:grpSp>
        <p:nvGrpSpPr>
          <p:cNvPr id="11" name="Group 10">
            <a:extLst>
              <a:ext uri="{FF2B5EF4-FFF2-40B4-BE49-F238E27FC236}">
                <a16:creationId xmlns:a16="http://schemas.microsoft.com/office/drawing/2014/main" id="{DAE9A7CB-4952-46F8-999E-18A108BA2B3B}"/>
              </a:ext>
            </a:extLst>
          </p:cNvPr>
          <p:cNvGrpSpPr/>
          <p:nvPr/>
        </p:nvGrpSpPr>
        <p:grpSpPr>
          <a:xfrm>
            <a:off x="3454940" y="5282084"/>
            <a:ext cx="4854820" cy="1507587"/>
            <a:chOff x="3318020" y="5388262"/>
            <a:chExt cx="4954161" cy="1538436"/>
          </a:xfrm>
        </p:grpSpPr>
        <p:sp>
          <p:nvSpPr>
            <p:cNvPr id="71" name="TextBox 70">
              <a:extLst>
                <a:ext uri="{FF2B5EF4-FFF2-40B4-BE49-F238E27FC236}">
                  <a16:creationId xmlns:a16="http://schemas.microsoft.com/office/drawing/2014/main" id="{296A2CF8-0DC6-4C0D-87B2-3A77EED7AA63}"/>
                </a:ext>
              </a:extLst>
            </p:cNvPr>
            <p:cNvSpPr txBox="1"/>
            <p:nvPr/>
          </p:nvSpPr>
          <p:spPr>
            <a:xfrm>
              <a:off x="3318020" y="5388262"/>
              <a:ext cx="3503088" cy="1538436"/>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8623">
                  <a:gradFill>
                    <a:gsLst>
                      <a:gs pos="2917">
                        <a:srgbClr val="FFFFFF"/>
                      </a:gs>
                      <a:gs pos="30000">
                        <a:srgbClr val="FFFFFF"/>
                      </a:gs>
                    </a:gsLst>
                    <a:lin ang="5400000" scaled="0"/>
                  </a:gradFill>
                  <a:latin typeface="Segoe UI Light"/>
                </a:rPr>
                <a:t>4500+</a:t>
              </a:r>
            </a:p>
          </p:txBody>
        </p:sp>
        <p:sp>
          <p:nvSpPr>
            <p:cNvPr id="72" name="TextBox 71">
              <a:extLst>
                <a:ext uri="{FF2B5EF4-FFF2-40B4-BE49-F238E27FC236}">
                  <a16:creationId xmlns:a16="http://schemas.microsoft.com/office/drawing/2014/main" id="{9A9BC346-42FF-46AE-8A98-EECDF2FB7918}"/>
                </a:ext>
              </a:extLst>
            </p:cNvPr>
            <p:cNvSpPr txBox="1"/>
            <p:nvPr/>
          </p:nvSpPr>
          <p:spPr>
            <a:xfrm>
              <a:off x="6504565" y="5720661"/>
              <a:ext cx="1767616" cy="860458"/>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PEERING</a:t>
              </a:r>
              <a:b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LOCATIONS</a:t>
              </a:r>
            </a:p>
          </p:txBody>
        </p:sp>
      </p:grpSp>
      <p:sp>
        <p:nvSpPr>
          <p:cNvPr id="73" name="Freeform: Shape 72">
            <a:extLst>
              <a:ext uri="{FF2B5EF4-FFF2-40B4-BE49-F238E27FC236}">
                <a16:creationId xmlns:a16="http://schemas.microsoft.com/office/drawing/2014/main" id="{50FA0C7C-E2A3-4FCB-B281-552B3E12D158}"/>
              </a:ext>
            </a:extLst>
          </p:cNvPr>
          <p:cNvSpPr/>
          <p:nvPr/>
        </p:nvSpPr>
        <p:spPr bwMode="auto">
          <a:xfrm>
            <a:off x="8531256" y="5545703"/>
            <a:ext cx="0" cy="896065"/>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3917">
              <a:defRPr/>
            </a:pPr>
            <a:endParaRPr lang="en-US" sz="1567">
              <a:solidFill>
                <a:srgbClr val="FFFFFF"/>
              </a:solidFill>
              <a:latin typeface="Segoe UI Semilight"/>
            </a:endParaRPr>
          </a:p>
        </p:txBody>
      </p:sp>
      <p:grpSp>
        <p:nvGrpSpPr>
          <p:cNvPr id="10" name="Group 9">
            <a:extLst>
              <a:ext uri="{FF2B5EF4-FFF2-40B4-BE49-F238E27FC236}">
                <a16:creationId xmlns:a16="http://schemas.microsoft.com/office/drawing/2014/main" id="{A333ECC6-B155-4682-977A-4062D8FC1421}"/>
              </a:ext>
            </a:extLst>
          </p:cNvPr>
          <p:cNvGrpSpPr/>
          <p:nvPr/>
        </p:nvGrpSpPr>
        <p:grpSpPr>
          <a:xfrm>
            <a:off x="8780042" y="5336369"/>
            <a:ext cx="3152920" cy="1396804"/>
            <a:chOff x="8957199" y="5443662"/>
            <a:chExt cx="3217437" cy="1425386"/>
          </a:xfrm>
        </p:grpSpPr>
        <p:sp>
          <p:nvSpPr>
            <p:cNvPr id="74" name="TextBox 73">
              <a:extLst>
                <a:ext uri="{FF2B5EF4-FFF2-40B4-BE49-F238E27FC236}">
                  <a16:creationId xmlns:a16="http://schemas.microsoft.com/office/drawing/2014/main" id="{EE4324C0-4333-4B8E-908B-27E36906F7CE}"/>
                </a:ext>
              </a:extLst>
            </p:cNvPr>
            <p:cNvSpPr txBox="1"/>
            <p:nvPr/>
          </p:nvSpPr>
          <p:spPr>
            <a:xfrm>
              <a:off x="8957199" y="5443662"/>
              <a:ext cx="2502118" cy="1425386"/>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7838">
                  <a:gradFill>
                    <a:gsLst>
                      <a:gs pos="2917">
                        <a:srgbClr val="FFFFFF"/>
                      </a:gs>
                      <a:gs pos="30000">
                        <a:srgbClr val="FFFFFF"/>
                      </a:gs>
                    </a:gsLst>
                    <a:lin ang="5400000" scaled="0"/>
                  </a:gradFill>
                  <a:latin typeface="Segoe UI Light"/>
                </a:rPr>
                <a:t>130+</a:t>
              </a:r>
            </a:p>
          </p:txBody>
        </p:sp>
        <p:sp>
          <p:nvSpPr>
            <p:cNvPr id="75" name="TextBox 74">
              <a:extLst>
                <a:ext uri="{FF2B5EF4-FFF2-40B4-BE49-F238E27FC236}">
                  <a16:creationId xmlns:a16="http://schemas.microsoft.com/office/drawing/2014/main" id="{69DE666D-8462-45BA-9D3B-3A730AA6891D}"/>
                </a:ext>
              </a:extLst>
            </p:cNvPr>
            <p:cNvSpPr txBox="1"/>
            <p:nvPr/>
          </p:nvSpPr>
          <p:spPr>
            <a:xfrm>
              <a:off x="11162525" y="5720661"/>
              <a:ext cx="1012111" cy="860458"/>
            </a:xfrm>
            <a:prstGeom prst="rect">
              <a:avLst/>
            </a:prstGeom>
            <a:noFill/>
          </p:spPr>
          <p:txBody>
            <a:bodyPr wrap="none" lIns="179212" tIns="143371" rIns="179212" bIns="143371" rtlCol="0">
              <a:spAutoFit/>
            </a:bodyPr>
            <a:lstStyle/>
            <a:p>
              <a:pPr defTabSz="913917">
                <a:lnSpc>
                  <a:spcPct val="90000"/>
                </a:lnSpc>
                <a:spcAft>
                  <a:spcPts val="588"/>
                </a:spcAft>
                <a:defRPr/>
              </a:pP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EDGE</a:t>
              </a:r>
              <a:b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96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SITES</a:t>
              </a:r>
            </a:p>
          </p:txBody>
        </p:sp>
      </p:grpSp>
      <p:pic>
        <p:nvPicPr>
          <p:cNvPr id="77" name="Picture 76">
            <a:extLst>
              <a:ext uri="{FF2B5EF4-FFF2-40B4-BE49-F238E27FC236}">
                <a16:creationId xmlns:a16="http://schemas.microsoft.com/office/drawing/2014/main" id="{52177EF6-352D-445F-B924-A0084DC0AA48}"/>
              </a:ext>
            </a:extLst>
          </p:cNvPr>
          <p:cNvPicPr>
            <a:picLocks noChangeAspect="1"/>
          </p:cNvPicPr>
          <p:nvPr/>
        </p:nvPicPr>
        <p:blipFill rotWithShape="1">
          <a:blip r:embed="rId5"/>
          <a:srcRect t="19610" b="16740"/>
          <a:stretch/>
        </p:blipFill>
        <p:spPr>
          <a:xfrm>
            <a:off x="3318" y="-4360858"/>
            <a:ext cx="12185367" cy="4362725"/>
          </a:xfrm>
          <a:prstGeom prst="rect">
            <a:avLst/>
          </a:prstGeom>
        </p:spPr>
      </p:pic>
      <p:sp>
        <p:nvSpPr>
          <p:cNvPr id="78" name="Rectangle 77">
            <a:extLst>
              <a:ext uri="{FF2B5EF4-FFF2-40B4-BE49-F238E27FC236}">
                <a16:creationId xmlns:a16="http://schemas.microsoft.com/office/drawing/2014/main" id="{7AB2DA60-B687-4B1A-82FC-8AC9FECB0800}"/>
              </a:ext>
            </a:extLst>
          </p:cNvPr>
          <p:cNvSpPr/>
          <p:nvPr/>
        </p:nvSpPr>
        <p:spPr bwMode="auto">
          <a:xfrm>
            <a:off x="2455" y="6882893"/>
            <a:ext cx="12187096" cy="2485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CE43481F-FFCC-4364-A611-08DDE485A0F7}"/>
              </a:ext>
            </a:extLst>
          </p:cNvPr>
          <p:cNvSpPr>
            <a:spLocks noGrp="1"/>
          </p:cNvSpPr>
          <p:nvPr>
            <p:ph type="ftr" sz="quarter" idx="4294967295"/>
          </p:nvPr>
        </p:nvSpPr>
        <p:spPr>
          <a:xfrm>
            <a:off x="4038601" y="6356353"/>
            <a:ext cx="4114800" cy="365125"/>
          </a:xfrm>
        </p:spPr>
        <p:txBody>
          <a:bodyPr/>
          <a:lstStyle/>
          <a:p>
            <a:pPr defTabSz="914225">
              <a:defRPr/>
            </a:pPr>
            <a:r>
              <a:rPr lang="en-US">
                <a:solidFill>
                  <a:prstClr val="black">
                    <a:tint val="75000"/>
                  </a:prstClr>
                </a:solidFill>
                <a:latin typeface="Calibri" panose="020F0502020204030204"/>
              </a:rPr>
              <a:t>Microsoft Confidential</a:t>
            </a:r>
          </a:p>
        </p:txBody>
      </p:sp>
      <p:sp>
        <p:nvSpPr>
          <p:cNvPr id="3" name="Slide Number Placeholder 2">
            <a:extLst>
              <a:ext uri="{FF2B5EF4-FFF2-40B4-BE49-F238E27FC236}">
                <a16:creationId xmlns:a16="http://schemas.microsoft.com/office/drawing/2014/main" id="{4DF07EF5-98E1-4CB9-BB08-6CA49B89B052}"/>
              </a:ext>
            </a:extLst>
          </p:cNvPr>
          <p:cNvSpPr>
            <a:spLocks noGrp="1"/>
          </p:cNvSpPr>
          <p:nvPr>
            <p:ph type="sldNum" sz="quarter" idx="12"/>
          </p:nvPr>
        </p:nvSpPr>
        <p:spPr/>
        <p:txBody>
          <a:bodyPr/>
          <a:lstStyle/>
          <a:p>
            <a:pPr defTabSz="914225">
              <a:defRPr/>
            </a:pPr>
            <a:fld id="{D7FAAD0A-2104-7848-9DA6-A82C1CE9CD4A}" type="slidenum">
              <a:rPr lang="en-US">
                <a:solidFill>
                  <a:prstClr val="black">
                    <a:tint val="75000"/>
                  </a:prstClr>
                </a:solidFill>
                <a:latin typeface="Calibri" panose="020F0502020204030204"/>
              </a:rPr>
              <a:pPr defTabSz="914225">
                <a:defRPr/>
              </a:pPr>
              <a:t>41</a:t>
            </a:fld>
            <a:endParaRPr lang="en-US">
              <a:solidFill>
                <a:prstClr val="black">
                  <a:tint val="75000"/>
                </a:prstClr>
              </a:solidFill>
              <a:latin typeface="Calibri" panose="020F0502020204030204"/>
            </a:endParaRPr>
          </a:p>
        </p:txBody>
      </p:sp>
      <p:sp>
        <p:nvSpPr>
          <p:cNvPr id="79" name="Oval 78">
            <a:extLst>
              <a:ext uri="{FF2B5EF4-FFF2-40B4-BE49-F238E27FC236}">
                <a16:creationId xmlns:a16="http://schemas.microsoft.com/office/drawing/2014/main" id="{76738B25-F187-4B09-8994-5E6358571D76}"/>
              </a:ext>
            </a:extLst>
          </p:cNvPr>
          <p:cNvSpPr/>
          <p:nvPr/>
        </p:nvSpPr>
        <p:spPr bwMode="auto">
          <a:xfrm>
            <a:off x="7817629" y="213740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78EBA547-84BF-4106-B9C1-DFA5DEB43BCF}"/>
              </a:ext>
            </a:extLst>
          </p:cNvPr>
          <p:cNvSpPr/>
          <p:nvPr/>
        </p:nvSpPr>
        <p:spPr bwMode="auto">
          <a:xfrm>
            <a:off x="6273700" y="120089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algn="ctr" defTabSz="913652" fontAlgn="base">
              <a:lnSpc>
                <a:spcPct val="90000"/>
              </a:lnSpc>
              <a:spcBef>
                <a:spcPct val="0"/>
              </a:spcBef>
              <a:spcAft>
                <a:spcPct val="0"/>
              </a:spcAft>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88582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Azure Regions – Europe</a:t>
            </a:r>
            <a:br>
              <a:rPr lang="en-US" dirty="0">
                <a:solidFill>
                  <a:schemeClr val="bg1"/>
                </a:solidFill>
              </a:rPr>
            </a:br>
            <a:endParaRPr lang="en-US" dirty="0">
              <a:solidFill>
                <a:schemeClr val="bg1"/>
              </a:solidFill>
            </a:endParaRPr>
          </a:p>
        </p:txBody>
      </p:sp>
      <p:graphicFrame>
        <p:nvGraphicFramePr>
          <p:cNvPr id="3" name="Table 2">
            <a:extLst>
              <a:ext uri="{FF2B5EF4-FFF2-40B4-BE49-F238E27FC236}">
                <a16:creationId xmlns:a16="http://schemas.microsoft.com/office/drawing/2014/main" id="{77D7FE9F-359F-402C-8073-CC2AC49B9922}"/>
              </a:ext>
            </a:extLst>
          </p:cNvPr>
          <p:cNvGraphicFramePr>
            <a:graphicFrameLocks noGrp="1"/>
          </p:cNvGraphicFramePr>
          <p:nvPr>
            <p:extLst>
              <p:ext uri="{D42A27DB-BD31-4B8C-83A1-F6EECF244321}">
                <p14:modId xmlns:p14="http://schemas.microsoft.com/office/powerpoint/2010/main" val="1228969624"/>
              </p:ext>
            </p:extLst>
          </p:nvPr>
        </p:nvGraphicFramePr>
        <p:xfrm>
          <a:off x="448212" y="1073122"/>
          <a:ext cx="11295576" cy="4217986"/>
        </p:xfrm>
        <a:graphic>
          <a:graphicData uri="http://schemas.openxmlformats.org/drawingml/2006/table">
            <a:tbl>
              <a:tblPr/>
              <a:tblGrid>
                <a:gridCol w="5647788">
                  <a:extLst>
                    <a:ext uri="{9D8B030D-6E8A-4147-A177-3AD203B41FA5}">
                      <a16:colId xmlns:a16="http://schemas.microsoft.com/office/drawing/2014/main" val="4063143839"/>
                    </a:ext>
                  </a:extLst>
                </a:gridCol>
                <a:gridCol w="5647788">
                  <a:extLst>
                    <a:ext uri="{9D8B030D-6E8A-4147-A177-3AD203B41FA5}">
                      <a16:colId xmlns:a16="http://schemas.microsoft.com/office/drawing/2014/main" val="3484636290"/>
                    </a:ext>
                  </a:extLst>
                </a:gridCol>
              </a:tblGrid>
              <a:tr h="328689">
                <a:tc>
                  <a:txBody>
                    <a:bodyPr/>
                    <a:lstStyle/>
                    <a:p>
                      <a:r>
                        <a:rPr lang="en-US" sz="1600" dirty="0">
                          <a:ln>
                            <a:noFill/>
                          </a:ln>
                          <a:solidFill>
                            <a:schemeClr val="bg1"/>
                          </a:solidFill>
                          <a:latin typeface="Segoe UI Semibold" panose="020B0702040204020203" pitchFamily="34" charset="0"/>
                          <a:cs typeface="Segoe UI Semibold" panose="020B0702040204020203" pitchFamily="34" charset="0"/>
                        </a:rPr>
                        <a:t>Region</a:t>
                      </a:r>
                    </a:p>
                  </a:txBody>
                  <a:tcPr marL="89642" marR="89642" marT="44821" marB="44821" anchor="ctr">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2">
                        <a:alpha val="20000"/>
                      </a:schemeClr>
                    </a:solidFill>
                  </a:tcPr>
                </a:tc>
                <a:tc>
                  <a:txBody>
                    <a:bodyPr/>
                    <a:lstStyle/>
                    <a:p>
                      <a:r>
                        <a:rPr lang="en-US" sz="1600" dirty="0">
                          <a:ln>
                            <a:noFill/>
                          </a:ln>
                          <a:solidFill>
                            <a:schemeClr val="bg1"/>
                          </a:solidFill>
                          <a:latin typeface="Segoe UI Semibold" panose="020B0702040204020203" pitchFamily="34" charset="0"/>
                          <a:cs typeface="Segoe UI Semibold" panose="020B0702040204020203" pitchFamily="34" charset="0"/>
                        </a:rPr>
                        <a:t>Location</a:t>
                      </a:r>
                    </a:p>
                  </a:txBody>
                  <a:tcPr marL="89642" marR="89642" marT="44821" marB="44821"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2">
                        <a:alpha val="20000"/>
                      </a:schemeClr>
                    </a:solidFill>
                  </a:tcPr>
                </a:tc>
                <a:extLst>
                  <a:ext uri="{0D108BD9-81ED-4DB2-BD59-A6C34878D82A}">
                    <a16:rowId xmlns:a16="http://schemas.microsoft.com/office/drawing/2014/main" val="3655967833"/>
                  </a:ext>
                </a:extLst>
              </a:tr>
              <a:tr h="298808">
                <a:tc>
                  <a:txBody>
                    <a:bodyPr/>
                    <a:lstStyle/>
                    <a:p>
                      <a:pPr algn="l" fontAlgn="t"/>
                      <a:r>
                        <a:rPr lang="en-US" sz="1200" b="0" i="0" u="none" strike="noStrike" dirty="0">
                          <a:solidFill>
                            <a:schemeClr val="bg1"/>
                          </a:solidFill>
                          <a:effectLst/>
                          <a:latin typeface="+mn-lt"/>
                        </a:rPr>
                        <a:t>North Europe</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r>
                        <a:rPr lang="en-US" sz="1200" dirty="0">
                          <a:ln>
                            <a:noFill/>
                          </a:ln>
                          <a:solidFill>
                            <a:schemeClr val="bg1"/>
                          </a:solidFill>
                          <a:latin typeface="+mn-lt"/>
                        </a:rPr>
                        <a:t>Ireland</a:t>
                      </a:r>
                    </a:p>
                  </a:txBody>
                  <a:tcPr marL="89642" marR="89642" marT="44821" marB="44821"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935336862"/>
                  </a:ext>
                </a:extLst>
              </a:tr>
              <a:tr h="298808">
                <a:tc>
                  <a:txBody>
                    <a:bodyPr/>
                    <a:lstStyle/>
                    <a:p>
                      <a:pPr algn="l" fontAlgn="t"/>
                      <a:r>
                        <a:rPr lang="en-US" sz="1200" b="0" i="0" u="none" strike="noStrike" dirty="0">
                          <a:solidFill>
                            <a:schemeClr val="bg1"/>
                          </a:solidFill>
                          <a:effectLst/>
                          <a:latin typeface="+mn-lt"/>
                        </a:rPr>
                        <a:t>West Europe</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pPr algn="l" fontAlgn="t"/>
                      <a:r>
                        <a:rPr lang="en-US" sz="1200" b="0" i="0" u="none" strike="noStrike" dirty="0">
                          <a:solidFill>
                            <a:schemeClr val="bg1"/>
                          </a:solidFill>
                          <a:effectLst/>
                          <a:latin typeface="+mn-lt"/>
                        </a:rPr>
                        <a:t>Netherlands</a:t>
                      </a:r>
                    </a:p>
                  </a:txBody>
                  <a:tcPr marL="9525" marR="9525" marT="57150" marB="57150">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800859933"/>
                  </a:ext>
                </a:extLst>
              </a:tr>
              <a:tr h="298808">
                <a:tc>
                  <a:txBody>
                    <a:bodyPr/>
                    <a:lstStyle/>
                    <a:p>
                      <a:pPr algn="l" fontAlgn="t"/>
                      <a:r>
                        <a:rPr lang="en-US" sz="1200" b="0" i="0" u="none" strike="noStrike" dirty="0">
                          <a:solidFill>
                            <a:schemeClr val="bg1"/>
                          </a:solidFill>
                          <a:effectLst/>
                          <a:latin typeface="+mn-lt"/>
                        </a:rPr>
                        <a:t>France Central</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pPr algn="l" fontAlgn="t"/>
                      <a:r>
                        <a:rPr lang="en-US" sz="1200" b="0" i="0" u="none" strike="noStrike">
                          <a:solidFill>
                            <a:schemeClr val="bg1"/>
                          </a:solidFill>
                          <a:effectLst/>
                          <a:latin typeface="+mn-lt"/>
                        </a:rPr>
                        <a:t>Paris</a:t>
                      </a:r>
                    </a:p>
                  </a:txBody>
                  <a:tcPr marL="9525" marR="9525" marT="57150" marB="57150">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724701305"/>
                  </a:ext>
                </a:extLst>
              </a:tr>
              <a:tr h="298808">
                <a:tc>
                  <a:txBody>
                    <a:bodyPr/>
                    <a:lstStyle/>
                    <a:p>
                      <a:pPr algn="l" fontAlgn="t"/>
                      <a:r>
                        <a:rPr lang="en-US" sz="1200" b="0" i="0" u="none" strike="noStrike" dirty="0">
                          <a:solidFill>
                            <a:schemeClr val="bg1"/>
                          </a:solidFill>
                          <a:effectLst/>
                          <a:latin typeface="+mn-lt"/>
                        </a:rPr>
                        <a:t>France South</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pPr algn="l" fontAlgn="t"/>
                      <a:r>
                        <a:rPr lang="en-US" sz="1200" b="0" i="0" u="none" strike="noStrike">
                          <a:solidFill>
                            <a:schemeClr val="bg1"/>
                          </a:solidFill>
                          <a:effectLst/>
                          <a:latin typeface="+mn-lt"/>
                        </a:rPr>
                        <a:t>Marseille</a:t>
                      </a:r>
                    </a:p>
                  </a:txBody>
                  <a:tcPr marL="9525" marR="9525" marT="57150" marB="57150">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818155469"/>
                  </a:ext>
                </a:extLst>
              </a:tr>
              <a:tr h="298808">
                <a:tc>
                  <a:txBody>
                    <a:bodyPr/>
                    <a:lstStyle/>
                    <a:p>
                      <a:pPr algn="l" fontAlgn="t"/>
                      <a:r>
                        <a:rPr lang="en-US" sz="1200" b="0" i="0" u="none" strike="noStrike" dirty="0">
                          <a:solidFill>
                            <a:schemeClr val="bg1"/>
                          </a:solidFill>
                          <a:effectLst/>
                          <a:latin typeface="+mn-lt"/>
                        </a:rPr>
                        <a:t>UK West</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pPr algn="l" fontAlgn="t"/>
                      <a:r>
                        <a:rPr lang="en-US" sz="1200" b="0" i="0" u="none" strike="noStrike">
                          <a:solidFill>
                            <a:schemeClr val="bg1"/>
                          </a:solidFill>
                          <a:effectLst/>
                          <a:latin typeface="+mn-lt"/>
                        </a:rPr>
                        <a:t>Cardiff</a:t>
                      </a:r>
                    </a:p>
                  </a:txBody>
                  <a:tcPr marL="9525" marR="9525" marT="57150" marB="57150">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168095727"/>
                  </a:ext>
                </a:extLst>
              </a:tr>
              <a:tr h="298808">
                <a:tc>
                  <a:txBody>
                    <a:bodyPr/>
                    <a:lstStyle/>
                    <a:p>
                      <a:pPr algn="l" fontAlgn="t"/>
                      <a:r>
                        <a:rPr lang="en-US" sz="1200" b="0" i="0" u="none" strike="noStrike" dirty="0">
                          <a:solidFill>
                            <a:schemeClr val="bg1"/>
                          </a:solidFill>
                          <a:effectLst/>
                          <a:latin typeface="+mn-lt"/>
                        </a:rPr>
                        <a:t>UK South</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pPr algn="l" fontAlgn="t"/>
                      <a:r>
                        <a:rPr lang="en-US" sz="1200" b="0" i="0" u="none" strike="noStrike">
                          <a:solidFill>
                            <a:schemeClr val="bg1"/>
                          </a:solidFill>
                          <a:effectLst/>
                          <a:latin typeface="+mn-lt"/>
                        </a:rPr>
                        <a:t>London</a:t>
                      </a:r>
                    </a:p>
                  </a:txBody>
                  <a:tcPr marL="9525" marR="9525" marT="57150" marB="57150">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401780855"/>
                  </a:ext>
                </a:extLst>
              </a:tr>
              <a:tr h="298808">
                <a:tc>
                  <a:txBody>
                    <a:bodyPr/>
                    <a:lstStyle/>
                    <a:p>
                      <a:pPr algn="l" fontAlgn="t"/>
                      <a:r>
                        <a:rPr lang="en-US" sz="1200" b="0" i="0" u="none" strike="noStrike" dirty="0">
                          <a:solidFill>
                            <a:schemeClr val="bg1"/>
                          </a:solidFill>
                          <a:effectLst/>
                          <a:latin typeface="+mn-lt"/>
                        </a:rPr>
                        <a:t>Germany Central</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pPr algn="l" fontAlgn="t"/>
                      <a:r>
                        <a:rPr lang="en-US" sz="1200" b="0" i="0" u="none" strike="noStrike" dirty="0">
                          <a:solidFill>
                            <a:schemeClr val="bg1"/>
                          </a:solidFill>
                          <a:effectLst/>
                          <a:latin typeface="+mn-lt"/>
                        </a:rPr>
                        <a:t>Frankfurt</a:t>
                      </a:r>
                    </a:p>
                  </a:txBody>
                  <a:tcPr marL="9525" marR="9525" marT="57150" marB="57150">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311896711"/>
                  </a:ext>
                </a:extLst>
              </a:tr>
              <a:tr h="298808">
                <a:tc>
                  <a:txBody>
                    <a:bodyPr/>
                    <a:lstStyle/>
                    <a:p>
                      <a:pPr algn="l" fontAlgn="t"/>
                      <a:r>
                        <a:rPr lang="en-US" sz="1200" b="0" i="0" u="none" strike="noStrike">
                          <a:solidFill>
                            <a:schemeClr val="bg1"/>
                          </a:solidFill>
                          <a:effectLst/>
                          <a:latin typeface="+mn-lt"/>
                        </a:rPr>
                        <a:t>Germany Northeast</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pPr algn="l" fontAlgn="t"/>
                      <a:r>
                        <a:rPr lang="en-US" sz="1200" b="0" i="0" u="none" strike="noStrike" dirty="0">
                          <a:solidFill>
                            <a:schemeClr val="bg1"/>
                          </a:solidFill>
                          <a:effectLst/>
                          <a:latin typeface="+mn-lt"/>
                        </a:rPr>
                        <a:t>Magdeburg</a:t>
                      </a:r>
                    </a:p>
                  </a:txBody>
                  <a:tcPr marL="9525" marR="9525" marT="57150" marB="57150">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416736016"/>
                  </a:ext>
                </a:extLst>
              </a:tr>
              <a:tr h="298808">
                <a:tc gridSpan="2">
                  <a:txBody>
                    <a:bodyPr/>
                    <a:lstStyle/>
                    <a:p>
                      <a:pPr algn="ctr" fontAlgn="t"/>
                      <a:r>
                        <a:rPr lang="en-US" sz="1200" b="1" i="0" u="none" strike="noStrike" dirty="0">
                          <a:solidFill>
                            <a:schemeClr val="bg1"/>
                          </a:solidFill>
                          <a:effectLst/>
                          <a:latin typeface="+mn-lt"/>
                        </a:rPr>
                        <a:t>Newly announced</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hMerge="1">
                  <a:txBody>
                    <a:bodyPr/>
                    <a:lstStyle/>
                    <a:p>
                      <a:endParaRPr lang="en-US"/>
                    </a:p>
                  </a:txBody>
                  <a:tcP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784150496"/>
                  </a:ext>
                </a:extLst>
              </a:tr>
              <a:tr h="298808">
                <a:tc>
                  <a:txBody>
                    <a:bodyPr/>
                    <a:lstStyle/>
                    <a:p>
                      <a:pPr algn="l" fontAlgn="t"/>
                      <a:r>
                        <a:rPr lang="en-US" sz="1200" b="0" i="0" u="none" strike="noStrike" dirty="0">
                          <a:solidFill>
                            <a:schemeClr val="bg1"/>
                          </a:solidFill>
                          <a:effectLst/>
                          <a:latin typeface="+mn-lt"/>
                        </a:rPr>
                        <a:t>Germany North</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pPr algn="l" fontAlgn="t"/>
                      <a:r>
                        <a:rPr lang="en-US" sz="1200" b="0" i="0" u="none" strike="noStrike" dirty="0">
                          <a:solidFill>
                            <a:schemeClr val="bg1"/>
                          </a:solidFill>
                          <a:effectLst/>
                          <a:latin typeface="+mn-lt"/>
                        </a:rPr>
                        <a:t>Germany North</a:t>
                      </a:r>
                    </a:p>
                  </a:txBody>
                  <a:tcPr marL="9525" marR="9525" marT="57150" marB="57150">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725622143"/>
                  </a:ext>
                </a:extLst>
              </a:tr>
              <a:tr h="298808">
                <a:tc>
                  <a:txBody>
                    <a:bodyPr/>
                    <a:lstStyle/>
                    <a:p>
                      <a:pPr algn="l" fontAlgn="t"/>
                      <a:r>
                        <a:rPr lang="en-US" sz="1200" b="0" i="0" u="none" strike="noStrike" dirty="0">
                          <a:solidFill>
                            <a:schemeClr val="bg1"/>
                          </a:solidFill>
                          <a:effectLst/>
                          <a:latin typeface="+mn-lt"/>
                        </a:rPr>
                        <a:t>Germany West Central</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pPr algn="l" fontAlgn="t"/>
                      <a:r>
                        <a:rPr lang="en-US" sz="1200" b="0" i="0" u="none" strike="noStrike" dirty="0">
                          <a:solidFill>
                            <a:schemeClr val="bg1"/>
                          </a:solidFill>
                          <a:effectLst/>
                          <a:latin typeface="+mn-lt"/>
                        </a:rPr>
                        <a:t>Germany West Central</a:t>
                      </a:r>
                    </a:p>
                  </a:txBody>
                  <a:tcPr marL="9525" marR="9525" marT="57150" marB="57150">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0543241"/>
                  </a:ext>
                </a:extLst>
              </a:tr>
              <a:tr h="298808">
                <a:tc>
                  <a:txBody>
                    <a:bodyPr/>
                    <a:lstStyle/>
                    <a:p>
                      <a:pPr algn="l" fontAlgn="t"/>
                      <a:r>
                        <a:rPr lang="en-US" sz="1200" b="0" i="0" u="none" strike="noStrike" dirty="0">
                          <a:solidFill>
                            <a:schemeClr val="bg1"/>
                          </a:solidFill>
                          <a:effectLst/>
                          <a:latin typeface="+mn-lt"/>
                        </a:rPr>
                        <a:t>Switzerland North</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pPr algn="l" fontAlgn="t"/>
                      <a:r>
                        <a:rPr lang="en-US" sz="1200" b="0" i="0" u="none" strike="noStrike" dirty="0">
                          <a:solidFill>
                            <a:schemeClr val="bg1"/>
                          </a:solidFill>
                          <a:effectLst/>
                          <a:latin typeface="+mn-lt"/>
                        </a:rPr>
                        <a:t>Zurich</a:t>
                      </a:r>
                    </a:p>
                  </a:txBody>
                  <a:tcPr marL="9525" marR="9525" marT="57150" marB="57150">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964261790"/>
                  </a:ext>
                </a:extLst>
              </a:tr>
              <a:tr h="298808">
                <a:tc>
                  <a:txBody>
                    <a:bodyPr/>
                    <a:lstStyle/>
                    <a:p>
                      <a:pPr algn="l" fontAlgn="t"/>
                      <a:r>
                        <a:rPr lang="en-US" sz="1200" b="0" i="0" u="none" strike="noStrike" dirty="0">
                          <a:solidFill>
                            <a:schemeClr val="bg1"/>
                          </a:solidFill>
                          <a:effectLst/>
                          <a:latin typeface="+mn-lt"/>
                        </a:rPr>
                        <a:t>Switzerland West</a:t>
                      </a:r>
                    </a:p>
                  </a:txBody>
                  <a:tcPr marL="9525" marR="9525" marT="9525" marB="0">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tc>
                  <a:txBody>
                    <a:bodyPr/>
                    <a:lstStyle/>
                    <a:p>
                      <a:pPr algn="l" fontAlgn="t"/>
                      <a:r>
                        <a:rPr lang="en-US" sz="1200" b="0" i="0" u="none" strike="noStrike" dirty="0">
                          <a:solidFill>
                            <a:schemeClr val="bg1"/>
                          </a:solidFill>
                          <a:effectLst/>
                          <a:latin typeface="+mn-lt"/>
                        </a:rPr>
                        <a:t>Geneva</a:t>
                      </a:r>
                    </a:p>
                  </a:txBody>
                  <a:tcPr marL="9525" marR="9525" marT="57150" marB="57150">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2955025021"/>
                  </a:ext>
                </a:extLst>
              </a:tr>
            </a:tbl>
          </a:graphicData>
        </a:graphic>
      </p:graphicFrame>
    </p:spTree>
    <p:extLst>
      <p:ext uri="{BB962C8B-B14F-4D97-AF65-F5344CB8AC3E}">
        <p14:creationId xmlns:p14="http://schemas.microsoft.com/office/powerpoint/2010/main" val="2346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00D47DF-CB71-42CA-84A2-D3ECBDDA0D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48213" y="2542749"/>
            <a:ext cx="1362907" cy="1363702"/>
          </a:xfrm>
          <a:prstGeom prst="rect">
            <a:avLst/>
          </a:prstGeom>
        </p:spPr>
      </p:pic>
      <p:sp>
        <p:nvSpPr>
          <p:cNvPr id="13" name="Rectangle 12">
            <a:extLst>
              <a:ext uri="{FF2B5EF4-FFF2-40B4-BE49-F238E27FC236}">
                <a16:creationId xmlns:a16="http://schemas.microsoft.com/office/drawing/2014/main" id="{354D5C55-3E4E-48B3-816F-8B638898BDC2}"/>
              </a:ext>
            </a:extLst>
          </p:cNvPr>
          <p:cNvSpPr/>
          <p:nvPr/>
        </p:nvSpPr>
        <p:spPr>
          <a:xfrm>
            <a:off x="1811120" y="2968131"/>
            <a:ext cx="2243838" cy="512935"/>
          </a:xfrm>
          <a:prstGeom prst="rect">
            <a:avLst/>
          </a:prstGeom>
        </p:spPr>
        <p:txBody>
          <a:bodyPr wrap="none">
            <a:spAutoFit/>
          </a:bodyPr>
          <a:lstStyle/>
          <a:p>
            <a:pPr defTabSz="914367">
              <a:defRPr/>
            </a:pPr>
            <a:r>
              <a:rPr lang="en-US" sz="2745" dirty="0">
                <a:solidFill>
                  <a:srgbClr val="505050"/>
                </a:solidFill>
                <a:latin typeface="Segoe UI Semilight"/>
              </a:rPr>
              <a:t>Service Fabric</a:t>
            </a:r>
          </a:p>
        </p:txBody>
      </p:sp>
      <p:pic>
        <p:nvPicPr>
          <p:cNvPr id="14" name="Picture 10" descr="https://www.packet.net/media/images/m7S2-kubernetes.png">
            <a:extLst>
              <a:ext uri="{FF2B5EF4-FFF2-40B4-BE49-F238E27FC236}">
                <a16:creationId xmlns:a16="http://schemas.microsoft.com/office/drawing/2014/main" id="{97216891-660D-4CAC-9E5E-5D44E272BC27}"/>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270790" y="2386813"/>
            <a:ext cx="2583009" cy="156801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75D036C-E829-47D8-89D7-61556DE55DA7}"/>
              </a:ext>
            </a:extLst>
          </p:cNvPr>
          <p:cNvSpPr/>
          <p:nvPr/>
        </p:nvSpPr>
        <p:spPr>
          <a:xfrm>
            <a:off x="8359858" y="3106313"/>
            <a:ext cx="2778396" cy="512935"/>
          </a:xfrm>
          <a:prstGeom prst="rect">
            <a:avLst/>
          </a:prstGeom>
        </p:spPr>
        <p:txBody>
          <a:bodyPr wrap="none">
            <a:spAutoFit/>
          </a:bodyPr>
          <a:lstStyle/>
          <a:p>
            <a:pPr defTabSz="914367">
              <a:defRPr/>
            </a:pPr>
            <a:r>
              <a:rPr lang="en-US" sz="2745" dirty="0">
                <a:solidFill>
                  <a:srgbClr val="505050"/>
                </a:solidFill>
                <a:latin typeface="Segoe UI Semilight"/>
              </a:rPr>
              <a:t>Kubernetes (AKS)</a:t>
            </a:r>
          </a:p>
        </p:txBody>
      </p:sp>
      <p:grpSp>
        <p:nvGrpSpPr>
          <p:cNvPr id="25" name="Group 24">
            <a:extLst>
              <a:ext uri="{FF2B5EF4-FFF2-40B4-BE49-F238E27FC236}">
                <a16:creationId xmlns:a16="http://schemas.microsoft.com/office/drawing/2014/main" id="{B7039FFE-6DD1-4259-9505-DBE5A3EDE8A0}"/>
              </a:ext>
            </a:extLst>
          </p:cNvPr>
          <p:cNvGrpSpPr/>
          <p:nvPr/>
        </p:nvGrpSpPr>
        <p:grpSpPr>
          <a:xfrm>
            <a:off x="493903" y="136489"/>
            <a:ext cx="1271527" cy="1363703"/>
            <a:chOff x="827088" y="-3463925"/>
            <a:chExt cx="3833812" cy="3816350"/>
          </a:xfrm>
        </p:grpSpPr>
        <p:sp>
          <p:nvSpPr>
            <p:cNvPr id="26" name="Freeform 5">
              <a:extLst>
                <a:ext uri="{FF2B5EF4-FFF2-40B4-BE49-F238E27FC236}">
                  <a16:creationId xmlns:a16="http://schemas.microsoft.com/office/drawing/2014/main" id="{9879CD4E-DAAE-4C64-88D7-0AA556ADF4A3}"/>
                </a:ext>
              </a:extLst>
            </p:cNvPr>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70C0"/>
            </a:solidFill>
            <a:ln>
              <a:solidFill>
                <a:schemeClr val="accent1"/>
              </a:solid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27" name="Freeform 6">
              <a:extLst>
                <a:ext uri="{FF2B5EF4-FFF2-40B4-BE49-F238E27FC236}">
                  <a16:creationId xmlns:a16="http://schemas.microsoft.com/office/drawing/2014/main" id="{189BCFCC-97BA-44AE-87FA-8152831521B8}"/>
                </a:ext>
              </a:extLst>
            </p:cNvPr>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70C0"/>
            </a:solidFill>
            <a:ln>
              <a:solidFill>
                <a:schemeClr val="accent1"/>
              </a:solid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28" name="Freeform 7">
              <a:extLst>
                <a:ext uri="{FF2B5EF4-FFF2-40B4-BE49-F238E27FC236}">
                  <a16:creationId xmlns:a16="http://schemas.microsoft.com/office/drawing/2014/main" id="{1BD734EF-83F6-45B3-8466-F65F22508247}"/>
                </a:ext>
              </a:extLst>
            </p:cNvPr>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70C0"/>
            </a:solidFill>
            <a:ln>
              <a:solidFill>
                <a:schemeClr val="accent1"/>
              </a:solid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29" name="Freeform 8">
              <a:extLst>
                <a:ext uri="{FF2B5EF4-FFF2-40B4-BE49-F238E27FC236}">
                  <a16:creationId xmlns:a16="http://schemas.microsoft.com/office/drawing/2014/main" id="{E4BAF2CF-1A65-4F71-80F4-25490B480C9F}"/>
                </a:ext>
              </a:extLst>
            </p:cNvPr>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70C0"/>
            </a:solidFill>
            <a:ln>
              <a:solidFill>
                <a:schemeClr val="accent1"/>
              </a:solid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30" name="Freeform 9">
              <a:extLst>
                <a:ext uri="{FF2B5EF4-FFF2-40B4-BE49-F238E27FC236}">
                  <a16:creationId xmlns:a16="http://schemas.microsoft.com/office/drawing/2014/main" id="{BDAC2105-1F14-424D-B391-75166BA64C26}"/>
                </a:ext>
              </a:extLst>
            </p:cNvPr>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31" name="Freeform 10">
              <a:extLst>
                <a:ext uri="{FF2B5EF4-FFF2-40B4-BE49-F238E27FC236}">
                  <a16:creationId xmlns:a16="http://schemas.microsoft.com/office/drawing/2014/main" id="{911EC56D-1543-4E36-878E-A257A0CB835C}"/>
                </a:ext>
              </a:extLst>
            </p:cNvPr>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32" name="Freeform 11">
              <a:extLst>
                <a:ext uri="{FF2B5EF4-FFF2-40B4-BE49-F238E27FC236}">
                  <a16:creationId xmlns:a16="http://schemas.microsoft.com/office/drawing/2014/main" id="{C2D95C73-9E2F-45D2-B346-D7D24125A216}"/>
                </a:ext>
              </a:extLst>
            </p:cNvPr>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sp>
          <p:nvSpPr>
            <p:cNvPr id="33" name="Freeform 12">
              <a:extLst>
                <a:ext uri="{FF2B5EF4-FFF2-40B4-BE49-F238E27FC236}">
                  <a16:creationId xmlns:a16="http://schemas.microsoft.com/office/drawing/2014/main" id="{BAB6FB8C-B04F-42E8-B67D-8811E88D7CD4}"/>
                </a:ext>
              </a:extLst>
            </p:cNvPr>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a:solidFill>
                  <a:srgbClr val="FFFFFF"/>
                </a:solidFill>
                <a:latin typeface="Segoe UI Light" charset="0"/>
              </a:endParaRPr>
            </a:p>
          </p:txBody>
        </p:sp>
      </p:grpSp>
      <p:sp>
        <p:nvSpPr>
          <p:cNvPr id="34" name="Rectangle 33">
            <a:extLst>
              <a:ext uri="{FF2B5EF4-FFF2-40B4-BE49-F238E27FC236}">
                <a16:creationId xmlns:a16="http://schemas.microsoft.com/office/drawing/2014/main" id="{04546E54-BA7A-46D0-B164-CEFB9B61689A}"/>
              </a:ext>
            </a:extLst>
          </p:cNvPr>
          <p:cNvSpPr/>
          <p:nvPr/>
        </p:nvSpPr>
        <p:spPr>
          <a:xfrm>
            <a:off x="1901575" y="550342"/>
            <a:ext cx="1986121" cy="514756"/>
          </a:xfrm>
          <a:prstGeom prst="rect">
            <a:avLst/>
          </a:prstGeom>
        </p:spPr>
        <p:txBody>
          <a:bodyPr wrap="none">
            <a:spAutoFit/>
          </a:bodyPr>
          <a:lstStyle/>
          <a:p>
            <a:pPr defTabSz="914367">
              <a:defRPr/>
            </a:pPr>
            <a:r>
              <a:rPr lang="en-US" sz="2745" dirty="0">
                <a:solidFill>
                  <a:srgbClr val="505050"/>
                </a:solidFill>
                <a:latin typeface="Segoe UI Semilight"/>
              </a:rPr>
              <a:t>App Service</a:t>
            </a:r>
          </a:p>
        </p:txBody>
      </p:sp>
      <p:pic>
        <p:nvPicPr>
          <p:cNvPr id="21" name="Picture 6">
            <a:extLst>
              <a:ext uri="{FF2B5EF4-FFF2-40B4-BE49-F238E27FC236}">
                <a16:creationId xmlns:a16="http://schemas.microsoft.com/office/drawing/2014/main" id="{3E281B5F-E1C6-4335-AD15-61E395A4FEA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93300" y="21411"/>
            <a:ext cx="849346" cy="849346"/>
          </a:xfrm>
          <a:prstGeom prst="rect">
            <a:avLst/>
          </a:prstGeom>
        </p:spPr>
      </p:pic>
      <p:grpSp>
        <p:nvGrpSpPr>
          <p:cNvPr id="23" name="Group 22">
            <a:extLst>
              <a:ext uri="{FF2B5EF4-FFF2-40B4-BE49-F238E27FC236}">
                <a16:creationId xmlns:a16="http://schemas.microsoft.com/office/drawing/2014/main" id="{48E1F4CF-2EA8-48D0-9125-6A2A7B75280E}"/>
              </a:ext>
            </a:extLst>
          </p:cNvPr>
          <p:cNvGrpSpPr/>
          <p:nvPr/>
        </p:nvGrpSpPr>
        <p:grpSpPr>
          <a:xfrm>
            <a:off x="8550030" y="1189494"/>
            <a:ext cx="994247" cy="575745"/>
            <a:chOff x="7712710" y="2866532"/>
            <a:chExt cx="900970" cy="493385"/>
          </a:xfrm>
        </p:grpSpPr>
        <p:sp>
          <p:nvSpPr>
            <p:cNvPr id="24" name="Rectangle 23">
              <a:extLst>
                <a:ext uri="{FF2B5EF4-FFF2-40B4-BE49-F238E27FC236}">
                  <a16:creationId xmlns:a16="http://schemas.microsoft.com/office/drawing/2014/main" id="{43CB925C-1FB6-4C5A-8B99-D752D3C91E71}"/>
                </a:ext>
              </a:extLst>
            </p:cNvPr>
            <p:cNvSpPr/>
            <p:nvPr/>
          </p:nvSpPr>
          <p:spPr bwMode="auto">
            <a:xfrm>
              <a:off x="8088848" y="2869853"/>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5D8AF1D-7F87-4455-A459-F20EF5767EEB}"/>
                </a:ext>
              </a:extLst>
            </p:cNvPr>
            <p:cNvSpPr/>
            <p:nvPr/>
          </p:nvSpPr>
          <p:spPr bwMode="auto">
            <a:xfrm>
              <a:off x="8263038"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A893F387-AD21-4C2D-82B2-F5F80F299DEE}"/>
                </a:ext>
              </a:extLst>
            </p:cNvPr>
            <p:cNvSpPr/>
            <p:nvPr/>
          </p:nvSpPr>
          <p:spPr bwMode="auto">
            <a:xfrm>
              <a:off x="7912395" y="3207942"/>
              <a:ext cx="148000" cy="148000"/>
            </a:xfrm>
            <a:prstGeom prst="rect">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a:lnSpc>
                  <a:spcPct val="90000"/>
                </a:lnSpc>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Left Brace 36">
              <a:extLst>
                <a:ext uri="{FF2B5EF4-FFF2-40B4-BE49-F238E27FC236}">
                  <a16:creationId xmlns:a16="http://schemas.microsoft.com/office/drawing/2014/main" id="{7CE0B130-3D5C-473A-99DB-2D1CBAE7D609}"/>
                </a:ext>
              </a:extLst>
            </p:cNvPr>
            <p:cNvSpPr/>
            <p:nvPr/>
          </p:nvSpPr>
          <p:spPr>
            <a:xfrm rot="5400000">
              <a:off x="8069263" y="2936571"/>
              <a:ext cx="184907" cy="347471"/>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63">
                <a:defRPr/>
              </a:pPr>
              <a:endParaRPr lang="en-US">
                <a:solidFill>
                  <a:srgbClr val="505050"/>
                </a:solidFill>
                <a:latin typeface="Segoe UI"/>
              </a:endParaRPr>
            </a:p>
          </p:txBody>
        </p:sp>
        <p:sp>
          <p:nvSpPr>
            <p:cNvPr id="38" name="Left Brace 37">
              <a:extLst>
                <a:ext uri="{FF2B5EF4-FFF2-40B4-BE49-F238E27FC236}">
                  <a16:creationId xmlns:a16="http://schemas.microsoft.com/office/drawing/2014/main" id="{85896864-D5F8-4036-B36F-65BAC9254DDC}"/>
                </a:ext>
              </a:extLst>
            </p:cNvPr>
            <p:cNvSpPr/>
            <p:nvPr/>
          </p:nvSpPr>
          <p:spPr>
            <a:xfrm rot="10800000">
              <a:off x="8469317"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63">
                <a:defRPr/>
              </a:pPr>
              <a:endParaRPr lang="en-US">
                <a:solidFill>
                  <a:srgbClr val="505050"/>
                </a:solidFill>
                <a:latin typeface="Segoe UI"/>
              </a:endParaRPr>
            </a:p>
          </p:txBody>
        </p:sp>
        <p:sp>
          <p:nvSpPr>
            <p:cNvPr id="39" name="Left Brace 38">
              <a:extLst>
                <a:ext uri="{FF2B5EF4-FFF2-40B4-BE49-F238E27FC236}">
                  <a16:creationId xmlns:a16="http://schemas.microsoft.com/office/drawing/2014/main" id="{392A1B19-9D4A-44D2-9549-A0848FBA38CF}"/>
                </a:ext>
              </a:extLst>
            </p:cNvPr>
            <p:cNvSpPr/>
            <p:nvPr/>
          </p:nvSpPr>
          <p:spPr>
            <a:xfrm rot="10800000" flipH="1">
              <a:off x="7712710" y="2866532"/>
              <a:ext cx="144363" cy="493385"/>
            </a:xfrm>
            <a:prstGeom prst="leftBrace">
              <a:avLst>
                <a:gd name="adj1" fmla="val 51383"/>
                <a:gd name="adj2" fmla="val 50000"/>
              </a:avLst>
            </a:prstGeom>
            <a:ln w="254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963">
                <a:defRPr/>
              </a:pPr>
              <a:endParaRPr lang="en-US">
                <a:solidFill>
                  <a:srgbClr val="505050"/>
                </a:solidFill>
                <a:latin typeface="Segoe UI"/>
              </a:endParaRPr>
            </a:p>
          </p:txBody>
        </p:sp>
      </p:grpSp>
      <p:sp>
        <p:nvSpPr>
          <p:cNvPr id="40" name="Rectangle 39">
            <a:extLst>
              <a:ext uri="{FF2B5EF4-FFF2-40B4-BE49-F238E27FC236}">
                <a16:creationId xmlns:a16="http://schemas.microsoft.com/office/drawing/2014/main" id="{73A55FEC-B14B-4172-BF3B-660C1E85D69C}"/>
              </a:ext>
            </a:extLst>
          </p:cNvPr>
          <p:cNvSpPr/>
          <p:nvPr/>
        </p:nvSpPr>
        <p:spPr>
          <a:xfrm>
            <a:off x="5410760" y="136489"/>
            <a:ext cx="1622094" cy="512935"/>
          </a:xfrm>
          <a:prstGeom prst="rect">
            <a:avLst/>
          </a:prstGeom>
        </p:spPr>
        <p:txBody>
          <a:bodyPr wrap="none">
            <a:spAutoFit/>
          </a:bodyPr>
          <a:lstStyle/>
          <a:p>
            <a:pPr defTabSz="914367">
              <a:defRPr/>
            </a:pPr>
            <a:r>
              <a:rPr lang="en-US" sz="2745" dirty="0">
                <a:solidFill>
                  <a:srgbClr val="505050"/>
                </a:solidFill>
                <a:latin typeface="Segoe UI Semilight"/>
              </a:rPr>
              <a:t>Functions</a:t>
            </a:r>
          </a:p>
        </p:txBody>
      </p:sp>
      <p:sp>
        <p:nvSpPr>
          <p:cNvPr id="42" name="Rectangle 41">
            <a:extLst>
              <a:ext uri="{FF2B5EF4-FFF2-40B4-BE49-F238E27FC236}">
                <a16:creationId xmlns:a16="http://schemas.microsoft.com/office/drawing/2014/main" id="{99BB90CF-06FD-48DD-943C-D3E9F1C21678}"/>
              </a:ext>
            </a:extLst>
          </p:cNvPr>
          <p:cNvSpPr/>
          <p:nvPr/>
        </p:nvSpPr>
        <p:spPr>
          <a:xfrm>
            <a:off x="9843085" y="1186406"/>
            <a:ext cx="1854675" cy="512935"/>
          </a:xfrm>
          <a:prstGeom prst="rect">
            <a:avLst/>
          </a:prstGeom>
        </p:spPr>
        <p:txBody>
          <a:bodyPr wrap="none">
            <a:spAutoFit/>
          </a:bodyPr>
          <a:lstStyle/>
          <a:p>
            <a:pPr defTabSz="914367">
              <a:defRPr/>
            </a:pPr>
            <a:r>
              <a:rPr lang="en-US" sz="2745" dirty="0">
                <a:solidFill>
                  <a:srgbClr val="505050"/>
                </a:solidFill>
                <a:latin typeface="Segoe UI Semilight"/>
              </a:rPr>
              <a:t>Logic Apps</a:t>
            </a:r>
          </a:p>
        </p:txBody>
      </p:sp>
      <p:sp>
        <p:nvSpPr>
          <p:cNvPr id="43" name="Rectangle 42">
            <a:extLst>
              <a:ext uri="{FF2B5EF4-FFF2-40B4-BE49-F238E27FC236}">
                <a16:creationId xmlns:a16="http://schemas.microsoft.com/office/drawing/2014/main" id="{272D4F95-4EED-42B7-9BCB-5CEC9FAB4288}"/>
              </a:ext>
            </a:extLst>
          </p:cNvPr>
          <p:cNvSpPr/>
          <p:nvPr/>
        </p:nvSpPr>
        <p:spPr>
          <a:xfrm>
            <a:off x="1307012" y="5388490"/>
            <a:ext cx="844205" cy="512935"/>
          </a:xfrm>
          <a:prstGeom prst="rect">
            <a:avLst/>
          </a:prstGeom>
        </p:spPr>
        <p:txBody>
          <a:bodyPr wrap="none">
            <a:spAutoFit/>
          </a:bodyPr>
          <a:lstStyle/>
          <a:p>
            <a:pPr defTabSz="914367">
              <a:defRPr/>
            </a:pPr>
            <a:r>
              <a:rPr lang="en-US" sz="2745" dirty="0">
                <a:solidFill>
                  <a:srgbClr val="505050"/>
                </a:solidFill>
                <a:latin typeface="Segoe UI Semilight"/>
              </a:rPr>
              <a:t>VMs</a:t>
            </a:r>
          </a:p>
        </p:txBody>
      </p:sp>
      <p:pic>
        <p:nvPicPr>
          <p:cNvPr id="1026" name="Picture 2" descr="Image result for azure container instances logo">
            <a:extLst>
              <a:ext uri="{FF2B5EF4-FFF2-40B4-BE49-F238E27FC236}">
                <a16:creationId xmlns:a16="http://schemas.microsoft.com/office/drawing/2014/main" id="{F45DE7C5-508B-4317-B5E9-8FBDFC9BF1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6169" y="5197785"/>
            <a:ext cx="2190761" cy="1150149"/>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8240B3FE-813E-4BE3-B70C-1DDD991EC24E}"/>
              </a:ext>
            </a:extLst>
          </p:cNvPr>
          <p:cNvSpPr/>
          <p:nvPr/>
        </p:nvSpPr>
        <p:spPr>
          <a:xfrm>
            <a:off x="9128432" y="5219011"/>
            <a:ext cx="1749384" cy="935351"/>
          </a:xfrm>
          <a:prstGeom prst="rect">
            <a:avLst/>
          </a:prstGeom>
        </p:spPr>
        <p:txBody>
          <a:bodyPr wrap="none">
            <a:spAutoFit/>
          </a:bodyPr>
          <a:lstStyle/>
          <a:p>
            <a:pPr defTabSz="914367">
              <a:defRPr/>
            </a:pPr>
            <a:r>
              <a:rPr lang="en-US" sz="2745" dirty="0">
                <a:solidFill>
                  <a:srgbClr val="505050"/>
                </a:solidFill>
                <a:latin typeface="Segoe UI Semilight"/>
              </a:rPr>
              <a:t>Container </a:t>
            </a:r>
            <a:br>
              <a:rPr lang="en-US" sz="2745" dirty="0">
                <a:solidFill>
                  <a:srgbClr val="505050"/>
                </a:solidFill>
                <a:latin typeface="Segoe UI Semilight"/>
              </a:rPr>
            </a:br>
            <a:r>
              <a:rPr lang="en-US" sz="2745" dirty="0">
                <a:solidFill>
                  <a:srgbClr val="505050"/>
                </a:solidFill>
                <a:latin typeface="Segoe UI Semilight"/>
              </a:rPr>
              <a:t>Instances</a:t>
            </a:r>
          </a:p>
        </p:txBody>
      </p:sp>
      <p:pic>
        <p:nvPicPr>
          <p:cNvPr id="4" name="Picture 3">
            <a:extLst>
              <a:ext uri="{FF2B5EF4-FFF2-40B4-BE49-F238E27FC236}">
                <a16:creationId xmlns:a16="http://schemas.microsoft.com/office/drawing/2014/main" id="{D2211B20-3C7B-4CB8-8817-CA0CA663FEAC}"/>
              </a:ext>
            </a:extLst>
          </p:cNvPr>
          <p:cNvPicPr>
            <a:picLocks noChangeAspect="1"/>
          </p:cNvPicPr>
          <p:nvPr/>
        </p:nvPicPr>
        <p:blipFill>
          <a:blip r:embed="rId7"/>
          <a:stretch>
            <a:fillRect/>
          </a:stretch>
        </p:blipFill>
        <p:spPr>
          <a:xfrm>
            <a:off x="4307147" y="5388942"/>
            <a:ext cx="1114933" cy="1114933"/>
          </a:xfrm>
          <a:prstGeom prst="rect">
            <a:avLst/>
          </a:prstGeom>
        </p:spPr>
      </p:pic>
      <p:pic>
        <p:nvPicPr>
          <p:cNvPr id="45" name="Picture 44">
            <a:extLst>
              <a:ext uri="{FF2B5EF4-FFF2-40B4-BE49-F238E27FC236}">
                <a16:creationId xmlns:a16="http://schemas.microsoft.com/office/drawing/2014/main" id="{B9574118-0A33-47C5-9B31-DFDBFA7749DD}"/>
              </a:ext>
            </a:extLst>
          </p:cNvPr>
          <p:cNvPicPr>
            <a:picLocks noChangeAspect="1"/>
          </p:cNvPicPr>
          <p:nvPr/>
        </p:nvPicPr>
        <p:blipFill>
          <a:blip r:embed="rId8">
            <a:extLst>
              <a:ext uri="{BEBA8EAE-BF5A-486C-A8C5-ECC9F3942E4B}">
                <a14:imgProps xmlns:a14="http://schemas.microsoft.com/office/drawing/2010/main">
                  <a14:imgLayer r:embed="rId9">
                    <a14:imgEffect>
                      <a14:artisticPaintBrush/>
                    </a14:imgEffect>
                  </a14:imgLayer>
                </a14:imgProps>
              </a:ext>
            </a:extLst>
          </a:blip>
          <a:stretch>
            <a:fillRect/>
          </a:stretch>
        </p:blipFill>
        <p:spPr>
          <a:xfrm>
            <a:off x="208124" y="5219010"/>
            <a:ext cx="1023533" cy="943150"/>
          </a:xfrm>
          <a:prstGeom prst="rect">
            <a:avLst/>
          </a:prstGeom>
        </p:spPr>
      </p:pic>
      <p:sp>
        <p:nvSpPr>
          <p:cNvPr id="46" name="Rectangle 45">
            <a:extLst>
              <a:ext uri="{FF2B5EF4-FFF2-40B4-BE49-F238E27FC236}">
                <a16:creationId xmlns:a16="http://schemas.microsoft.com/office/drawing/2014/main" id="{734E302F-D582-4F53-95BD-3F08B6474321}"/>
              </a:ext>
            </a:extLst>
          </p:cNvPr>
          <p:cNvSpPr/>
          <p:nvPr/>
        </p:nvSpPr>
        <p:spPr>
          <a:xfrm>
            <a:off x="5508193" y="5456486"/>
            <a:ext cx="1524661" cy="935351"/>
          </a:xfrm>
          <a:prstGeom prst="rect">
            <a:avLst/>
          </a:prstGeom>
        </p:spPr>
        <p:txBody>
          <a:bodyPr wrap="none">
            <a:spAutoFit/>
          </a:bodyPr>
          <a:lstStyle/>
          <a:p>
            <a:pPr defTabSz="914367">
              <a:defRPr/>
            </a:pPr>
            <a:r>
              <a:rPr lang="en-US" sz="2745" dirty="0">
                <a:solidFill>
                  <a:srgbClr val="505050"/>
                </a:solidFill>
                <a:latin typeface="Segoe UI Semilight"/>
              </a:rPr>
              <a:t>VM </a:t>
            </a:r>
            <a:br>
              <a:rPr lang="en-US" sz="2745" dirty="0">
                <a:solidFill>
                  <a:srgbClr val="505050"/>
                </a:solidFill>
                <a:latin typeface="Segoe UI Semilight"/>
              </a:rPr>
            </a:br>
            <a:r>
              <a:rPr lang="en-US" sz="2745" dirty="0">
                <a:solidFill>
                  <a:srgbClr val="505050"/>
                </a:solidFill>
                <a:latin typeface="Segoe UI Semilight"/>
              </a:rPr>
              <a:t>Scale Set</a:t>
            </a:r>
          </a:p>
        </p:txBody>
      </p:sp>
      <p:sp>
        <p:nvSpPr>
          <p:cNvPr id="9" name="Callout: Bent Line 8">
            <a:extLst>
              <a:ext uri="{FF2B5EF4-FFF2-40B4-BE49-F238E27FC236}">
                <a16:creationId xmlns:a16="http://schemas.microsoft.com/office/drawing/2014/main" id="{447C6AFA-B655-4C93-819E-D0D610924E75}"/>
              </a:ext>
            </a:extLst>
          </p:cNvPr>
          <p:cNvSpPr/>
          <p:nvPr/>
        </p:nvSpPr>
        <p:spPr bwMode="auto">
          <a:xfrm>
            <a:off x="2151216" y="4474829"/>
            <a:ext cx="1654856" cy="626854"/>
          </a:xfrm>
          <a:prstGeom prst="borderCallout2">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505050"/>
                </a:solidFill>
                <a:latin typeface="Segoe UI Semilight"/>
              </a:rPr>
              <a:t>Lift-and-shift </a:t>
            </a:r>
            <a:endParaRPr lang="en-US" sz="156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Callout: Bent Line 40">
            <a:extLst>
              <a:ext uri="{FF2B5EF4-FFF2-40B4-BE49-F238E27FC236}">
                <a16:creationId xmlns:a16="http://schemas.microsoft.com/office/drawing/2014/main" id="{78C2E974-9948-47A6-B179-D1754B636ADF}"/>
              </a:ext>
            </a:extLst>
          </p:cNvPr>
          <p:cNvSpPr/>
          <p:nvPr/>
        </p:nvSpPr>
        <p:spPr bwMode="auto">
          <a:xfrm>
            <a:off x="5722490" y="4483286"/>
            <a:ext cx="2294412" cy="626854"/>
          </a:xfrm>
          <a:prstGeom prst="borderCallout2">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505050"/>
                </a:solidFill>
                <a:latin typeface="Segoe UI Semilight"/>
              </a:rPr>
              <a:t>Scale identical VMs</a:t>
            </a:r>
          </a:p>
          <a:p>
            <a:pPr algn="ctr" defTabSz="914102" fontAlgn="base">
              <a:lnSpc>
                <a:spcPct val="90000"/>
              </a:lnSpc>
              <a:spcBef>
                <a:spcPct val="0"/>
              </a:spcBef>
              <a:spcAft>
                <a:spcPct val="0"/>
              </a:spcAft>
            </a:pPr>
            <a:r>
              <a:rPr lang="en-US" sz="1568" dirty="0">
                <a:solidFill>
                  <a:srgbClr val="505050"/>
                </a:solidFill>
                <a:latin typeface="Segoe UI Semilight"/>
              </a:rPr>
              <a:t> &amp; Elasticity  </a:t>
            </a:r>
            <a:endParaRPr lang="en-US" sz="156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Callout: Bent Line 46">
            <a:extLst>
              <a:ext uri="{FF2B5EF4-FFF2-40B4-BE49-F238E27FC236}">
                <a16:creationId xmlns:a16="http://schemas.microsoft.com/office/drawing/2014/main" id="{1E3DCFB0-ED46-45CC-8199-DDCB4971B671}"/>
              </a:ext>
            </a:extLst>
          </p:cNvPr>
          <p:cNvSpPr/>
          <p:nvPr/>
        </p:nvSpPr>
        <p:spPr bwMode="auto">
          <a:xfrm>
            <a:off x="9820010" y="4398584"/>
            <a:ext cx="2294412" cy="799201"/>
          </a:xfrm>
          <a:prstGeom prst="borderCallout2">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505050"/>
                </a:solidFill>
                <a:latin typeface="Segoe UI Semilight"/>
              </a:rPr>
              <a:t>Individual containers with no overhead</a:t>
            </a:r>
          </a:p>
          <a:p>
            <a:pPr algn="ctr" defTabSz="914102" fontAlgn="base">
              <a:lnSpc>
                <a:spcPct val="90000"/>
              </a:lnSpc>
              <a:spcBef>
                <a:spcPct val="0"/>
              </a:spcBef>
              <a:spcAft>
                <a:spcPct val="0"/>
              </a:spcAft>
            </a:pPr>
            <a:r>
              <a:rPr lang="en-US" sz="1568" dirty="0">
                <a:solidFill>
                  <a:srgbClr val="505050"/>
                </a:solidFill>
                <a:latin typeface="Segoe UI Semilight"/>
              </a:rPr>
              <a:t>Or burst your AKS</a:t>
            </a:r>
            <a:endParaRPr lang="en-US" sz="156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Callout: Bent Line 47">
            <a:extLst>
              <a:ext uri="{FF2B5EF4-FFF2-40B4-BE49-F238E27FC236}">
                <a16:creationId xmlns:a16="http://schemas.microsoft.com/office/drawing/2014/main" id="{1A959959-68A1-4204-A739-BA2D08841159}"/>
              </a:ext>
            </a:extLst>
          </p:cNvPr>
          <p:cNvSpPr/>
          <p:nvPr/>
        </p:nvSpPr>
        <p:spPr bwMode="auto">
          <a:xfrm>
            <a:off x="9666930" y="2099622"/>
            <a:ext cx="2294412" cy="799201"/>
          </a:xfrm>
          <a:prstGeom prst="borderCallout2">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000000"/>
                </a:solidFill>
                <a:latin typeface="Segoe UI Semilight"/>
                <a:ea typeface="Segoe UI" pitchFamily="34" charset="0"/>
                <a:cs typeface="Segoe UI" pitchFamily="34" charset="0"/>
              </a:rPr>
              <a:t>Managed containers Infrastructure</a:t>
            </a:r>
          </a:p>
        </p:txBody>
      </p:sp>
      <p:sp>
        <p:nvSpPr>
          <p:cNvPr id="49" name="Callout: Bent Line 48">
            <a:extLst>
              <a:ext uri="{FF2B5EF4-FFF2-40B4-BE49-F238E27FC236}">
                <a16:creationId xmlns:a16="http://schemas.microsoft.com/office/drawing/2014/main" id="{314B85A2-439A-4A2F-9423-6420E0398E00}"/>
              </a:ext>
            </a:extLst>
          </p:cNvPr>
          <p:cNvSpPr/>
          <p:nvPr/>
        </p:nvSpPr>
        <p:spPr bwMode="auto">
          <a:xfrm>
            <a:off x="3004288" y="1950541"/>
            <a:ext cx="2294412" cy="799201"/>
          </a:xfrm>
          <a:prstGeom prst="borderCallout2">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000000"/>
                </a:solidFill>
                <a:latin typeface="Segoe UI Semilight"/>
                <a:ea typeface="Segoe UI" pitchFamily="34" charset="0"/>
                <a:cs typeface="Segoe UI" pitchFamily="34" charset="0"/>
              </a:rPr>
              <a:t>Microservices .NET based platform</a:t>
            </a:r>
          </a:p>
        </p:txBody>
      </p:sp>
      <p:sp>
        <p:nvSpPr>
          <p:cNvPr id="50" name="Callout: Bent Line 49">
            <a:extLst>
              <a:ext uri="{FF2B5EF4-FFF2-40B4-BE49-F238E27FC236}">
                <a16:creationId xmlns:a16="http://schemas.microsoft.com/office/drawing/2014/main" id="{F25BEDD9-D9EF-46BB-9EBD-3CDCE142B753}"/>
              </a:ext>
            </a:extLst>
          </p:cNvPr>
          <p:cNvSpPr/>
          <p:nvPr/>
        </p:nvSpPr>
        <p:spPr bwMode="auto">
          <a:xfrm>
            <a:off x="7949662" y="34419"/>
            <a:ext cx="2615541" cy="799201"/>
          </a:xfrm>
          <a:prstGeom prst="borderCallout2">
            <a:avLst>
              <a:gd name="adj1" fmla="val 18750"/>
              <a:gd name="adj2" fmla="val -8333"/>
              <a:gd name="adj3" fmla="val 18750"/>
              <a:gd name="adj4" fmla="val -16667"/>
              <a:gd name="adj5" fmla="val 35285"/>
              <a:gd name="adj6" fmla="val -38457"/>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000000"/>
                </a:solidFill>
                <a:latin typeface="Segoe UI Semilight"/>
                <a:ea typeface="Segoe UI" pitchFamily="34" charset="0"/>
                <a:cs typeface="Segoe UI" pitchFamily="34" charset="0"/>
              </a:rPr>
              <a:t>Serverless, Event-based platform</a:t>
            </a:r>
          </a:p>
        </p:txBody>
      </p:sp>
      <p:sp>
        <p:nvSpPr>
          <p:cNvPr id="51" name="Callout: Bent Line 50">
            <a:extLst>
              <a:ext uri="{FF2B5EF4-FFF2-40B4-BE49-F238E27FC236}">
                <a16:creationId xmlns:a16="http://schemas.microsoft.com/office/drawing/2014/main" id="{B119D473-690F-4553-9242-CB57990BD879}"/>
              </a:ext>
            </a:extLst>
          </p:cNvPr>
          <p:cNvSpPr/>
          <p:nvPr/>
        </p:nvSpPr>
        <p:spPr bwMode="auto">
          <a:xfrm>
            <a:off x="5298923" y="956050"/>
            <a:ext cx="2615541" cy="799201"/>
          </a:xfrm>
          <a:prstGeom prst="borderCallout2">
            <a:avLst>
              <a:gd name="adj1" fmla="val 21188"/>
              <a:gd name="adj2" fmla="val 103179"/>
              <a:gd name="adj3" fmla="val 22001"/>
              <a:gd name="adj4" fmla="val 115955"/>
              <a:gd name="adj5" fmla="val 40974"/>
              <a:gd name="adj6" fmla="val 125209"/>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000000"/>
                </a:solidFill>
                <a:latin typeface="Segoe UI Semilight"/>
                <a:ea typeface="Segoe UI" pitchFamily="34" charset="0"/>
                <a:cs typeface="Segoe UI" pitchFamily="34" charset="0"/>
              </a:rPr>
              <a:t>Serverless, “Code-less”, Event-based platform</a:t>
            </a:r>
          </a:p>
        </p:txBody>
      </p:sp>
      <p:sp>
        <p:nvSpPr>
          <p:cNvPr id="52" name="Callout: Bent Line 51">
            <a:extLst>
              <a:ext uri="{FF2B5EF4-FFF2-40B4-BE49-F238E27FC236}">
                <a16:creationId xmlns:a16="http://schemas.microsoft.com/office/drawing/2014/main" id="{C90A540F-593B-484F-B38F-3AA869327939}"/>
              </a:ext>
            </a:extLst>
          </p:cNvPr>
          <p:cNvSpPr/>
          <p:nvPr/>
        </p:nvSpPr>
        <p:spPr bwMode="auto">
          <a:xfrm>
            <a:off x="2493016" y="988116"/>
            <a:ext cx="2294412" cy="799201"/>
          </a:xfrm>
          <a:prstGeom prst="borderCallout2">
            <a:avLst>
              <a:gd name="adj1" fmla="val 18750"/>
              <a:gd name="adj2" fmla="val -8333"/>
              <a:gd name="adj3" fmla="val 18750"/>
              <a:gd name="adj4" fmla="val -16667"/>
              <a:gd name="adj5" fmla="val 3840"/>
              <a:gd name="adj6" fmla="val -27946"/>
            </a:avLst>
          </a:prstGeom>
          <a:solidFill>
            <a:srgbClr val="FFC000"/>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dirty="0">
                <a:solidFill>
                  <a:srgbClr val="000000"/>
                </a:solidFill>
                <a:latin typeface="Segoe UI Semilight"/>
                <a:ea typeface="Segoe UI" pitchFamily="34" charset="0"/>
                <a:cs typeface="Segoe UI" pitchFamily="34" charset="0"/>
              </a:rPr>
              <a:t>Web, Mobile, or API PAAS</a:t>
            </a:r>
          </a:p>
        </p:txBody>
      </p:sp>
    </p:spTree>
    <p:extLst>
      <p:ext uri="{BB962C8B-B14F-4D97-AF65-F5344CB8AC3E}">
        <p14:creationId xmlns:p14="http://schemas.microsoft.com/office/powerpoint/2010/main" val="41710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1" grpId="0" animBg="1"/>
      <p:bldP spid="47" grpId="0" animBg="1"/>
      <p:bldP spid="48" grpId="0" animBg="1"/>
      <p:bldP spid="49" grpId="0" animBg="1"/>
      <p:bldP spid="50" grpId="0" animBg="1"/>
      <p:bldP spid="51" grpId="0" animBg="1"/>
      <p:bldP spid="5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486746"/>
            <a:ext cx="11653523" cy="3325024"/>
          </a:xfrm>
        </p:spPr>
        <p:txBody>
          <a:bodyPr/>
          <a:lstStyle/>
          <a:p>
            <a:r>
              <a:rPr lang="en-US" dirty="0"/>
              <a:t>Target the highest acceptable level of abstraction</a:t>
            </a:r>
          </a:p>
          <a:p>
            <a:pPr marL="224097" lvl="1" indent="0">
              <a:buNone/>
            </a:pPr>
            <a:r>
              <a:rPr lang="en-US" sz="2353" dirty="0"/>
              <a:t>If you don’t need control of something, let Microsoft handle it</a:t>
            </a:r>
          </a:p>
          <a:p>
            <a:pPr marL="224097" lvl="1" indent="0">
              <a:buNone/>
            </a:pPr>
            <a:r>
              <a:rPr lang="en-US" sz="2353" dirty="0"/>
              <a:t>Just make sure you’re ok with the restrictions, including portability</a:t>
            </a:r>
          </a:p>
          <a:p>
            <a:pPr lvl="1"/>
            <a:endParaRPr lang="en-US" dirty="0"/>
          </a:p>
          <a:p>
            <a:r>
              <a:rPr lang="en-US" dirty="0"/>
              <a:t>Don’t fall victim to ‘analysis paralysis’</a:t>
            </a:r>
          </a:p>
          <a:p>
            <a:pPr marL="224097" lvl="1" indent="0">
              <a:buNone/>
            </a:pPr>
            <a:r>
              <a:rPr lang="en-US" sz="2353" dirty="0"/>
              <a:t>For most customers, every option offers value over what they have today</a:t>
            </a:r>
          </a:p>
          <a:p>
            <a:pPr marL="224097" lvl="1" indent="0">
              <a:buNone/>
            </a:pPr>
            <a:r>
              <a:rPr lang="en-US" sz="2353" dirty="0"/>
              <a:t>Torn between two options? Flip a coin and get started</a:t>
            </a:r>
          </a:p>
        </p:txBody>
      </p:sp>
      <p:sp>
        <p:nvSpPr>
          <p:cNvPr id="3" name="Title 2"/>
          <p:cNvSpPr>
            <a:spLocks noGrp="1"/>
          </p:cNvSpPr>
          <p:nvPr>
            <p:ph type="title"/>
          </p:nvPr>
        </p:nvSpPr>
        <p:spPr/>
        <p:txBody>
          <a:bodyPr/>
          <a:lstStyle/>
          <a:p>
            <a:r>
              <a:rPr lang="en-US" dirty="0"/>
              <a:t>Key recommendations for choosing a service</a:t>
            </a:r>
          </a:p>
        </p:txBody>
      </p:sp>
    </p:spTree>
    <p:extLst>
      <p:ext uri="{BB962C8B-B14F-4D97-AF65-F5344CB8AC3E}">
        <p14:creationId xmlns:p14="http://schemas.microsoft.com/office/powerpoint/2010/main" val="140981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7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288696" y="1177045"/>
            <a:ext cx="4524144" cy="4524144"/>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82953" y="2955270"/>
            <a:ext cx="7401157" cy="3306920"/>
          </a:xfrm>
          <a:prstGeom prst="rect">
            <a:avLst/>
          </a:prstGeom>
          <a:noFill/>
        </p:spPr>
        <p:txBody>
          <a:bodyPr vert="horz" wrap="square" lIns="179285" tIns="143428" rIns="179285" bIns="143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Multiple families and sizes, GPUs</a:t>
            </a:r>
          </a:p>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HDD/SSD, Managed/Unmanaged Disks, Accelerated Networking</a:t>
            </a:r>
          </a:p>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Availability Sets, scheduled events, planned maintenance</a:t>
            </a:r>
          </a:p>
          <a:p>
            <a:pPr marL="0" indent="0" defTabSz="914133">
              <a:lnSpc>
                <a:spcPct val="100000"/>
              </a:lnSpc>
              <a:spcBef>
                <a:spcPts val="0"/>
              </a:spcBef>
              <a:spcAft>
                <a:spcPts val="1176"/>
              </a:spcAft>
              <a:buClr>
                <a:srgbClr val="FFFFFF"/>
              </a:buClr>
              <a:buNone/>
              <a:defRPr/>
            </a:pPr>
            <a:endParaRPr lang="en-US" sz="1961" dirty="0">
              <a:gradFill>
                <a:gsLst>
                  <a:gs pos="1250">
                    <a:srgbClr val="FFFFFF"/>
                  </a:gs>
                  <a:gs pos="100000">
                    <a:srgbClr val="FFFFFF"/>
                  </a:gs>
                </a:gsLst>
                <a:lin ang="5400000" scaled="0"/>
              </a:gradFill>
              <a:latin typeface="Segoe UI Light"/>
              <a:cs typeface="Segoe UI Semibold" panose="020B0702040204020203" pitchFamily="34" charset="0"/>
            </a:endParaRPr>
          </a:p>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Ubuntu, Red Hat, Windows, SUSE, CoreOS</a:t>
            </a:r>
          </a:p>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VM Extensions </a:t>
            </a:r>
          </a:p>
          <a:p>
            <a:pPr marL="0" indent="0" defTabSz="914133">
              <a:lnSpc>
                <a:spcPct val="100000"/>
              </a:lnSpc>
              <a:spcBef>
                <a:spcPts val="0"/>
              </a:spcBef>
              <a:spcAft>
                <a:spcPts val="1176"/>
              </a:spcAft>
              <a:buClr>
                <a:srgbClr val="FFFFFF"/>
              </a:buClr>
              <a:buNone/>
              <a:defRPr/>
            </a:pPr>
            <a:r>
              <a:rPr lang="en-US" sz="1961" dirty="0">
                <a:gradFill>
                  <a:gsLst>
                    <a:gs pos="1250">
                      <a:srgbClr val="FFFFFF"/>
                    </a:gs>
                    <a:gs pos="100000">
                      <a:srgbClr val="FFFFFF"/>
                    </a:gs>
                  </a:gsLst>
                  <a:lin ang="5400000" scaled="0"/>
                </a:gradFill>
                <a:latin typeface="Segoe UI Light"/>
                <a:cs typeface="Segoe UI Semibold" panose="020B0702040204020203" pitchFamily="34" charset="0"/>
              </a:rPr>
              <a:t>DevOps Extensions with Chef and Puppet</a:t>
            </a:r>
          </a:p>
        </p:txBody>
      </p:sp>
      <p:sp>
        <p:nvSpPr>
          <p:cNvPr id="5" name="Title 1"/>
          <p:cNvSpPr txBox="1">
            <a:spLocks/>
          </p:cNvSpPr>
          <p:nvPr/>
        </p:nvSpPr>
        <p:spPr>
          <a:xfrm>
            <a:off x="256025" y="1444728"/>
            <a:ext cx="10963572" cy="1026675"/>
          </a:xfrm>
          <a:prstGeom prst="rect">
            <a:avLst/>
          </a:prstGeom>
        </p:spPr>
        <p:txBody>
          <a:bodyPr vert="horz" wrap="square" lIns="179285" tIns="143428" rIns="179285" bIns="143428"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fontAlgn="base">
              <a:spcBef>
                <a:spcPts val="1176"/>
              </a:spcBef>
              <a:spcAft>
                <a:spcPct val="0"/>
              </a:spcAft>
              <a:defRPr/>
            </a:pPr>
            <a:r>
              <a:rPr lang="en-US" sz="4705" spc="-100" dirty="0">
                <a:gradFill>
                  <a:gsLst>
                    <a:gs pos="1250">
                      <a:srgbClr val="FFFFFF"/>
                    </a:gs>
                    <a:gs pos="100000">
                      <a:srgbClr val="FFFFFF"/>
                    </a:gs>
                  </a:gsLst>
                  <a:lin ang="5400000" scaled="0"/>
                </a:gradFill>
                <a:latin typeface="Segoe UI Light"/>
              </a:rPr>
              <a:t>Virtual Machines</a:t>
            </a:r>
          </a:p>
        </p:txBody>
      </p:sp>
      <p:sp>
        <p:nvSpPr>
          <p:cNvPr id="6" name="AutoShape 3"/>
          <p:cNvSpPr>
            <a:spLocks noChangeAspect="1" noChangeArrowheads="1" noTextEdit="1"/>
          </p:cNvSpPr>
          <p:nvPr/>
        </p:nvSpPr>
        <p:spPr bwMode="auto">
          <a:xfrm>
            <a:off x="7941764" y="938933"/>
            <a:ext cx="3965435" cy="3753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716512" y="1454883"/>
            <a:ext cx="3631913" cy="2203970"/>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14702" y="2786627"/>
            <a:ext cx="1893128" cy="1744452"/>
          </a:xfrm>
          <a:prstGeom prst="rect">
            <a:avLst/>
          </a:prstGeom>
        </p:spPr>
      </p:pic>
    </p:spTree>
    <p:extLst>
      <p:ext uri="{BB962C8B-B14F-4D97-AF65-F5344CB8AC3E}">
        <p14:creationId xmlns:p14="http://schemas.microsoft.com/office/powerpoint/2010/main" val="773080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1DFFB456-3B81-4E57-8415-F09E903D47EF}"/>
              </a:ext>
            </a:extLst>
          </p:cNvPr>
          <p:cNvSpPr/>
          <p:nvPr/>
        </p:nvSpPr>
        <p:spPr bwMode="auto">
          <a:xfrm flipV="1">
            <a:off x="5994276" y="2895707"/>
            <a:ext cx="194777" cy="829682"/>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57044"/>
            <a:endParaRPr lang="en-US" sz="1655">
              <a:solidFill>
                <a:srgbClr val="FFFFFF"/>
              </a:solidFill>
              <a:latin typeface="Segoe UI Semilight"/>
            </a:endParaRPr>
          </a:p>
        </p:txBody>
      </p:sp>
      <p:sp>
        <p:nvSpPr>
          <p:cNvPr id="169" name="Freeform: Shape 168">
            <a:extLst>
              <a:ext uri="{FF2B5EF4-FFF2-40B4-BE49-F238E27FC236}">
                <a16:creationId xmlns:a16="http://schemas.microsoft.com/office/drawing/2014/main" id="{C7AE45DE-EA10-46DE-AA05-B9454D2F226D}"/>
              </a:ext>
            </a:extLst>
          </p:cNvPr>
          <p:cNvSpPr/>
          <p:nvPr/>
        </p:nvSpPr>
        <p:spPr bwMode="auto">
          <a:xfrm flipV="1">
            <a:off x="9265471" y="3007492"/>
            <a:ext cx="194777" cy="75431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57044"/>
            <a:endParaRPr lang="en-US" sz="1655">
              <a:solidFill>
                <a:srgbClr val="FFFFFF"/>
              </a:solidFill>
              <a:latin typeface="Segoe UI Semilight"/>
            </a:endParaRPr>
          </a:p>
        </p:txBody>
      </p:sp>
      <p:grpSp>
        <p:nvGrpSpPr>
          <p:cNvPr id="72" name="Group 71">
            <a:extLst>
              <a:ext uri="{FF2B5EF4-FFF2-40B4-BE49-F238E27FC236}">
                <a16:creationId xmlns:a16="http://schemas.microsoft.com/office/drawing/2014/main" id="{720ADAC3-FEBA-4190-A2B1-42DEB3247CFC}"/>
              </a:ext>
            </a:extLst>
          </p:cNvPr>
          <p:cNvGrpSpPr/>
          <p:nvPr/>
        </p:nvGrpSpPr>
        <p:grpSpPr>
          <a:xfrm>
            <a:off x="2893028" y="3237968"/>
            <a:ext cx="1446080" cy="1102114"/>
            <a:chOff x="3475683" y="1763123"/>
            <a:chExt cx="1573639" cy="1199332"/>
          </a:xfrm>
        </p:grpSpPr>
        <p:grpSp>
          <p:nvGrpSpPr>
            <p:cNvPr id="122" name="Group 121">
              <a:extLst>
                <a:ext uri="{FF2B5EF4-FFF2-40B4-BE49-F238E27FC236}">
                  <a16:creationId xmlns:a16="http://schemas.microsoft.com/office/drawing/2014/main" id="{0E247B76-E50C-4788-9A9B-798D9133DA45}"/>
                </a:ext>
              </a:extLst>
            </p:cNvPr>
            <p:cNvGrpSpPr/>
            <p:nvPr/>
          </p:nvGrpSpPr>
          <p:grpSpPr>
            <a:xfrm>
              <a:off x="4026292" y="2332372"/>
              <a:ext cx="679598" cy="520840"/>
              <a:chOff x="3489019" y="2410376"/>
              <a:chExt cx="932004" cy="714281"/>
            </a:xfrm>
          </p:grpSpPr>
          <p:sp>
            <p:nvSpPr>
              <p:cNvPr id="129" name="monitor">
                <a:extLst>
                  <a:ext uri="{FF2B5EF4-FFF2-40B4-BE49-F238E27FC236}">
                    <a16:creationId xmlns:a16="http://schemas.microsoft.com/office/drawing/2014/main" id="{F784C508-CC93-4EB5-B688-DDFABDE1141A}"/>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286">
                  <a:gradFill>
                    <a:gsLst>
                      <a:gs pos="0">
                        <a:srgbClr val="505050"/>
                      </a:gs>
                      <a:gs pos="100000">
                        <a:srgbClr val="505050"/>
                      </a:gs>
                    </a:gsLst>
                  </a:gradFill>
                  <a:latin typeface="Segoe UI Semilight"/>
                </a:endParaRPr>
              </a:p>
            </p:txBody>
          </p:sp>
          <p:sp>
            <p:nvSpPr>
              <p:cNvPr id="130" name="TextBox 129">
                <a:extLst>
                  <a:ext uri="{FF2B5EF4-FFF2-40B4-BE49-F238E27FC236}">
                    <a16:creationId xmlns:a16="http://schemas.microsoft.com/office/drawing/2014/main" id="{D803546B-27FB-4456-9651-F257DB4CFE02}"/>
                  </a:ext>
                </a:extLst>
              </p:cNvPr>
              <p:cNvSpPr txBox="1"/>
              <p:nvPr/>
            </p:nvSpPr>
            <p:spPr>
              <a:xfrm>
                <a:off x="3888571" y="2554740"/>
                <a:ext cx="168858" cy="303757"/>
              </a:xfrm>
              <a:prstGeom prst="rect">
                <a:avLst/>
              </a:prstGeom>
              <a:noFill/>
            </p:spPr>
            <p:txBody>
              <a:bodyPr wrap="none" lIns="0" tIns="0" rIns="0" bIns="0" rtlCol="0">
                <a:spAutoFit/>
              </a:bodyPr>
              <a:lstStyle/>
              <a:p>
                <a:pP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B</a:t>
                </a:r>
              </a:p>
            </p:txBody>
          </p:sp>
        </p:grpSp>
        <p:sp>
          <p:nvSpPr>
            <p:cNvPr id="123" name="Rectangle 122">
              <a:extLst>
                <a:ext uri="{FF2B5EF4-FFF2-40B4-BE49-F238E27FC236}">
                  <a16:creationId xmlns:a16="http://schemas.microsoft.com/office/drawing/2014/main" id="{7786D777-4176-41C3-9179-327E87D91077}"/>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6C7E2091-AB4F-4474-A0A4-D72B53B8A2C9}"/>
                </a:ext>
              </a:extLst>
            </p:cNvPr>
            <p:cNvSpPr/>
            <p:nvPr/>
          </p:nvSpPr>
          <p:spPr bwMode="auto">
            <a:xfrm>
              <a:off x="3898852" y="1817266"/>
              <a:ext cx="971904" cy="3384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56797" fontAlgn="base">
                <a:lnSpc>
                  <a:spcPct val="90000"/>
                </a:lnSpc>
                <a:spcBef>
                  <a:spcPct val="0"/>
                </a:spcBef>
                <a:spcAft>
                  <a:spcPct val="0"/>
                </a:spcAft>
              </a:pPr>
              <a:r>
                <a:rPr lang="en-US" sz="1286">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25" name="Group 124">
              <a:extLst>
                <a:ext uri="{FF2B5EF4-FFF2-40B4-BE49-F238E27FC236}">
                  <a16:creationId xmlns:a16="http://schemas.microsoft.com/office/drawing/2014/main" id="{904CD093-4625-4465-A390-4C0A96FDDA6C}"/>
                </a:ext>
              </a:extLst>
            </p:cNvPr>
            <p:cNvGrpSpPr/>
            <p:nvPr/>
          </p:nvGrpSpPr>
          <p:grpSpPr>
            <a:xfrm>
              <a:off x="3475683" y="1763123"/>
              <a:ext cx="443204" cy="443204"/>
              <a:chOff x="3433906" y="1801744"/>
              <a:chExt cx="365962" cy="365962"/>
            </a:xfrm>
          </p:grpSpPr>
          <p:sp>
            <p:nvSpPr>
              <p:cNvPr id="127" name="Oval 126">
                <a:extLst>
                  <a:ext uri="{FF2B5EF4-FFF2-40B4-BE49-F238E27FC236}">
                    <a16:creationId xmlns:a16="http://schemas.microsoft.com/office/drawing/2014/main" id="{EF083388-7899-4B4C-BAA0-AA87944241BA}"/>
                  </a:ext>
                </a:extLst>
              </p:cNvPr>
              <p:cNvSpPr/>
              <p:nvPr/>
            </p:nvSpPr>
            <p:spPr bwMode="auto">
              <a:xfrm>
                <a:off x="3433906" y="180174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MiniExpand_E93A">
                <a:extLst>
                  <a:ext uri="{FF2B5EF4-FFF2-40B4-BE49-F238E27FC236}">
                    <a16:creationId xmlns:a16="http://schemas.microsoft.com/office/drawing/2014/main" id="{30A908D1-8997-4CCF-B557-0279A02F08B3}"/>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84028" tIns="42015" rIns="84028" bIns="42015" numCol="1" anchor="t" anchorCtr="0" compatLnSpc="1">
                <a:prstTxWarp prst="textNoShape">
                  <a:avLst/>
                </a:prstTxWarp>
              </a:bodyPr>
              <a:lstStyle/>
              <a:p>
                <a:pPr defTabSz="857044"/>
                <a:endParaRPr lang="en-US" sz="826">
                  <a:gradFill>
                    <a:gsLst>
                      <a:gs pos="0">
                        <a:srgbClr val="505050"/>
                      </a:gs>
                      <a:gs pos="100000">
                        <a:srgbClr val="505050"/>
                      </a:gs>
                    </a:gsLst>
                    <a:lin ang="5400000" scaled="1"/>
                  </a:gradFill>
                  <a:latin typeface="Segoe UI Semilight"/>
                </a:endParaRPr>
              </a:p>
            </p:txBody>
          </p:sp>
        </p:grpSp>
      </p:grpSp>
      <p:grpSp>
        <p:nvGrpSpPr>
          <p:cNvPr id="73" name="Group 72">
            <a:extLst>
              <a:ext uri="{FF2B5EF4-FFF2-40B4-BE49-F238E27FC236}">
                <a16:creationId xmlns:a16="http://schemas.microsoft.com/office/drawing/2014/main" id="{55DEF4F0-5A64-4837-84DE-C25CDF73D6FE}"/>
              </a:ext>
            </a:extLst>
          </p:cNvPr>
          <p:cNvGrpSpPr/>
          <p:nvPr/>
        </p:nvGrpSpPr>
        <p:grpSpPr>
          <a:xfrm>
            <a:off x="717350" y="3237966"/>
            <a:ext cx="2005032" cy="1101099"/>
            <a:chOff x="1126308" y="1763123"/>
            <a:chExt cx="2181896" cy="1198227"/>
          </a:xfrm>
        </p:grpSpPr>
        <p:sp>
          <p:nvSpPr>
            <p:cNvPr id="111" name="Rectangle 110">
              <a:extLst>
                <a:ext uri="{FF2B5EF4-FFF2-40B4-BE49-F238E27FC236}">
                  <a16:creationId xmlns:a16="http://schemas.microsoft.com/office/drawing/2014/main" id="{15414932-16D3-42CB-9F8B-EB663B89313D}"/>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B4826E51-BCD9-41D7-B996-07EAE88281EC}"/>
                </a:ext>
              </a:extLst>
            </p:cNvPr>
            <p:cNvSpPr/>
            <p:nvPr/>
          </p:nvSpPr>
          <p:spPr bwMode="auto">
            <a:xfrm>
              <a:off x="1582518" y="1800639"/>
              <a:ext cx="1032661"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56797" fontAlgn="base">
                <a:lnSpc>
                  <a:spcPct val="90000"/>
                </a:lnSpc>
                <a:spcBef>
                  <a:spcPct val="0"/>
                </a:spcBef>
                <a:spcAft>
                  <a:spcPct val="0"/>
                </a:spcAft>
              </a:pPr>
              <a:r>
                <a:rPr lang="en-US" sz="1286">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13" name="Group 112">
              <a:extLst>
                <a:ext uri="{FF2B5EF4-FFF2-40B4-BE49-F238E27FC236}">
                  <a16:creationId xmlns:a16="http://schemas.microsoft.com/office/drawing/2014/main" id="{845473E6-0D19-4525-864B-1540F05C37B7}"/>
                </a:ext>
              </a:extLst>
            </p:cNvPr>
            <p:cNvGrpSpPr/>
            <p:nvPr/>
          </p:nvGrpSpPr>
          <p:grpSpPr>
            <a:xfrm>
              <a:off x="1457286" y="2332382"/>
              <a:ext cx="679586" cy="520830"/>
              <a:chOff x="1107905" y="1985997"/>
              <a:chExt cx="865583" cy="663377"/>
            </a:xfrm>
          </p:grpSpPr>
          <p:sp>
            <p:nvSpPr>
              <p:cNvPr id="120" name="monitor">
                <a:extLst>
                  <a:ext uri="{FF2B5EF4-FFF2-40B4-BE49-F238E27FC236}">
                    <a16:creationId xmlns:a16="http://schemas.microsoft.com/office/drawing/2014/main" id="{CDE4A3FF-19AB-4B7B-A5ED-4DD8AE0AAEA2}"/>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286">
                  <a:gradFill>
                    <a:gsLst>
                      <a:gs pos="0">
                        <a:srgbClr val="505050"/>
                      </a:gs>
                      <a:gs pos="100000">
                        <a:srgbClr val="505050"/>
                      </a:gs>
                    </a:gsLst>
                  </a:gradFill>
                  <a:latin typeface="Segoe UI Semilight"/>
                </a:endParaRPr>
              </a:p>
            </p:txBody>
          </p:sp>
          <p:sp>
            <p:nvSpPr>
              <p:cNvPr id="121" name="TextBox 120">
                <a:extLst>
                  <a:ext uri="{FF2B5EF4-FFF2-40B4-BE49-F238E27FC236}">
                    <a16:creationId xmlns:a16="http://schemas.microsoft.com/office/drawing/2014/main" id="{02FB5DF3-A0D0-4FFA-9373-E21DE2DE1573}"/>
                  </a:ext>
                </a:extLst>
              </p:cNvPr>
              <p:cNvSpPr txBox="1"/>
              <p:nvPr/>
            </p:nvSpPr>
            <p:spPr>
              <a:xfrm>
                <a:off x="1435788" y="2120074"/>
                <a:ext cx="176430" cy="282115"/>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a:t>
                </a:r>
              </a:p>
            </p:txBody>
          </p:sp>
        </p:grpSp>
        <p:grpSp>
          <p:nvGrpSpPr>
            <p:cNvPr id="114" name="Group 113">
              <a:extLst>
                <a:ext uri="{FF2B5EF4-FFF2-40B4-BE49-F238E27FC236}">
                  <a16:creationId xmlns:a16="http://schemas.microsoft.com/office/drawing/2014/main" id="{73BFC6D1-4C77-442D-B044-24F01A372D3C}"/>
                </a:ext>
              </a:extLst>
            </p:cNvPr>
            <p:cNvGrpSpPr/>
            <p:nvPr/>
          </p:nvGrpSpPr>
          <p:grpSpPr>
            <a:xfrm>
              <a:off x="2396839" y="2332382"/>
              <a:ext cx="679586" cy="520830"/>
              <a:chOff x="2294035" y="1985997"/>
              <a:chExt cx="865583" cy="663377"/>
            </a:xfrm>
          </p:grpSpPr>
          <p:sp>
            <p:nvSpPr>
              <p:cNvPr id="118" name="monitor">
                <a:extLst>
                  <a:ext uri="{FF2B5EF4-FFF2-40B4-BE49-F238E27FC236}">
                    <a16:creationId xmlns:a16="http://schemas.microsoft.com/office/drawing/2014/main" id="{218998CC-CF29-4647-8B4C-7ADD7CE9A2FC}"/>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286">
                  <a:gradFill>
                    <a:gsLst>
                      <a:gs pos="0">
                        <a:srgbClr val="505050"/>
                      </a:gs>
                      <a:gs pos="100000">
                        <a:srgbClr val="505050"/>
                      </a:gs>
                    </a:gsLst>
                  </a:gradFill>
                  <a:latin typeface="Segoe UI Semilight"/>
                </a:endParaRPr>
              </a:p>
            </p:txBody>
          </p:sp>
          <p:sp>
            <p:nvSpPr>
              <p:cNvPr id="119" name="TextBox 118">
                <a:extLst>
                  <a:ext uri="{FF2B5EF4-FFF2-40B4-BE49-F238E27FC236}">
                    <a16:creationId xmlns:a16="http://schemas.microsoft.com/office/drawing/2014/main" id="{EB75C11C-51A7-4F59-816D-C12E29B6C5C4}"/>
                  </a:ext>
                </a:extLst>
              </p:cNvPr>
              <p:cNvSpPr txBox="1"/>
              <p:nvPr/>
            </p:nvSpPr>
            <p:spPr>
              <a:xfrm>
                <a:off x="2485513" y="2120074"/>
                <a:ext cx="449658" cy="282115"/>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Av2</a:t>
                </a:r>
              </a:p>
            </p:txBody>
          </p:sp>
        </p:grpSp>
        <p:grpSp>
          <p:nvGrpSpPr>
            <p:cNvPr id="115" name="Group 114">
              <a:extLst>
                <a:ext uri="{FF2B5EF4-FFF2-40B4-BE49-F238E27FC236}">
                  <a16:creationId xmlns:a16="http://schemas.microsoft.com/office/drawing/2014/main" id="{D78ECED7-1919-4B45-A4F6-2806382A2F2C}"/>
                </a:ext>
              </a:extLst>
            </p:cNvPr>
            <p:cNvGrpSpPr/>
            <p:nvPr/>
          </p:nvGrpSpPr>
          <p:grpSpPr>
            <a:xfrm>
              <a:off x="1126308" y="1763123"/>
              <a:ext cx="449062" cy="449062"/>
              <a:chOff x="1069967" y="1804673"/>
              <a:chExt cx="365962" cy="365962"/>
            </a:xfrm>
          </p:grpSpPr>
          <p:sp>
            <p:nvSpPr>
              <p:cNvPr id="116" name="Oval 115">
                <a:extLst>
                  <a:ext uri="{FF2B5EF4-FFF2-40B4-BE49-F238E27FC236}">
                    <a16:creationId xmlns:a16="http://schemas.microsoft.com/office/drawing/2014/main" id="{E8C91247-6CE6-4298-837A-6E678A07D378}"/>
                  </a:ext>
                </a:extLst>
              </p:cNvPr>
              <p:cNvSpPr/>
              <p:nvPr/>
            </p:nvSpPr>
            <p:spPr bwMode="auto">
              <a:xfrm>
                <a:off x="1069967" y="1804673"/>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desktop">
                <a:extLst>
                  <a:ext uri="{FF2B5EF4-FFF2-40B4-BE49-F238E27FC236}">
                    <a16:creationId xmlns:a16="http://schemas.microsoft.com/office/drawing/2014/main" id="{6F2921D0-2618-41F9-886D-B135764DA987}"/>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4028" tIns="42015" rIns="84028" bIns="42015" numCol="1" anchor="t" anchorCtr="0" compatLnSpc="1">
                <a:prstTxWarp prst="textNoShape">
                  <a:avLst/>
                </a:prstTxWarp>
              </a:bodyPr>
              <a:lstStyle/>
              <a:p>
                <a:pPr defTabSz="857044"/>
                <a:endParaRPr lang="en-US" sz="1655">
                  <a:gradFill>
                    <a:gsLst>
                      <a:gs pos="0">
                        <a:srgbClr val="505050"/>
                      </a:gs>
                      <a:gs pos="100000">
                        <a:srgbClr val="505050"/>
                      </a:gs>
                    </a:gsLst>
                  </a:gradFill>
                  <a:latin typeface="Segoe UI Semilight"/>
                </a:endParaRPr>
              </a:p>
            </p:txBody>
          </p:sp>
        </p:grpSp>
      </p:grpSp>
      <p:grpSp>
        <p:nvGrpSpPr>
          <p:cNvPr id="74" name="Group 73">
            <a:extLst>
              <a:ext uri="{FF2B5EF4-FFF2-40B4-BE49-F238E27FC236}">
                <a16:creationId xmlns:a16="http://schemas.microsoft.com/office/drawing/2014/main" id="{00A46BED-1139-4A27-89F4-757B21F77CBC}"/>
              </a:ext>
            </a:extLst>
          </p:cNvPr>
          <p:cNvGrpSpPr/>
          <p:nvPr/>
        </p:nvGrpSpPr>
        <p:grpSpPr>
          <a:xfrm>
            <a:off x="4509754" y="3237966"/>
            <a:ext cx="2981376" cy="1101099"/>
            <a:chOff x="5233109" y="1763123"/>
            <a:chExt cx="3244362" cy="1198227"/>
          </a:xfrm>
        </p:grpSpPr>
        <p:grpSp>
          <p:nvGrpSpPr>
            <p:cNvPr id="96" name="Group 95">
              <a:extLst>
                <a:ext uri="{FF2B5EF4-FFF2-40B4-BE49-F238E27FC236}">
                  <a16:creationId xmlns:a16="http://schemas.microsoft.com/office/drawing/2014/main" id="{7FABF8DB-E4EF-4391-921C-346FB5573381}"/>
                </a:ext>
              </a:extLst>
            </p:cNvPr>
            <p:cNvGrpSpPr/>
            <p:nvPr/>
          </p:nvGrpSpPr>
          <p:grpSpPr>
            <a:xfrm>
              <a:off x="5574596" y="2330359"/>
              <a:ext cx="679584" cy="520830"/>
              <a:chOff x="5177200" y="1985997"/>
              <a:chExt cx="865582" cy="663377"/>
            </a:xfrm>
          </p:grpSpPr>
          <p:sp>
            <p:nvSpPr>
              <p:cNvPr id="109" name="monitor">
                <a:extLst>
                  <a:ext uri="{FF2B5EF4-FFF2-40B4-BE49-F238E27FC236}">
                    <a16:creationId xmlns:a16="http://schemas.microsoft.com/office/drawing/2014/main" id="{5079CF79-DFC0-46C0-9BB4-E5DAEB177AAC}"/>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10" name="TextBox 109">
                <a:extLst>
                  <a:ext uri="{FF2B5EF4-FFF2-40B4-BE49-F238E27FC236}">
                    <a16:creationId xmlns:a16="http://schemas.microsoft.com/office/drawing/2014/main" id="{6693B901-F0E5-4B2E-BCF6-F5011C2443FD}"/>
                  </a:ext>
                </a:extLst>
              </p:cNvPr>
              <p:cNvSpPr txBox="1"/>
              <p:nvPr/>
            </p:nvSpPr>
            <p:spPr>
              <a:xfrm>
                <a:off x="5516329" y="2120336"/>
                <a:ext cx="187321" cy="282115"/>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a:t>
                </a:r>
              </a:p>
            </p:txBody>
          </p:sp>
        </p:grpSp>
        <p:grpSp>
          <p:nvGrpSpPr>
            <p:cNvPr id="97" name="Group 96">
              <a:extLst>
                <a:ext uri="{FF2B5EF4-FFF2-40B4-BE49-F238E27FC236}">
                  <a16:creationId xmlns:a16="http://schemas.microsoft.com/office/drawing/2014/main" id="{27852956-2CB6-4E09-882E-80BD61718AA8}"/>
                </a:ext>
              </a:extLst>
            </p:cNvPr>
            <p:cNvGrpSpPr/>
            <p:nvPr/>
          </p:nvGrpSpPr>
          <p:grpSpPr>
            <a:xfrm>
              <a:off x="6573713" y="2330359"/>
              <a:ext cx="679584" cy="520830"/>
              <a:chOff x="6375635" y="1985997"/>
              <a:chExt cx="865582" cy="663377"/>
            </a:xfrm>
          </p:grpSpPr>
          <p:sp>
            <p:nvSpPr>
              <p:cNvPr id="107" name="monitor">
                <a:extLst>
                  <a:ext uri="{FF2B5EF4-FFF2-40B4-BE49-F238E27FC236}">
                    <a16:creationId xmlns:a16="http://schemas.microsoft.com/office/drawing/2014/main" id="{BD13937D-81AB-4594-A559-1F4D7E17DDDF}"/>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9B873D4C-6BCA-4E33-9864-25B3B1367E20}"/>
                  </a:ext>
                </a:extLst>
              </p:cNvPr>
              <p:cNvSpPr txBox="1"/>
              <p:nvPr/>
            </p:nvSpPr>
            <p:spPr>
              <a:xfrm>
                <a:off x="6575365" y="2120336"/>
                <a:ext cx="466126" cy="282115"/>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Dv2</a:t>
                </a:r>
              </a:p>
            </p:txBody>
          </p:sp>
        </p:grpSp>
        <p:grpSp>
          <p:nvGrpSpPr>
            <p:cNvPr id="98" name="Group 97">
              <a:extLst>
                <a:ext uri="{FF2B5EF4-FFF2-40B4-BE49-F238E27FC236}">
                  <a16:creationId xmlns:a16="http://schemas.microsoft.com/office/drawing/2014/main" id="{BCCBB0B6-E274-4704-A7EC-30EB38831FA4}"/>
                </a:ext>
              </a:extLst>
            </p:cNvPr>
            <p:cNvGrpSpPr/>
            <p:nvPr/>
          </p:nvGrpSpPr>
          <p:grpSpPr>
            <a:xfrm>
              <a:off x="7572813" y="2330361"/>
              <a:ext cx="679600" cy="520840"/>
              <a:chOff x="7574071" y="1985997"/>
              <a:chExt cx="865603" cy="663392"/>
            </a:xfrm>
          </p:grpSpPr>
          <p:sp>
            <p:nvSpPr>
              <p:cNvPr id="105" name="monitor">
                <a:extLst>
                  <a:ext uri="{FF2B5EF4-FFF2-40B4-BE49-F238E27FC236}">
                    <a16:creationId xmlns:a16="http://schemas.microsoft.com/office/drawing/2014/main" id="{8033BDB9-012C-40B3-A076-7548CBBC20EF}"/>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286">
                  <a:gradFill>
                    <a:gsLst>
                      <a:gs pos="0">
                        <a:srgbClr val="505050"/>
                      </a:gs>
                      <a:gs pos="100000">
                        <a:srgbClr val="505050"/>
                      </a:gs>
                    </a:gsLst>
                  </a:gradFill>
                  <a:latin typeface="Segoe UI Semilight"/>
                </a:endParaRPr>
              </a:p>
            </p:txBody>
          </p:sp>
          <p:sp>
            <p:nvSpPr>
              <p:cNvPr id="106" name="TextBox 105">
                <a:extLst>
                  <a:ext uri="{FF2B5EF4-FFF2-40B4-BE49-F238E27FC236}">
                    <a16:creationId xmlns:a16="http://schemas.microsoft.com/office/drawing/2014/main" id="{0F7FC857-2590-4B78-A8CF-735E4CA6148C}"/>
                  </a:ext>
                </a:extLst>
              </p:cNvPr>
              <p:cNvSpPr txBox="1"/>
              <p:nvPr/>
            </p:nvSpPr>
            <p:spPr>
              <a:xfrm>
                <a:off x="7773810" y="2120336"/>
                <a:ext cx="466127" cy="282116"/>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Dv3</a:t>
                </a:r>
              </a:p>
            </p:txBody>
          </p:sp>
        </p:grpSp>
        <p:pic>
          <p:nvPicPr>
            <p:cNvPr id="99" name="Picture 98">
              <a:extLst>
                <a:ext uri="{FF2B5EF4-FFF2-40B4-BE49-F238E27FC236}">
                  <a16:creationId xmlns:a16="http://schemas.microsoft.com/office/drawing/2014/main" id="{F944B179-FCB2-4211-AFE1-6EE17510B8E3}"/>
                </a:ext>
              </a:extLst>
            </p:cNvPr>
            <p:cNvPicPr>
              <a:picLocks noChangeAspect="1"/>
            </p:cNvPicPr>
            <p:nvPr/>
          </p:nvPicPr>
          <p:blipFill>
            <a:blip r:embed="rId3"/>
            <a:stretch>
              <a:fillRect/>
            </a:stretch>
          </p:blipFill>
          <p:spPr>
            <a:xfrm>
              <a:off x="7386828" y="2182440"/>
              <a:ext cx="429306" cy="429306"/>
            </a:xfrm>
            <a:prstGeom prst="rect">
              <a:avLst/>
            </a:prstGeom>
          </p:spPr>
        </p:pic>
        <p:sp>
          <p:nvSpPr>
            <p:cNvPr id="100" name="Rectangle 99">
              <a:extLst>
                <a:ext uri="{FF2B5EF4-FFF2-40B4-BE49-F238E27FC236}">
                  <a16:creationId xmlns:a16="http://schemas.microsoft.com/office/drawing/2014/main" id="{6458C204-9D4B-40D4-8A7F-C5906ECB6188}"/>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C4EC3965-A4BE-472B-9283-B81843ED05D8}"/>
                </a:ext>
              </a:extLst>
            </p:cNvPr>
            <p:cNvSpPr/>
            <p:nvPr/>
          </p:nvSpPr>
          <p:spPr bwMode="auto">
            <a:xfrm>
              <a:off x="5683807" y="1800639"/>
              <a:ext cx="1469378"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56797" fontAlgn="base">
                <a:lnSpc>
                  <a:spcPct val="90000"/>
                </a:lnSpc>
                <a:spcBef>
                  <a:spcPct val="0"/>
                </a:spcBef>
                <a:spcAft>
                  <a:spcPct val="0"/>
                </a:spcAft>
              </a:pPr>
              <a:r>
                <a:rPr lang="en-US" sz="1286">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102" name="Group 101">
              <a:extLst>
                <a:ext uri="{FF2B5EF4-FFF2-40B4-BE49-F238E27FC236}">
                  <a16:creationId xmlns:a16="http://schemas.microsoft.com/office/drawing/2014/main" id="{13A0EF45-A1BA-4EB0-BE2F-2C5D4EB7E59F}"/>
                </a:ext>
              </a:extLst>
            </p:cNvPr>
            <p:cNvGrpSpPr/>
            <p:nvPr/>
          </p:nvGrpSpPr>
          <p:grpSpPr>
            <a:xfrm>
              <a:off x="5233109" y="1763123"/>
              <a:ext cx="448056" cy="448056"/>
              <a:chOff x="5233109" y="1763123"/>
              <a:chExt cx="448056" cy="448056"/>
            </a:xfrm>
          </p:grpSpPr>
          <p:sp>
            <p:nvSpPr>
              <p:cNvPr id="103" name="Oval 102">
                <a:extLst>
                  <a:ext uri="{FF2B5EF4-FFF2-40B4-BE49-F238E27FC236}">
                    <a16:creationId xmlns:a16="http://schemas.microsoft.com/office/drawing/2014/main" id="{06AA60A9-ADB8-486B-B295-62962771E172}"/>
                  </a:ext>
                </a:extLst>
              </p:cNvPr>
              <p:cNvSpPr/>
              <p:nvPr/>
            </p:nvSpPr>
            <p:spPr bwMode="auto">
              <a:xfrm>
                <a:off x="5233109" y="1763123"/>
                <a:ext cx="448056" cy="448056"/>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server">
                <a:extLst>
                  <a:ext uri="{FF2B5EF4-FFF2-40B4-BE49-F238E27FC236}">
                    <a16:creationId xmlns:a16="http://schemas.microsoft.com/office/drawing/2014/main" id="{23EEE6B6-CA69-40D6-8981-A00C4AD0711D}"/>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4028" tIns="42015" rIns="84028" bIns="42015" numCol="1" anchor="t" anchorCtr="0" compatLnSpc="1">
                <a:prstTxWarp prst="textNoShape">
                  <a:avLst/>
                </a:prstTxWarp>
              </a:bodyPr>
              <a:lstStyle/>
              <a:p>
                <a:pPr defTabSz="857044"/>
                <a:endParaRPr lang="en-US" sz="826">
                  <a:gradFill>
                    <a:gsLst>
                      <a:gs pos="0">
                        <a:srgbClr val="505050"/>
                      </a:gs>
                      <a:gs pos="100000">
                        <a:srgbClr val="505050"/>
                      </a:gs>
                    </a:gsLst>
                    <a:lin ang="5400000" scaled="1"/>
                  </a:gradFill>
                  <a:latin typeface="Segoe UI Semilight"/>
                </a:endParaRPr>
              </a:p>
            </p:txBody>
          </p:sp>
        </p:grpSp>
      </p:grpSp>
      <p:grpSp>
        <p:nvGrpSpPr>
          <p:cNvPr id="88" name="Group 87">
            <a:extLst>
              <a:ext uri="{FF2B5EF4-FFF2-40B4-BE49-F238E27FC236}">
                <a16:creationId xmlns:a16="http://schemas.microsoft.com/office/drawing/2014/main" id="{FDDD6D53-0972-4E9E-996C-25A0E82F42E8}"/>
              </a:ext>
            </a:extLst>
          </p:cNvPr>
          <p:cNvGrpSpPr/>
          <p:nvPr/>
        </p:nvGrpSpPr>
        <p:grpSpPr>
          <a:xfrm>
            <a:off x="10412159" y="3738719"/>
            <a:ext cx="624497" cy="478612"/>
            <a:chOff x="4318388" y="3898203"/>
            <a:chExt cx="865582" cy="663377"/>
          </a:xfrm>
        </p:grpSpPr>
        <p:sp>
          <p:nvSpPr>
            <p:cNvPr id="94" name="monitor">
              <a:extLst>
                <a:ext uri="{FF2B5EF4-FFF2-40B4-BE49-F238E27FC236}">
                  <a16:creationId xmlns:a16="http://schemas.microsoft.com/office/drawing/2014/main" id="{743CC153-D501-4F0F-9DF7-E5AF3958F106}"/>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5" name="TextBox 94">
              <a:extLst>
                <a:ext uri="{FF2B5EF4-FFF2-40B4-BE49-F238E27FC236}">
                  <a16:creationId xmlns:a16="http://schemas.microsoft.com/office/drawing/2014/main" id="{E74242AA-C01E-4826-A97B-A50837F53437}"/>
                </a:ext>
              </a:extLst>
            </p:cNvPr>
            <p:cNvSpPr txBox="1"/>
            <p:nvPr/>
          </p:nvSpPr>
          <p:spPr>
            <a:xfrm>
              <a:off x="4686921" y="4032284"/>
              <a:ext cx="128511" cy="282115"/>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857044">
                <a:spcAft>
                  <a:spcPts val="551"/>
                </a:spcAft>
              </a:pPr>
              <a:r>
                <a:rPr lang="en-US" sz="1469">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L</a:t>
              </a:r>
            </a:p>
          </p:txBody>
        </p:sp>
      </p:grpSp>
      <p:sp>
        <p:nvSpPr>
          <p:cNvPr id="89" name="Rectangle 88">
            <a:extLst>
              <a:ext uri="{FF2B5EF4-FFF2-40B4-BE49-F238E27FC236}">
                <a16:creationId xmlns:a16="http://schemas.microsoft.com/office/drawing/2014/main" id="{E4411062-8993-4856-96DF-1C70BB230A89}"/>
              </a:ext>
            </a:extLst>
          </p:cNvPr>
          <p:cNvSpPr/>
          <p:nvPr/>
        </p:nvSpPr>
        <p:spPr bwMode="auto">
          <a:xfrm>
            <a:off x="10062502" y="3440589"/>
            <a:ext cx="1323811" cy="171182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73688C6-AA59-4CBA-AAE3-D4F63B8705C0}"/>
              </a:ext>
            </a:extLst>
          </p:cNvPr>
          <p:cNvSpPr/>
          <p:nvPr/>
        </p:nvSpPr>
        <p:spPr bwMode="auto">
          <a:xfrm>
            <a:off x="10267580" y="3279501"/>
            <a:ext cx="1041873" cy="310984"/>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68056" tIns="0" rIns="0" bIns="0" numCol="1" spcCol="0" rtlCol="0" fromWordArt="0" anchor="ctr" anchorCtr="0" forceAA="0" compatLnSpc="1">
            <a:prstTxWarp prst="textNoShape">
              <a:avLst/>
            </a:prstTxWarp>
            <a:noAutofit/>
          </a:bodyPr>
          <a:lstStyle/>
          <a:p>
            <a:pPr defTabSz="856797" fontAlgn="base">
              <a:lnSpc>
                <a:spcPct val="90000"/>
              </a:lnSpc>
              <a:spcBef>
                <a:spcPct val="0"/>
              </a:spcBef>
              <a:spcAft>
                <a:spcPct val="0"/>
              </a:spcAft>
            </a:pPr>
            <a:r>
              <a:rPr lang="en-US" sz="1286">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Storage Optimized</a:t>
            </a:r>
          </a:p>
        </p:txBody>
      </p:sp>
      <p:grpSp>
        <p:nvGrpSpPr>
          <p:cNvPr id="91" name="Group 90">
            <a:extLst>
              <a:ext uri="{FF2B5EF4-FFF2-40B4-BE49-F238E27FC236}">
                <a16:creationId xmlns:a16="http://schemas.microsoft.com/office/drawing/2014/main" id="{9D35FBC2-F905-4D7B-8243-2F35974ADBB7}"/>
              </a:ext>
            </a:extLst>
          </p:cNvPr>
          <p:cNvGrpSpPr/>
          <p:nvPr/>
        </p:nvGrpSpPr>
        <p:grpSpPr>
          <a:xfrm>
            <a:off x="9950790" y="3272439"/>
            <a:ext cx="411736" cy="411736"/>
            <a:chOff x="3750357" y="3629439"/>
            <a:chExt cx="365962" cy="365962"/>
          </a:xfrm>
        </p:grpSpPr>
        <p:sp>
          <p:nvSpPr>
            <p:cNvPr id="92" name="Oval 91">
              <a:extLst>
                <a:ext uri="{FF2B5EF4-FFF2-40B4-BE49-F238E27FC236}">
                  <a16:creationId xmlns:a16="http://schemas.microsoft.com/office/drawing/2014/main" id="{B1B2C6F6-BBD8-4D7B-9872-7960DD2D8A50}"/>
                </a:ext>
              </a:extLst>
            </p:cNvPr>
            <p:cNvSpPr/>
            <p:nvPr/>
          </p:nvSpPr>
          <p:spPr bwMode="auto">
            <a:xfrm>
              <a:off x="3750357"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Database_EFC7">
              <a:extLst>
                <a:ext uri="{FF2B5EF4-FFF2-40B4-BE49-F238E27FC236}">
                  <a16:creationId xmlns:a16="http://schemas.microsoft.com/office/drawing/2014/main" id="{4B393E5C-A0AC-44AE-86DC-630D26061041}"/>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4028" tIns="42015" rIns="84028" bIns="42015" numCol="1" anchor="t" anchorCtr="0" compatLnSpc="1">
              <a:prstTxWarp prst="textNoShape">
                <a:avLst/>
              </a:prstTxWarp>
            </a:bodyPr>
            <a:lstStyle/>
            <a:p>
              <a:pPr defTabSz="857044"/>
              <a:endParaRPr lang="en-US" sz="1655">
                <a:solidFill>
                  <a:srgbClr val="353535"/>
                </a:solidFill>
                <a:latin typeface="Segoe UI Semilight"/>
              </a:endParaRPr>
            </a:p>
          </p:txBody>
        </p:sp>
      </p:grpSp>
      <p:grpSp>
        <p:nvGrpSpPr>
          <p:cNvPr id="76" name="Group 75">
            <a:extLst>
              <a:ext uri="{FF2B5EF4-FFF2-40B4-BE49-F238E27FC236}">
                <a16:creationId xmlns:a16="http://schemas.microsoft.com/office/drawing/2014/main" id="{0D0D3D5B-851F-4A5D-ABE5-AAFB995C4CEA}"/>
              </a:ext>
            </a:extLst>
          </p:cNvPr>
          <p:cNvGrpSpPr/>
          <p:nvPr/>
        </p:nvGrpSpPr>
        <p:grpSpPr>
          <a:xfrm>
            <a:off x="8011462" y="3753586"/>
            <a:ext cx="624499" cy="478611"/>
            <a:chOff x="8994248" y="1985997"/>
            <a:chExt cx="865583" cy="663377"/>
          </a:xfrm>
        </p:grpSpPr>
        <p:sp>
          <p:nvSpPr>
            <p:cNvPr id="86" name="monitor">
              <a:extLst>
                <a:ext uri="{FF2B5EF4-FFF2-40B4-BE49-F238E27FC236}">
                  <a16:creationId xmlns:a16="http://schemas.microsoft.com/office/drawing/2014/main" id="{965E3F20-595B-4138-BBE8-48A1EEE354B8}"/>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E6AB85D7-6B9C-4EDF-B44E-8E19832FCD02}"/>
                </a:ext>
              </a:extLst>
            </p:cNvPr>
            <p:cNvSpPr txBox="1"/>
            <p:nvPr/>
          </p:nvSpPr>
          <p:spPr>
            <a:xfrm>
              <a:off x="9361698" y="2120336"/>
              <a:ext cx="130689" cy="282115"/>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a:t>
              </a:r>
            </a:p>
          </p:txBody>
        </p:sp>
      </p:grpSp>
      <p:grpSp>
        <p:nvGrpSpPr>
          <p:cNvPr id="77" name="Group 76">
            <a:extLst>
              <a:ext uri="{FF2B5EF4-FFF2-40B4-BE49-F238E27FC236}">
                <a16:creationId xmlns:a16="http://schemas.microsoft.com/office/drawing/2014/main" id="{AE8D3A4D-44BB-4FE8-9CB5-E6FBEAB814BB}"/>
              </a:ext>
            </a:extLst>
          </p:cNvPr>
          <p:cNvGrpSpPr/>
          <p:nvPr/>
        </p:nvGrpSpPr>
        <p:grpSpPr>
          <a:xfrm>
            <a:off x="8929591" y="3753586"/>
            <a:ext cx="624499" cy="478611"/>
            <a:chOff x="10201320" y="1985997"/>
            <a:chExt cx="865583" cy="663377"/>
          </a:xfrm>
        </p:grpSpPr>
        <p:sp>
          <p:nvSpPr>
            <p:cNvPr id="84" name="monitor">
              <a:extLst>
                <a:ext uri="{FF2B5EF4-FFF2-40B4-BE49-F238E27FC236}">
                  <a16:creationId xmlns:a16="http://schemas.microsoft.com/office/drawing/2014/main" id="{EF7B9547-D2FA-4518-AB2F-594CB9DEC773}"/>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286">
                <a:gradFill>
                  <a:gsLst>
                    <a:gs pos="0">
                      <a:srgbClr val="505050"/>
                    </a:gs>
                    <a:gs pos="100000">
                      <a:srgbClr val="505050"/>
                    </a:gs>
                  </a:gsLst>
                </a:gradFill>
                <a:latin typeface="Segoe UI Semilight"/>
              </a:endParaRPr>
            </a:p>
          </p:txBody>
        </p:sp>
        <p:sp>
          <p:nvSpPr>
            <p:cNvPr id="85" name="TextBox 84">
              <a:extLst>
                <a:ext uri="{FF2B5EF4-FFF2-40B4-BE49-F238E27FC236}">
                  <a16:creationId xmlns:a16="http://schemas.microsoft.com/office/drawing/2014/main" id="{D52982F9-5E96-42BD-9191-2825B83FC332}"/>
                </a:ext>
              </a:extLst>
            </p:cNvPr>
            <p:cNvSpPr txBox="1"/>
            <p:nvPr/>
          </p:nvSpPr>
          <p:spPr>
            <a:xfrm>
              <a:off x="10429364" y="2120336"/>
              <a:ext cx="409494" cy="282115"/>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Fv2</a:t>
              </a:r>
            </a:p>
          </p:txBody>
        </p:sp>
      </p:grpSp>
      <p:sp>
        <p:nvSpPr>
          <p:cNvPr id="78" name="Rectangle 77">
            <a:extLst>
              <a:ext uri="{FF2B5EF4-FFF2-40B4-BE49-F238E27FC236}">
                <a16:creationId xmlns:a16="http://schemas.microsoft.com/office/drawing/2014/main" id="{264D30D7-D42A-4425-ABA2-D0F50E5F5021}"/>
              </a:ext>
            </a:extLst>
          </p:cNvPr>
          <p:cNvSpPr/>
          <p:nvPr/>
        </p:nvSpPr>
        <p:spPr bwMode="auto">
          <a:xfrm>
            <a:off x="7777738" y="3434556"/>
            <a:ext cx="2002407" cy="898476"/>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A549F923-DBB7-4FAA-A09D-F3A2F00D5277}"/>
              </a:ext>
            </a:extLst>
          </p:cNvPr>
          <p:cNvSpPr/>
          <p:nvPr/>
        </p:nvSpPr>
        <p:spPr bwMode="auto">
          <a:xfrm>
            <a:off x="7986986" y="3255098"/>
            <a:ext cx="1657440" cy="309968"/>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68056" tIns="0" rIns="0" bIns="0" numCol="1" spcCol="0" rtlCol="0" fromWordArt="0" anchor="ctr" anchorCtr="0" forceAA="0" compatLnSpc="1">
            <a:prstTxWarp prst="textNoShape">
              <a:avLst/>
            </a:prstTxWarp>
            <a:noAutofit/>
          </a:bodyPr>
          <a:lstStyle/>
          <a:p>
            <a:pPr defTabSz="856797" fontAlgn="base">
              <a:lnSpc>
                <a:spcPct val="90000"/>
              </a:lnSpc>
              <a:spcBef>
                <a:spcPct val="0"/>
              </a:spcBef>
              <a:spcAft>
                <a:spcPct val="0"/>
              </a:spcAft>
            </a:pPr>
            <a:r>
              <a:rPr lang="en-US" sz="1286">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80" name="Group 79">
            <a:extLst>
              <a:ext uri="{FF2B5EF4-FFF2-40B4-BE49-F238E27FC236}">
                <a16:creationId xmlns:a16="http://schemas.microsoft.com/office/drawing/2014/main" id="{AD944AAB-D2EB-4724-827D-B63E152D8068}"/>
              </a:ext>
            </a:extLst>
          </p:cNvPr>
          <p:cNvGrpSpPr/>
          <p:nvPr/>
        </p:nvGrpSpPr>
        <p:grpSpPr>
          <a:xfrm>
            <a:off x="7661773" y="3235662"/>
            <a:ext cx="411736" cy="411736"/>
            <a:chOff x="8646073" y="1794074"/>
            <a:chExt cx="365962" cy="365962"/>
          </a:xfrm>
        </p:grpSpPr>
        <p:sp>
          <p:nvSpPr>
            <p:cNvPr id="82" name="Oval 81">
              <a:extLst>
                <a:ext uri="{FF2B5EF4-FFF2-40B4-BE49-F238E27FC236}">
                  <a16:creationId xmlns:a16="http://schemas.microsoft.com/office/drawing/2014/main" id="{1599A5BD-3CC1-4AB8-9324-AA7623722CDD}"/>
                </a:ext>
              </a:extLst>
            </p:cNvPr>
            <p:cNvSpPr/>
            <p:nvPr/>
          </p:nvSpPr>
          <p:spPr bwMode="auto">
            <a:xfrm>
              <a:off x="8646073" y="179407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binary">
              <a:extLst>
                <a:ext uri="{FF2B5EF4-FFF2-40B4-BE49-F238E27FC236}">
                  <a16:creationId xmlns:a16="http://schemas.microsoft.com/office/drawing/2014/main" id="{B634FBF9-0238-4606-A371-33C6B4EE052E}"/>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4028" tIns="42015" rIns="84028" bIns="42015" numCol="1" anchor="t" anchorCtr="0" compatLnSpc="1">
              <a:prstTxWarp prst="textNoShape">
                <a:avLst/>
              </a:prstTxWarp>
            </a:bodyPr>
            <a:lstStyle/>
            <a:p>
              <a:pPr defTabSz="857044"/>
              <a:endParaRPr lang="en-US" sz="1655">
                <a:solidFill>
                  <a:srgbClr val="353535"/>
                </a:solidFill>
                <a:latin typeface="Segoe UI Semilight"/>
              </a:endParaRPr>
            </a:p>
          </p:txBody>
        </p:sp>
      </p:grpSp>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sz="4125" dirty="0">
                <a:solidFill>
                  <a:srgbClr val="0078D7"/>
                </a:solidFill>
                <a:latin typeface="Segoe UI Light" panose="020B0502040204020203" pitchFamily="34" charset="0"/>
                <a:cs typeface="Segoe UI Light" panose="020B0502040204020203" pitchFamily="34" charset="0"/>
              </a:rPr>
              <a:t>Latest VM Sizes</a:t>
            </a:r>
          </a:p>
        </p:txBody>
      </p:sp>
      <p:sp>
        <p:nvSpPr>
          <p:cNvPr id="160" name="Rectangle 159">
            <a:extLst>
              <a:ext uri="{FF2B5EF4-FFF2-40B4-BE49-F238E27FC236}">
                <a16:creationId xmlns:a16="http://schemas.microsoft.com/office/drawing/2014/main" id="{03776043-9ECF-4C43-9E3F-2A83D5C3DB04}"/>
              </a:ext>
            </a:extLst>
          </p:cNvPr>
          <p:cNvSpPr/>
          <p:nvPr/>
        </p:nvSpPr>
        <p:spPr bwMode="auto">
          <a:xfrm>
            <a:off x="4850072" y="5152419"/>
            <a:ext cx="3328732" cy="95126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8" tIns="42015" rIns="84028" bIns="42015" numCol="1" spcCol="0" rtlCol="0" fromWordArt="0" anchor="t" anchorCtr="0" forceAA="0" compatLnSpc="1">
            <a:prstTxWarp prst="textNoShape">
              <a:avLst/>
            </a:prstTxWarp>
            <a:noAutofit/>
          </a:bodyPr>
          <a:lstStyle/>
          <a:p>
            <a:pPr algn="ctr" defTabSz="856797" fontAlgn="base">
              <a:lnSpc>
                <a:spcPct val="90000"/>
              </a:lnSpc>
              <a:spcBef>
                <a:spcPct val="0"/>
              </a:spcBef>
              <a:spcAft>
                <a:spcPts val="551"/>
              </a:spcAft>
            </a:pPr>
            <a:r>
              <a:rPr lang="en-US" sz="1655">
                <a:solidFill>
                  <a:srgbClr val="3E3D4D"/>
                </a:solidFill>
                <a:latin typeface="Segoe UI" panose="020B0502040204020203" pitchFamily="34" charset="0"/>
                <a:cs typeface="Segoe UI" panose="020B0502040204020203" pitchFamily="34" charset="0"/>
              </a:rPr>
              <a:t>Intel Broadwell E5-2673 v4</a:t>
            </a:r>
          </a:p>
          <a:p>
            <a:pPr algn="ctr" defTabSz="856797" fontAlgn="base">
              <a:lnSpc>
                <a:spcPct val="90000"/>
              </a:lnSpc>
              <a:spcBef>
                <a:spcPct val="0"/>
              </a:spcBef>
              <a:spcAft>
                <a:spcPts val="551"/>
              </a:spcAft>
            </a:pPr>
            <a:r>
              <a:rPr lang="en-US" sz="1655">
                <a:solidFill>
                  <a:srgbClr val="3E3D4D"/>
                </a:solidFill>
                <a:latin typeface="Segoe UI" panose="020B0502040204020203" pitchFamily="34" charset="0"/>
                <a:cs typeface="Segoe UI" panose="020B0502040204020203" pitchFamily="34" charset="0"/>
              </a:rPr>
              <a:t>Hyper-Threaded CPUs</a:t>
            </a:r>
          </a:p>
          <a:p>
            <a:pPr algn="ctr" defTabSz="856797" fontAlgn="base">
              <a:lnSpc>
                <a:spcPct val="90000"/>
              </a:lnSpc>
              <a:spcBef>
                <a:spcPct val="0"/>
              </a:spcBef>
              <a:spcAft>
                <a:spcPts val="551"/>
              </a:spcAft>
            </a:pPr>
            <a:r>
              <a:rPr lang="en-US" sz="1655">
                <a:solidFill>
                  <a:srgbClr val="3E3D4D"/>
                </a:solidFill>
                <a:latin typeface="Segoe UI" panose="020B0502040204020203" pitchFamily="34" charset="0"/>
                <a:cs typeface="Segoe UI" panose="020B0502040204020203" pitchFamily="34" charset="0"/>
              </a:rPr>
              <a:t>Up to 64 vCPU’s, 256GB RAM</a:t>
            </a:r>
          </a:p>
        </p:txBody>
      </p:sp>
      <p:sp>
        <p:nvSpPr>
          <p:cNvPr id="161" name="Rectangle 160">
            <a:extLst>
              <a:ext uri="{FF2B5EF4-FFF2-40B4-BE49-F238E27FC236}">
                <a16:creationId xmlns:a16="http://schemas.microsoft.com/office/drawing/2014/main" id="{B58176BA-8681-47B8-9B5C-0321EE4FA449}"/>
              </a:ext>
            </a:extLst>
          </p:cNvPr>
          <p:cNvSpPr/>
          <p:nvPr/>
        </p:nvSpPr>
        <p:spPr bwMode="auto">
          <a:xfrm>
            <a:off x="7754961" y="2502994"/>
            <a:ext cx="3281694" cy="376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8" tIns="42015" rIns="84028" bIns="42015" numCol="1" spcCol="0" rtlCol="0" fromWordArt="0" anchor="t" anchorCtr="0" forceAA="0" compatLnSpc="1">
            <a:prstTxWarp prst="textNoShape">
              <a:avLst/>
            </a:prstTxWarp>
            <a:noAutofit/>
          </a:bodyPr>
          <a:lstStyle/>
          <a:p>
            <a:pPr algn="ctr" defTabSz="856797" fontAlgn="base">
              <a:lnSpc>
                <a:spcPct val="90000"/>
              </a:lnSpc>
              <a:spcBef>
                <a:spcPct val="0"/>
              </a:spcBef>
              <a:spcAft>
                <a:spcPts val="551"/>
              </a:spcAft>
            </a:pPr>
            <a:r>
              <a:rPr lang="pt-BR" sz="1688">
                <a:solidFill>
                  <a:srgbClr val="353535"/>
                </a:solidFill>
                <a:latin typeface="Segoe UI Semilight"/>
              </a:rPr>
              <a:t>Intel® Xeon® Platinum 8168 processor (Skylake)</a:t>
            </a:r>
            <a:endParaRPr lang="en-US" sz="1655">
              <a:solidFill>
                <a:srgbClr val="353535"/>
              </a:solidFill>
              <a:latin typeface="Segoe UI" panose="020B0502040204020203" pitchFamily="34" charset="0"/>
              <a:cs typeface="Segoe UI" panose="020B0502040204020203" pitchFamily="34" charset="0"/>
            </a:endParaRPr>
          </a:p>
        </p:txBody>
      </p:sp>
      <p:sp>
        <p:nvSpPr>
          <p:cNvPr id="11" name="Oval 10">
            <a:extLst>
              <a:ext uri="{FF2B5EF4-FFF2-40B4-BE49-F238E27FC236}">
                <a16:creationId xmlns:a16="http://schemas.microsoft.com/office/drawing/2014/main" id="{C1B9C310-505D-4E9B-B68B-A6676798BAB1}"/>
              </a:ext>
            </a:extLst>
          </p:cNvPr>
          <p:cNvSpPr/>
          <p:nvPr/>
        </p:nvSpPr>
        <p:spPr bwMode="auto">
          <a:xfrm>
            <a:off x="9229736" y="3729518"/>
            <a:ext cx="70024" cy="7002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Shape 167">
            <a:extLst>
              <a:ext uri="{FF2B5EF4-FFF2-40B4-BE49-F238E27FC236}">
                <a16:creationId xmlns:a16="http://schemas.microsoft.com/office/drawing/2014/main" id="{BB646801-812F-4B43-8262-7B04B560D6CB}"/>
              </a:ext>
            </a:extLst>
          </p:cNvPr>
          <p:cNvSpPr/>
          <p:nvPr/>
        </p:nvSpPr>
        <p:spPr bwMode="auto">
          <a:xfrm>
            <a:off x="6978003" y="4133433"/>
            <a:ext cx="195748" cy="84028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57044"/>
            <a:endParaRPr lang="en-US" sz="1655">
              <a:solidFill>
                <a:srgbClr val="FFFFFF"/>
              </a:solidFill>
              <a:latin typeface="Segoe UI Semilight"/>
            </a:endParaRPr>
          </a:p>
        </p:txBody>
      </p:sp>
      <p:sp>
        <p:nvSpPr>
          <p:cNvPr id="69" name="Rectangle 68">
            <a:extLst>
              <a:ext uri="{FF2B5EF4-FFF2-40B4-BE49-F238E27FC236}">
                <a16:creationId xmlns:a16="http://schemas.microsoft.com/office/drawing/2014/main" id="{B5FA7927-A2EA-4F68-862D-DE6B811BCD62}"/>
              </a:ext>
            </a:extLst>
          </p:cNvPr>
          <p:cNvSpPr/>
          <p:nvPr/>
        </p:nvSpPr>
        <p:spPr bwMode="auto">
          <a:xfrm>
            <a:off x="4080565" y="1931426"/>
            <a:ext cx="3036976" cy="949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8" tIns="42015" rIns="84028" bIns="42015" numCol="1" spcCol="0" rtlCol="0" fromWordArt="0" anchor="t" anchorCtr="0" forceAA="0" compatLnSpc="1">
            <a:prstTxWarp prst="textNoShape">
              <a:avLst/>
            </a:prstTxWarp>
            <a:noAutofit/>
          </a:bodyPr>
          <a:lstStyle/>
          <a:p>
            <a:pPr algn="ctr" defTabSz="856797" fontAlgn="base">
              <a:lnSpc>
                <a:spcPct val="90000"/>
              </a:lnSpc>
              <a:spcBef>
                <a:spcPct val="0"/>
              </a:spcBef>
              <a:spcAft>
                <a:spcPts val="551"/>
              </a:spcAft>
            </a:pPr>
            <a:r>
              <a:rPr lang="en-US" sz="1655">
                <a:solidFill>
                  <a:srgbClr val="3E3D4D"/>
                </a:solidFill>
                <a:latin typeface="Segoe UI" panose="020B0502040204020203" pitchFamily="34" charset="0"/>
                <a:cs typeface="Segoe UI" panose="020B0502040204020203" pitchFamily="34" charset="0"/>
              </a:rPr>
              <a:t>Intel Haswell E5-2673 v3 </a:t>
            </a:r>
          </a:p>
          <a:p>
            <a:pPr algn="ctr" defTabSz="856797" fontAlgn="base">
              <a:lnSpc>
                <a:spcPct val="90000"/>
              </a:lnSpc>
              <a:spcBef>
                <a:spcPct val="0"/>
              </a:spcBef>
              <a:spcAft>
                <a:spcPts val="551"/>
              </a:spcAft>
            </a:pPr>
            <a:r>
              <a:rPr lang="en-US" sz="1655">
                <a:solidFill>
                  <a:srgbClr val="3E3D4D"/>
                </a:solidFill>
                <a:latin typeface="Segoe UI" panose="020B0502040204020203" pitchFamily="34" charset="0"/>
                <a:cs typeface="Segoe UI" panose="020B0502040204020203" pitchFamily="34" charset="0"/>
              </a:rPr>
              <a:t>Lowest cost, flexible CPUs</a:t>
            </a:r>
          </a:p>
          <a:p>
            <a:pPr algn="ctr" defTabSz="856797" fontAlgn="base">
              <a:lnSpc>
                <a:spcPct val="90000"/>
              </a:lnSpc>
              <a:spcBef>
                <a:spcPct val="0"/>
              </a:spcBef>
              <a:spcAft>
                <a:spcPts val="551"/>
              </a:spcAft>
            </a:pPr>
            <a:r>
              <a:rPr lang="en-US" sz="1655">
                <a:solidFill>
                  <a:srgbClr val="3E3D4D"/>
                </a:solidFill>
                <a:latin typeface="Segoe UI" panose="020B0502040204020203" pitchFamily="34" charset="0"/>
                <a:cs typeface="Segoe UI" panose="020B0502040204020203" pitchFamily="34" charset="0"/>
              </a:rPr>
              <a:t>Up to 8vCPUs, 32GB RAM</a:t>
            </a:r>
          </a:p>
        </p:txBody>
      </p:sp>
      <p:sp>
        <p:nvSpPr>
          <p:cNvPr id="70" name="Oval 69">
            <a:extLst>
              <a:ext uri="{FF2B5EF4-FFF2-40B4-BE49-F238E27FC236}">
                <a16:creationId xmlns:a16="http://schemas.microsoft.com/office/drawing/2014/main" id="{C2250444-872B-4817-86A8-463F12AE9650}"/>
              </a:ext>
            </a:extLst>
          </p:cNvPr>
          <p:cNvSpPr/>
          <p:nvPr/>
        </p:nvSpPr>
        <p:spPr bwMode="auto">
          <a:xfrm>
            <a:off x="3700009" y="3716790"/>
            <a:ext cx="70024" cy="7002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7BC4FEBB-0D83-4EE8-A9A7-CC9B3A87C4BD}"/>
              </a:ext>
            </a:extLst>
          </p:cNvPr>
          <p:cNvSpPr/>
          <p:nvPr/>
        </p:nvSpPr>
        <p:spPr bwMode="auto">
          <a:xfrm>
            <a:off x="8999497" y="5498205"/>
            <a:ext cx="3189464" cy="8935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8" tIns="42015" rIns="84028" bIns="42015" numCol="1" spcCol="0" rtlCol="0" fromWordArt="0" anchor="t" anchorCtr="0" forceAA="0" compatLnSpc="1">
            <a:prstTxWarp prst="textNoShape">
              <a:avLst/>
            </a:prstTxWarp>
            <a:noAutofit/>
          </a:bodyPr>
          <a:lstStyle/>
          <a:p>
            <a:pPr algn="ctr" defTabSz="856797" fontAlgn="base">
              <a:lnSpc>
                <a:spcPct val="90000"/>
              </a:lnSpc>
              <a:spcBef>
                <a:spcPct val="0"/>
              </a:spcBef>
              <a:spcAft>
                <a:spcPts val="551"/>
              </a:spcAft>
            </a:pPr>
            <a:r>
              <a:rPr lang="en-US" sz="1688" dirty="0">
                <a:solidFill>
                  <a:srgbClr val="353535"/>
                </a:solidFill>
                <a:latin typeface="Segoe UI Semilight"/>
              </a:rPr>
              <a:t>AMD EPYC™7551 processor</a:t>
            </a:r>
          </a:p>
          <a:p>
            <a:pPr algn="ctr" defTabSz="856797" fontAlgn="base">
              <a:lnSpc>
                <a:spcPct val="90000"/>
              </a:lnSpc>
              <a:spcBef>
                <a:spcPct val="0"/>
              </a:spcBef>
              <a:spcAft>
                <a:spcPts val="551"/>
              </a:spcAft>
            </a:pPr>
            <a:r>
              <a:rPr lang="en-US" sz="1655" dirty="0">
                <a:solidFill>
                  <a:srgbClr val="353535"/>
                </a:solidFill>
                <a:latin typeface="Segoe UI" panose="020B0502040204020203" pitchFamily="34" charset="0"/>
                <a:cs typeface="Segoe UI" panose="020B0502040204020203" pitchFamily="34" charset="0"/>
              </a:rPr>
              <a:t>8x1.9 TB SSDs</a:t>
            </a:r>
          </a:p>
        </p:txBody>
      </p:sp>
      <p:sp>
        <p:nvSpPr>
          <p:cNvPr id="133" name="Freeform: Shape 132">
            <a:extLst>
              <a:ext uri="{FF2B5EF4-FFF2-40B4-BE49-F238E27FC236}">
                <a16:creationId xmlns:a16="http://schemas.microsoft.com/office/drawing/2014/main" id="{CF0EB2EE-D534-4BD5-BDE9-A4BDA283B983}"/>
              </a:ext>
            </a:extLst>
          </p:cNvPr>
          <p:cNvSpPr/>
          <p:nvPr/>
        </p:nvSpPr>
        <p:spPr bwMode="auto">
          <a:xfrm>
            <a:off x="10638484" y="5099603"/>
            <a:ext cx="243898" cy="365708"/>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57044"/>
            <a:endParaRPr lang="en-US" sz="1655">
              <a:solidFill>
                <a:srgbClr val="FFFFFF"/>
              </a:solidFill>
              <a:latin typeface="Segoe UI Semilight"/>
            </a:endParaRPr>
          </a:p>
        </p:txBody>
      </p:sp>
      <p:grpSp>
        <p:nvGrpSpPr>
          <p:cNvPr id="81" name="Group 80">
            <a:extLst>
              <a:ext uri="{FF2B5EF4-FFF2-40B4-BE49-F238E27FC236}">
                <a16:creationId xmlns:a16="http://schemas.microsoft.com/office/drawing/2014/main" id="{0B211FF8-B6F6-401C-BCCD-04B4D3FC7273}"/>
              </a:ext>
            </a:extLst>
          </p:cNvPr>
          <p:cNvGrpSpPr/>
          <p:nvPr/>
        </p:nvGrpSpPr>
        <p:grpSpPr>
          <a:xfrm>
            <a:off x="10412159" y="4441610"/>
            <a:ext cx="624497" cy="478612"/>
            <a:chOff x="4318388" y="3898203"/>
            <a:chExt cx="865582" cy="663377"/>
          </a:xfrm>
        </p:grpSpPr>
        <p:sp>
          <p:nvSpPr>
            <p:cNvPr id="131" name="monitor">
              <a:extLst>
                <a:ext uri="{FF2B5EF4-FFF2-40B4-BE49-F238E27FC236}">
                  <a16:creationId xmlns:a16="http://schemas.microsoft.com/office/drawing/2014/main" id="{EDD454FA-B37C-450A-A159-53F811A9D5B2}"/>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34" name="TextBox 133">
              <a:extLst>
                <a:ext uri="{FF2B5EF4-FFF2-40B4-BE49-F238E27FC236}">
                  <a16:creationId xmlns:a16="http://schemas.microsoft.com/office/drawing/2014/main" id="{47680BCB-3E67-44E3-AE4F-BEC56B6BE9E8}"/>
                </a:ext>
              </a:extLst>
            </p:cNvPr>
            <p:cNvSpPr txBox="1"/>
            <p:nvPr/>
          </p:nvSpPr>
          <p:spPr>
            <a:xfrm>
              <a:off x="4553749" y="4032284"/>
              <a:ext cx="394857" cy="282115"/>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857044">
                <a:spcAft>
                  <a:spcPts val="551"/>
                </a:spcAft>
              </a:pPr>
              <a:r>
                <a:rPr lang="en-US" sz="1469">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Lv2</a:t>
              </a:r>
            </a:p>
          </p:txBody>
        </p:sp>
      </p:grpSp>
      <p:sp>
        <p:nvSpPr>
          <p:cNvPr id="135" name="TextBox 134">
            <a:extLst>
              <a:ext uri="{FF2B5EF4-FFF2-40B4-BE49-F238E27FC236}">
                <a16:creationId xmlns:a16="http://schemas.microsoft.com/office/drawing/2014/main" id="{132342F0-A78B-4DED-9221-2D2BFEF96317}"/>
              </a:ext>
            </a:extLst>
          </p:cNvPr>
          <p:cNvSpPr txBox="1"/>
          <p:nvPr/>
        </p:nvSpPr>
        <p:spPr>
          <a:xfrm>
            <a:off x="10329961" y="4947511"/>
            <a:ext cx="788888" cy="129806"/>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857044">
              <a:spcAft>
                <a:spcPts val="551"/>
              </a:spcAft>
            </a:pPr>
            <a:r>
              <a:rPr lang="en-US" sz="937">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pic>
        <p:nvPicPr>
          <p:cNvPr id="75" name="Picture 74">
            <a:extLst>
              <a:ext uri="{FF2B5EF4-FFF2-40B4-BE49-F238E27FC236}">
                <a16:creationId xmlns:a16="http://schemas.microsoft.com/office/drawing/2014/main" id="{B0EA9366-AB44-4523-9B65-D6C01F1DC987}"/>
              </a:ext>
            </a:extLst>
          </p:cNvPr>
          <p:cNvPicPr>
            <a:picLocks noChangeAspect="1"/>
          </p:cNvPicPr>
          <p:nvPr/>
        </p:nvPicPr>
        <p:blipFill>
          <a:blip r:embed="rId3"/>
          <a:stretch>
            <a:fillRect/>
          </a:stretch>
        </p:blipFill>
        <p:spPr>
          <a:xfrm>
            <a:off x="8726937" y="3565086"/>
            <a:ext cx="394506" cy="394506"/>
          </a:xfrm>
          <a:prstGeom prst="rect">
            <a:avLst/>
          </a:prstGeom>
        </p:spPr>
      </p:pic>
      <p:pic>
        <p:nvPicPr>
          <p:cNvPr id="136" name="Picture 135">
            <a:extLst>
              <a:ext uri="{FF2B5EF4-FFF2-40B4-BE49-F238E27FC236}">
                <a16:creationId xmlns:a16="http://schemas.microsoft.com/office/drawing/2014/main" id="{331799C1-5A68-42C8-BFAB-57350651F695}"/>
              </a:ext>
            </a:extLst>
          </p:cNvPr>
          <p:cNvPicPr>
            <a:picLocks noChangeAspect="1"/>
          </p:cNvPicPr>
          <p:nvPr/>
        </p:nvPicPr>
        <p:blipFill>
          <a:blip r:embed="rId3"/>
          <a:stretch>
            <a:fillRect/>
          </a:stretch>
        </p:blipFill>
        <p:spPr>
          <a:xfrm>
            <a:off x="10243979" y="4257019"/>
            <a:ext cx="394506" cy="394506"/>
          </a:xfrm>
          <a:prstGeom prst="rect">
            <a:avLst/>
          </a:prstGeom>
        </p:spPr>
      </p:pic>
    </p:spTree>
    <p:extLst>
      <p:ext uri="{BB962C8B-B14F-4D97-AF65-F5344CB8AC3E}">
        <p14:creationId xmlns:p14="http://schemas.microsoft.com/office/powerpoint/2010/main" val="22771278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250"/>
                                        <p:tgtEl>
                                          <p:spTgt spid="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down)">
                                      <p:cBhvr>
                                        <p:cTn id="10" dur="500"/>
                                        <p:tgtEl>
                                          <p:spTgt spid="68"/>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400"/>
                                        <p:tgtEl>
                                          <p:spTgt spid="69"/>
                                        </p:tgtEl>
                                      </p:cBhvr>
                                    </p:animEffect>
                                  </p:childTnLst>
                                </p:cTn>
                              </p:par>
                              <p:par>
                                <p:cTn id="14" presetID="42" presetClass="path" presetSubtype="0" decel="100000" fill="hold" grpId="1" nodeType="withEffect">
                                  <p:stCondLst>
                                    <p:cond delay="500"/>
                                  </p:stCondLst>
                                  <p:childTnLst>
                                    <p:animMotion origin="layout" path="M -4.16667E-7 -2.22222E-6 L -4.16667E-7 0.0963 " pathEditMode="relative" rAng="0" ptsTypes="AA">
                                      <p:cBhvr>
                                        <p:cTn id="15" dur="700" spd="-100000" fill="hold"/>
                                        <p:tgtEl>
                                          <p:spTgt spid="69"/>
                                        </p:tgtEl>
                                        <p:attrNameLst>
                                          <p:attrName>ppt_x</p:attrName>
                                          <p:attrName>ppt_y</p:attrName>
                                        </p:attrNameLst>
                                      </p:cBhvr>
                                      <p:rCtr x="0" y="4815"/>
                                    </p:animMotion>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0"/>
                                        </p:tgtEl>
                                      </p:cBhvr>
                                    </p:animEffect>
                                    <p:set>
                                      <p:cBhvr>
                                        <p:cTn id="23" dur="1" fill="hold">
                                          <p:stCondLst>
                                            <p:cond delay="499"/>
                                          </p:stCondLst>
                                        </p:cTn>
                                        <p:tgtEl>
                                          <p:spTgt spid="70"/>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9"/>
                                        </p:tgtEl>
                                      </p:cBhvr>
                                    </p:animEffect>
                                    <p:set>
                                      <p:cBhvr>
                                        <p:cTn id="26" dur="1" fill="hold">
                                          <p:stCondLst>
                                            <p:cond delay="499"/>
                                          </p:stCondLst>
                                        </p:cTn>
                                        <p:tgtEl>
                                          <p:spTgt spid="69"/>
                                        </p:tgtEl>
                                        <p:attrNameLst>
                                          <p:attrName>style.visibility</p:attrName>
                                        </p:attrNameLst>
                                      </p:cBhvr>
                                      <p:to>
                                        <p:strVal val="hidden"/>
                                      </p:to>
                                    </p:set>
                                  </p:childTnLst>
                                </p:cTn>
                              </p:par>
                              <p:par>
                                <p:cTn id="27" presetID="22" presetClass="entr" presetSubtype="4" fill="hold" grpId="0" nodeType="withEffect">
                                  <p:stCondLst>
                                    <p:cond delay="0"/>
                                  </p:stCondLst>
                                  <p:childTnLst>
                                    <p:set>
                                      <p:cBhvr>
                                        <p:cTn id="28" dur="1" fill="hold">
                                          <p:stCondLst>
                                            <p:cond delay="0"/>
                                          </p:stCondLst>
                                        </p:cTn>
                                        <p:tgtEl>
                                          <p:spTgt spid="168"/>
                                        </p:tgtEl>
                                        <p:attrNameLst>
                                          <p:attrName>style.visibility</p:attrName>
                                        </p:attrNameLst>
                                      </p:cBhvr>
                                      <p:to>
                                        <p:strVal val="visible"/>
                                      </p:to>
                                    </p:set>
                                    <p:animEffect transition="in" filter="wipe(down)">
                                      <p:cBhvr>
                                        <p:cTn id="29" dur="500"/>
                                        <p:tgtEl>
                                          <p:spTgt spid="168"/>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400"/>
                                        <p:tgtEl>
                                          <p:spTgt spid="160"/>
                                        </p:tgtEl>
                                      </p:cBhvr>
                                    </p:animEffect>
                                  </p:childTnLst>
                                </p:cTn>
                              </p:par>
                              <p:par>
                                <p:cTn id="33" presetID="42" presetClass="path" presetSubtype="0" decel="100000" fill="hold" grpId="1" nodeType="withEffect">
                                  <p:stCondLst>
                                    <p:cond delay="500"/>
                                  </p:stCondLst>
                                  <p:childTnLst>
                                    <p:animMotion origin="layout" path="M 1.45833E-6 1.85185E-6 L 1.45833E-6 0.09629 " pathEditMode="relative" rAng="0" ptsTypes="AA">
                                      <p:cBhvr>
                                        <p:cTn id="34" dur="700" spd="-100000" fill="hold"/>
                                        <p:tgtEl>
                                          <p:spTgt spid="160"/>
                                        </p:tgtEl>
                                        <p:attrNameLst>
                                          <p:attrName>ppt_x</p:attrName>
                                          <p:attrName>ppt_y</p:attrName>
                                        </p:attrNameLst>
                                      </p:cBhvr>
                                      <p:rCtr x="0" y="4815"/>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2" nodeType="clickEffect">
                                  <p:stCondLst>
                                    <p:cond delay="0"/>
                                  </p:stCondLst>
                                  <p:childTnLst>
                                    <p:animEffect transition="out" filter="fade">
                                      <p:cBhvr>
                                        <p:cTn id="38" dur="500"/>
                                        <p:tgtEl>
                                          <p:spTgt spid="160"/>
                                        </p:tgtEl>
                                      </p:cBhvr>
                                    </p:animEffect>
                                    <p:set>
                                      <p:cBhvr>
                                        <p:cTn id="39" dur="1" fill="hold">
                                          <p:stCondLst>
                                            <p:cond delay="499"/>
                                          </p:stCondLst>
                                        </p:cTn>
                                        <p:tgtEl>
                                          <p:spTgt spid="16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68"/>
                                        </p:tgtEl>
                                      </p:cBhvr>
                                    </p:animEffect>
                                    <p:set>
                                      <p:cBhvr>
                                        <p:cTn id="42" dur="1" fill="hold">
                                          <p:stCondLst>
                                            <p:cond delay="499"/>
                                          </p:stCondLst>
                                        </p:cTn>
                                        <p:tgtEl>
                                          <p:spTgt spid="168"/>
                                        </p:tgtEl>
                                        <p:attrNameLst>
                                          <p:attrName>style.visibility</p:attrName>
                                        </p:attrNameLst>
                                      </p:cBhvr>
                                      <p:to>
                                        <p:strVal val="hidden"/>
                                      </p:to>
                                    </p:set>
                                  </p:childTnLst>
                                </p:cTn>
                              </p:par>
                              <p:par>
                                <p:cTn id="43" presetID="22" presetClass="entr" presetSubtype="4" fill="hold" grpId="0" nodeType="with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wipe(down)">
                                      <p:cBhvr>
                                        <p:cTn id="45" dur="500"/>
                                        <p:tgtEl>
                                          <p:spTgt spid="16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250"/>
                                        <p:tgtEl>
                                          <p:spTgt spid="11"/>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161"/>
                                        </p:tgtEl>
                                        <p:attrNameLst>
                                          <p:attrName>style.visibility</p:attrName>
                                        </p:attrNameLst>
                                      </p:cBhvr>
                                      <p:to>
                                        <p:strVal val="visible"/>
                                      </p:to>
                                    </p:set>
                                    <p:animEffect transition="in" filter="fade">
                                      <p:cBhvr>
                                        <p:cTn id="51" dur="400"/>
                                        <p:tgtEl>
                                          <p:spTgt spid="161"/>
                                        </p:tgtEl>
                                      </p:cBhvr>
                                    </p:animEffect>
                                  </p:childTnLst>
                                </p:cTn>
                              </p:par>
                              <p:par>
                                <p:cTn id="52" presetID="42" presetClass="path" presetSubtype="0" decel="100000" fill="hold" grpId="1" nodeType="withEffect">
                                  <p:stCondLst>
                                    <p:cond delay="500"/>
                                  </p:stCondLst>
                                  <p:childTnLst>
                                    <p:animMotion origin="layout" path="M -1.875E-6 4.81481E-6 L -1.875E-6 0.09629 " pathEditMode="relative" rAng="0" ptsTypes="AA">
                                      <p:cBhvr>
                                        <p:cTn id="53" dur="700" spd="-100000" fill="hold"/>
                                        <p:tgtEl>
                                          <p:spTgt spid="161"/>
                                        </p:tgtEl>
                                        <p:attrNameLst>
                                          <p:attrName>ppt_x</p:attrName>
                                          <p:attrName>ppt_y</p:attrName>
                                        </p:attrNameLst>
                                      </p:cBhvr>
                                      <p:rCtr x="0" y="4815"/>
                                    </p:animMotion>
                                  </p:childTnLst>
                                </p:cTn>
                              </p:par>
                            </p:childTnLst>
                          </p:cTn>
                        </p:par>
                        <p:par>
                          <p:cTn id="54" fill="hold">
                            <p:stCondLst>
                              <p:cond delay="1200"/>
                            </p:stCondLst>
                            <p:childTnLst>
                              <p:par>
                                <p:cTn id="55" presetID="22" presetClass="entr" presetSubtype="4" fill="hold" grpId="0" nodeType="afterEffect">
                                  <p:stCondLst>
                                    <p:cond delay="0"/>
                                  </p:stCondLst>
                                  <p:childTnLst>
                                    <p:set>
                                      <p:cBhvr>
                                        <p:cTn id="56" dur="1" fill="hold">
                                          <p:stCondLst>
                                            <p:cond delay="0"/>
                                          </p:stCondLst>
                                        </p:cTn>
                                        <p:tgtEl>
                                          <p:spTgt spid="133"/>
                                        </p:tgtEl>
                                        <p:attrNameLst>
                                          <p:attrName>style.visibility</p:attrName>
                                        </p:attrNameLst>
                                      </p:cBhvr>
                                      <p:to>
                                        <p:strVal val="visible"/>
                                      </p:to>
                                    </p:set>
                                    <p:animEffect transition="in" filter="wipe(down)">
                                      <p:cBhvr>
                                        <p:cTn id="57" dur="500"/>
                                        <p:tgtEl>
                                          <p:spTgt spid="133"/>
                                        </p:tgtEl>
                                      </p:cBhvr>
                                    </p:animEffect>
                                  </p:childTnLst>
                                </p:cTn>
                              </p:par>
                              <p:par>
                                <p:cTn id="58" presetID="10" presetClass="entr" presetSubtype="0" fill="hold" grpId="0" nodeType="withEffect">
                                  <p:stCondLst>
                                    <p:cond delay="750"/>
                                  </p:stCondLst>
                                  <p:childTnLst>
                                    <p:set>
                                      <p:cBhvr>
                                        <p:cTn id="59" dur="1" fill="hold">
                                          <p:stCondLst>
                                            <p:cond delay="0"/>
                                          </p:stCondLst>
                                        </p:cTn>
                                        <p:tgtEl>
                                          <p:spTgt spid="132"/>
                                        </p:tgtEl>
                                        <p:attrNameLst>
                                          <p:attrName>style.visibility</p:attrName>
                                        </p:attrNameLst>
                                      </p:cBhvr>
                                      <p:to>
                                        <p:strVal val="visible"/>
                                      </p:to>
                                    </p:set>
                                    <p:animEffect transition="in" filter="fade">
                                      <p:cBhvr>
                                        <p:cTn id="60" dur="400"/>
                                        <p:tgtEl>
                                          <p:spTgt spid="132"/>
                                        </p:tgtEl>
                                      </p:cBhvr>
                                    </p:animEffect>
                                  </p:childTnLst>
                                </p:cTn>
                              </p:par>
                              <p:par>
                                <p:cTn id="61" presetID="42" presetClass="path" presetSubtype="0" decel="100000" fill="hold" grpId="1" nodeType="withEffect">
                                  <p:stCondLst>
                                    <p:cond delay="500"/>
                                  </p:stCondLst>
                                  <p:childTnLst>
                                    <p:animMotion origin="layout" path="M -3.61111E-6 4.69136E-6 L -3.61111E-6 0.09629 " pathEditMode="relative" rAng="0" ptsTypes="AA">
                                      <p:cBhvr>
                                        <p:cTn id="62" dur="700" spd="-100000" fill="hold"/>
                                        <p:tgtEl>
                                          <p:spTgt spid="13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169" grpId="0" animBg="1"/>
      <p:bldP spid="160" grpId="0"/>
      <p:bldP spid="160" grpId="1"/>
      <p:bldP spid="160" grpId="2"/>
      <p:bldP spid="161" grpId="0"/>
      <p:bldP spid="161" grpId="1"/>
      <p:bldP spid="11" grpId="0" animBg="1"/>
      <p:bldP spid="168" grpId="0" animBg="1"/>
      <p:bldP spid="168" grpId="1" animBg="1"/>
      <p:bldP spid="69" grpId="0"/>
      <p:bldP spid="69" grpId="1"/>
      <p:bldP spid="69" grpId="2"/>
      <p:bldP spid="70" grpId="0" animBg="1"/>
      <p:bldP spid="70" grpId="1" animBg="1"/>
      <p:bldP spid="132" grpId="0"/>
      <p:bldP spid="132" grpId="1"/>
      <p:bldP spid="1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1070243" y="3732688"/>
            <a:ext cx="624497" cy="478612"/>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3823" y="4032284"/>
              <a:ext cx="182965" cy="282115"/>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988355" y="3732682"/>
            <a:ext cx="624511" cy="478620"/>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286">
                <a:gradFill>
                  <a:gsLst>
                    <a:gs pos="0">
                      <a:srgbClr val="505050"/>
                    </a:gs>
                    <a:gs pos="100000">
                      <a:srgbClr val="505050"/>
                    </a:gs>
                  </a:gsLst>
                </a:gradFill>
                <a:latin typeface="Segoe UI Semilight"/>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2" y="4032282"/>
              <a:ext cx="413852" cy="282117"/>
            </a:xfrm>
            <a:prstGeom prst="rect">
              <a:avLst/>
            </a:prstGeom>
            <a:noFill/>
          </p:spPr>
          <p:txBody>
            <a:bodyPr wrap="none" lIns="0" tIns="0" rIns="0" bIns="0" rtlCol="0">
              <a:spAutoFit/>
            </a:bodyPr>
            <a:lstStyle/>
            <a:p>
              <a:pP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906482" y="3732682"/>
            <a:ext cx="624511" cy="478620"/>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286">
                <a:gradFill>
                  <a:gsLst>
                    <a:gs pos="0">
                      <a:srgbClr val="505050"/>
                    </a:gs>
                    <a:gs pos="100000">
                      <a:srgbClr val="505050"/>
                    </a:gs>
                  </a:gsLst>
                </a:gradFill>
                <a:latin typeface="Segoe UI Semilight"/>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1777" cy="282117"/>
            </a:xfrm>
            <a:prstGeom prst="rect">
              <a:avLst/>
            </a:prstGeom>
            <a:noFill/>
          </p:spPr>
          <p:txBody>
            <a:bodyPr wrap="none" lIns="0" tIns="0" rIns="0" bIns="0" rtlCol="0">
              <a:spAutoFit/>
            </a:bodyPr>
            <a:lstStyle/>
            <a:p>
              <a:pP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M</a:t>
              </a:r>
            </a:p>
          </p:txBody>
        </p:sp>
      </p:grpSp>
      <p:pic>
        <p:nvPicPr>
          <p:cNvPr id="76" name="Picture 75">
            <a:extLst>
              <a:ext uri="{FF2B5EF4-FFF2-40B4-BE49-F238E27FC236}">
                <a16:creationId xmlns:a16="http://schemas.microsoft.com/office/drawing/2014/main" id="{C71CE0F8-681A-4675-82A5-E381688EC7AE}"/>
              </a:ext>
            </a:extLst>
          </p:cNvPr>
          <p:cNvPicPr>
            <a:picLocks noChangeAspect="1"/>
          </p:cNvPicPr>
          <p:nvPr/>
        </p:nvPicPr>
        <p:blipFill>
          <a:blip r:embed="rId3"/>
          <a:stretch>
            <a:fillRect/>
          </a:stretch>
        </p:blipFill>
        <p:spPr>
          <a:xfrm>
            <a:off x="2736661" y="3598408"/>
            <a:ext cx="382569" cy="382569"/>
          </a:xfrm>
          <a:prstGeom prst="rect">
            <a:avLst/>
          </a:prstGeom>
        </p:spPr>
      </p:pic>
      <p:sp>
        <p:nvSpPr>
          <p:cNvPr id="131" name="Rectangle 130">
            <a:extLst>
              <a:ext uri="{FF2B5EF4-FFF2-40B4-BE49-F238E27FC236}">
                <a16:creationId xmlns:a16="http://schemas.microsoft.com/office/drawing/2014/main" id="{0EF9302D-C5BF-44FB-A10C-DD373E86C0BE}"/>
              </a:ext>
            </a:extLst>
          </p:cNvPr>
          <p:cNvSpPr/>
          <p:nvPr/>
        </p:nvSpPr>
        <p:spPr bwMode="auto">
          <a:xfrm>
            <a:off x="805478" y="3414863"/>
            <a:ext cx="2918603" cy="898476"/>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Picture 74">
            <a:extLst>
              <a:ext uri="{FF2B5EF4-FFF2-40B4-BE49-F238E27FC236}">
                <a16:creationId xmlns:a16="http://schemas.microsoft.com/office/drawing/2014/main" id="{D5F7493B-6971-4B62-BD4B-3803B86B65AA}"/>
              </a:ext>
            </a:extLst>
          </p:cNvPr>
          <p:cNvPicPr>
            <a:picLocks noChangeAspect="1"/>
          </p:cNvPicPr>
          <p:nvPr/>
        </p:nvPicPr>
        <p:blipFill>
          <a:blip r:embed="rId3"/>
          <a:stretch>
            <a:fillRect/>
          </a:stretch>
        </p:blipFill>
        <p:spPr>
          <a:xfrm>
            <a:off x="1827195" y="3598408"/>
            <a:ext cx="382569" cy="382569"/>
          </a:xfrm>
          <a:prstGeom prst="rect">
            <a:avLst/>
          </a:prstGeom>
        </p:spPr>
      </p:pic>
      <p:sp>
        <p:nvSpPr>
          <p:cNvPr id="158" name="Rectangle 157">
            <a:extLst>
              <a:ext uri="{FF2B5EF4-FFF2-40B4-BE49-F238E27FC236}">
                <a16:creationId xmlns:a16="http://schemas.microsoft.com/office/drawing/2014/main" id="{7CE0ACA9-B12E-433A-BD1C-F5EF5DC0C4F1}"/>
              </a:ext>
            </a:extLst>
          </p:cNvPr>
          <p:cNvSpPr/>
          <p:nvPr/>
        </p:nvSpPr>
        <p:spPr bwMode="auto">
          <a:xfrm>
            <a:off x="562838" y="1922070"/>
            <a:ext cx="3475546" cy="9292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8" tIns="42015" rIns="84028" bIns="42015" numCol="1" spcCol="0" rtlCol="0" fromWordArt="0" anchor="t" anchorCtr="0" forceAA="0" compatLnSpc="1">
            <a:prstTxWarp prst="textNoShape">
              <a:avLst/>
            </a:prstTxWarp>
            <a:noAutofit/>
          </a:bodyPr>
          <a:lstStyle/>
          <a:p>
            <a:pPr algn="ctr" defTabSz="856797" fontAlgn="base">
              <a:lnSpc>
                <a:spcPct val="90000"/>
              </a:lnSpc>
              <a:spcBef>
                <a:spcPct val="0"/>
              </a:spcBef>
              <a:spcAft>
                <a:spcPts val="551"/>
              </a:spcAft>
            </a:pPr>
            <a:r>
              <a:rPr lang="en-US" sz="1655">
                <a:solidFill>
                  <a:srgbClr val="3E3D4D"/>
                </a:solidFill>
                <a:latin typeface="Segoe UI" panose="020B0502040204020203" pitchFamily="34" charset="0"/>
                <a:ea typeface="Segoe UI" panose="020B0502040204020203" pitchFamily="34" charset="0"/>
                <a:cs typeface="Segoe UI" panose="020B0502040204020203" pitchFamily="34" charset="0"/>
              </a:rPr>
              <a:t>Intel Xeon E5-2673 v4 (Broadwell) </a:t>
            </a:r>
          </a:p>
          <a:p>
            <a:pPr algn="ctr" defTabSz="856797" fontAlgn="base">
              <a:lnSpc>
                <a:spcPct val="90000"/>
              </a:lnSpc>
              <a:spcBef>
                <a:spcPct val="0"/>
              </a:spcBef>
              <a:spcAft>
                <a:spcPts val="551"/>
              </a:spcAft>
            </a:pPr>
            <a:r>
              <a:rPr lang="en-US" sz="1655">
                <a:solidFill>
                  <a:srgbClr val="3E3D4D"/>
                </a:solidFill>
                <a:latin typeface="Segoe UI" panose="020B0502040204020203" pitchFamily="34" charset="0"/>
                <a:ea typeface="Segoe UI" panose="020B0502040204020203" pitchFamily="34" charset="0"/>
                <a:cs typeface="Segoe UI" panose="020B0502040204020203" pitchFamily="34" charset="0"/>
              </a:rPr>
              <a:t>Hyper-Threaded CPUs</a:t>
            </a:r>
          </a:p>
          <a:p>
            <a:pPr algn="ctr" defTabSz="856797" fontAlgn="base">
              <a:lnSpc>
                <a:spcPct val="90000"/>
              </a:lnSpc>
              <a:spcBef>
                <a:spcPct val="0"/>
              </a:spcBef>
              <a:spcAft>
                <a:spcPts val="551"/>
              </a:spcAft>
            </a:pPr>
            <a:r>
              <a:rPr lang="en-US" sz="1655">
                <a:solidFill>
                  <a:srgbClr val="3E3D4D"/>
                </a:solidFill>
                <a:latin typeface="Segoe UI" panose="020B0502040204020203" pitchFamily="34" charset="0"/>
                <a:ea typeface="Segoe UI" panose="020B0502040204020203" pitchFamily="34" charset="0"/>
                <a:cs typeface="Segoe UI" panose="020B0502040204020203" pitchFamily="34" charset="0"/>
              </a:rPr>
              <a:t>Up to 64 vCPUs, 432GB RAM</a:t>
            </a:r>
          </a:p>
        </p:txBody>
      </p:sp>
      <p:sp>
        <p:nvSpPr>
          <p:cNvPr id="159" name="Rectangle 158">
            <a:extLst>
              <a:ext uri="{FF2B5EF4-FFF2-40B4-BE49-F238E27FC236}">
                <a16:creationId xmlns:a16="http://schemas.microsoft.com/office/drawing/2014/main" id="{2D4D6004-ACB6-409B-A956-C5A6867E080D}"/>
              </a:ext>
            </a:extLst>
          </p:cNvPr>
          <p:cNvSpPr/>
          <p:nvPr/>
        </p:nvSpPr>
        <p:spPr bwMode="auto">
          <a:xfrm>
            <a:off x="1565172" y="5110865"/>
            <a:ext cx="3311336" cy="4797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8" tIns="42015" rIns="84028" bIns="42015" numCol="1" spcCol="0" rtlCol="0" fromWordArt="0" anchor="t" anchorCtr="0" forceAA="0" compatLnSpc="1">
            <a:prstTxWarp prst="textNoShape">
              <a:avLst/>
            </a:prstTxWarp>
            <a:noAutofit/>
          </a:bodyPr>
          <a:lstStyle/>
          <a:p>
            <a:pPr algn="ctr" defTabSz="856797" fontAlgn="base">
              <a:lnSpc>
                <a:spcPct val="90000"/>
              </a:lnSpc>
              <a:spcBef>
                <a:spcPct val="0"/>
              </a:spcBef>
              <a:spcAft>
                <a:spcPts val="551"/>
              </a:spcAft>
            </a:pPr>
            <a:r>
              <a:rPr lang="en-US" sz="1655" dirty="0">
                <a:solidFill>
                  <a:srgbClr val="3E3D4D"/>
                </a:solidFill>
                <a:latin typeface="Segoe UI" panose="020B0502040204020203" pitchFamily="34" charset="0"/>
                <a:cs typeface="Segoe UI" panose="020B0502040204020203" pitchFamily="34" charset="0"/>
              </a:rPr>
              <a:t>Intel Xeon E7-8890 v3 (Haswell)</a:t>
            </a:r>
          </a:p>
          <a:p>
            <a:pPr algn="ctr" defTabSz="856797" fontAlgn="base">
              <a:lnSpc>
                <a:spcPct val="90000"/>
              </a:lnSpc>
              <a:spcBef>
                <a:spcPct val="0"/>
              </a:spcBef>
              <a:spcAft>
                <a:spcPts val="551"/>
              </a:spcAft>
            </a:pPr>
            <a:r>
              <a:rPr lang="en-US" sz="1655" dirty="0">
                <a:solidFill>
                  <a:srgbClr val="3E3D4D"/>
                </a:solidFill>
                <a:latin typeface="Segoe UI" panose="020B0502040204020203" pitchFamily="34" charset="0"/>
                <a:cs typeface="Segoe UI" panose="020B0502040204020203" pitchFamily="34" charset="0"/>
              </a:rPr>
              <a:t>Largest VMs in Azure</a:t>
            </a:r>
          </a:p>
          <a:p>
            <a:pPr algn="ctr" defTabSz="856797" fontAlgn="base">
              <a:lnSpc>
                <a:spcPct val="90000"/>
              </a:lnSpc>
              <a:spcBef>
                <a:spcPct val="0"/>
              </a:spcBef>
              <a:spcAft>
                <a:spcPts val="551"/>
              </a:spcAft>
            </a:pPr>
            <a:r>
              <a:rPr lang="en-US" sz="1655" dirty="0">
                <a:solidFill>
                  <a:srgbClr val="3E3D4D"/>
                </a:solidFill>
                <a:latin typeface="Segoe UI" panose="020B0502040204020203" pitchFamily="34" charset="0"/>
                <a:cs typeface="Segoe UI" panose="020B0502040204020203" pitchFamily="34" charset="0"/>
              </a:rPr>
              <a:t>Up to 128 vCPUs, 4TB RAM</a:t>
            </a:r>
          </a:p>
          <a:p>
            <a:pPr algn="ctr" defTabSz="856797" fontAlgn="base">
              <a:lnSpc>
                <a:spcPct val="90000"/>
              </a:lnSpc>
              <a:spcBef>
                <a:spcPct val="0"/>
              </a:spcBef>
              <a:spcAft>
                <a:spcPts val="551"/>
              </a:spcAft>
            </a:pPr>
            <a:endParaRPr lang="en-US" sz="1655" dirty="0">
              <a:solidFill>
                <a:srgbClr val="3E3D4D"/>
              </a:solidFill>
              <a:latin typeface="Segoe UI" panose="020B0502040204020203" pitchFamily="34" charset="0"/>
              <a:cs typeface="Segoe UI" panose="020B0502040204020203" pitchFamily="34" charset="0"/>
            </a:endParaRPr>
          </a:p>
        </p:txBody>
      </p:sp>
      <p:sp>
        <p:nvSpPr>
          <p:cNvPr id="163" name="Rectangle 162">
            <a:extLst>
              <a:ext uri="{FF2B5EF4-FFF2-40B4-BE49-F238E27FC236}">
                <a16:creationId xmlns:a16="http://schemas.microsoft.com/office/drawing/2014/main" id="{5E6CE842-E8D6-44BE-AB92-B9D5E7EC1F16}"/>
              </a:ext>
            </a:extLst>
          </p:cNvPr>
          <p:cNvSpPr/>
          <p:nvPr/>
        </p:nvSpPr>
        <p:spPr bwMode="auto">
          <a:xfrm>
            <a:off x="5983932" y="5487470"/>
            <a:ext cx="2668626" cy="9162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8" tIns="42015" rIns="84028" bIns="42015" numCol="1" spcCol="0" rtlCol="0" fromWordArt="0" anchor="t" anchorCtr="0" forceAA="0" compatLnSpc="1">
            <a:prstTxWarp prst="textNoShape">
              <a:avLst/>
            </a:prstTxWarp>
            <a:noAutofit/>
          </a:bodyPr>
          <a:lstStyle/>
          <a:p>
            <a:pPr algn="ctr" defTabSz="856797" fontAlgn="base">
              <a:lnSpc>
                <a:spcPct val="90000"/>
              </a:lnSpc>
              <a:spcBef>
                <a:spcPct val="0"/>
              </a:spcBef>
              <a:spcAft>
                <a:spcPts val="551"/>
              </a:spcAft>
            </a:pPr>
            <a:r>
              <a:rPr lang="en-US" sz="1655" dirty="0">
                <a:solidFill>
                  <a:srgbClr val="3E3D4D"/>
                </a:solidFill>
                <a:latin typeface="Segoe UI" panose="020B0502040204020203" pitchFamily="34" charset="0"/>
                <a:cs typeface="Segoe UI" panose="020B0502040204020203" pitchFamily="34" charset="0"/>
              </a:rPr>
              <a:t>Nvidia V100 SXM GPU</a:t>
            </a:r>
          </a:p>
          <a:p>
            <a:pPr algn="ctr" defTabSz="856797" fontAlgn="base">
              <a:lnSpc>
                <a:spcPct val="90000"/>
              </a:lnSpc>
              <a:spcBef>
                <a:spcPct val="0"/>
              </a:spcBef>
              <a:spcAft>
                <a:spcPts val="551"/>
              </a:spcAft>
            </a:pPr>
            <a:r>
              <a:rPr lang="en-US" sz="1655" dirty="0">
                <a:solidFill>
                  <a:srgbClr val="3E3D4D"/>
                </a:solidFill>
                <a:latin typeface="Segoe UI" panose="020B0502040204020203" pitchFamily="34" charset="0"/>
                <a:cs typeface="Segoe UI" panose="020B0502040204020203" pitchFamily="34" charset="0"/>
              </a:rPr>
              <a:t>Deep learning, AI</a:t>
            </a:r>
          </a:p>
        </p:txBody>
      </p:sp>
      <p:sp>
        <p:nvSpPr>
          <p:cNvPr id="164" name="Freeform: Shape 163">
            <a:extLst>
              <a:ext uri="{FF2B5EF4-FFF2-40B4-BE49-F238E27FC236}">
                <a16:creationId xmlns:a16="http://schemas.microsoft.com/office/drawing/2014/main" id="{583DCA92-DB72-4654-A06F-3C8DA126F379}"/>
              </a:ext>
            </a:extLst>
          </p:cNvPr>
          <p:cNvSpPr/>
          <p:nvPr/>
        </p:nvSpPr>
        <p:spPr bwMode="auto">
          <a:xfrm flipH="1" flipV="1">
            <a:off x="2260462" y="2890143"/>
            <a:ext cx="42013" cy="84028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57044"/>
            <a:endParaRPr lang="en-US" sz="1655">
              <a:solidFill>
                <a:srgbClr val="FFFFFF"/>
              </a:solidFill>
              <a:latin typeface="Segoe UI Semilight"/>
            </a:endParaRPr>
          </a:p>
        </p:txBody>
      </p:sp>
      <p:sp>
        <p:nvSpPr>
          <p:cNvPr id="165" name="Freeform: Shape 164">
            <a:extLst>
              <a:ext uri="{FF2B5EF4-FFF2-40B4-BE49-F238E27FC236}">
                <a16:creationId xmlns:a16="http://schemas.microsoft.com/office/drawing/2014/main" id="{1198B48F-39AD-4478-ACC5-0772BCE6760F}"/>
              </a:ext>
            </a:extLst>
          </p:cNvPr>
          <p:cNvSpPr/>
          <p:nvPr/>
        </p:nvSpPr>
        <p:spPr bwMode="auto">
          <a:xfrm>
            <a:off x="3220014" y="4196415"/>
            <a:ext cx="182166" cy="84028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57044"/>
            <a:endParaRPr lang="en-US" sz="1655">
              <a:solidFill>
                <a:srgbClr val="FFFFFF"/>
              </a:solidFill>
              <a:latin typeface="Segoe UI Semilight"/>
            </a:endParaRPr>
          </a:p>
        </p:txBody>
      </p:sp>
      <p:sp>
        <p:nvSpPr>
          <p:cNvPr id="166" name="Freeform: Shape 165">
            <a:extLst>
              <a:ext uri="{FF2B5EF4-FFF2-40B4-BE49-F238E27FC236}">
                <a16:creationId xmlns:a16="http://schemas.microsoft.com/office/drawing/2014/main" id="{9F564E67-2D47-458E-B05B-ADB960CD3DB2}"/>
              </a:ext>
            </a:extLst>
          </p:cNvPr>
          <p:cNvSpPr/>
          <p:nvPr/>
        </p:nvSpPr>
        <p:spPr bwMode="auto">
          <a:xfrm flipV="1">
            <a:off x="13933907" y="1922070"/>
            <a:ext cx="119376" cy="84028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57044"/>
            <a:endParaRPr lang="en-US" sz="1655">
              <a:solidFill>
                <a:srgbClr val="FFFFFF"/>
              </a:solidFill>
              <a:latin typeface="Segoe UI Semilight"/>
            </a:endParaRPr>
          </a:p>
        </p:txBody>
      </p:sp>
      <p:sp>
        <p:nvSpPr>
          <p:cNvPr id="167" name="Freeform: Shape 166">
            <a:extLst>
              <a:ext uri="{FF2B5EF4-FFF2-40B4-BE49-F238E27FC236}">
                <a16:creationId xmlns:a16="http://schemas.microsoft.com/office/drawing/2014/main" id="{86A4EB7E-19F6-4E9F-B7BE-116EFDFC746A}"/>
              </a:ext>
            </a:extLst>
          </p:cNvPr>
          <p:cNvSpPr/>
          <p:nvPr/>
        </p:nvSpPr>
        <p:spPr bwMode="auto">
          <a:xfrm>
            <a:off x="7350581" y="4705868"/>
            <a:ext cx="219277" cy="79236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57044"/>
            <a:r>
              <a:rPr lang="en-US" sz="1655">
                <a:solidFill>
                  <a:srgbClr val="FFFFFF"/>
                </a:solidFill>
                <a:latin typeface="Segoe UI Semilight"/>
              </a:rPr>
              <a:t>‘</a:t>
            </a: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1125811" y="3277243"/>
            <a:ext cx="1588022" cy="309968"/>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56797" fontAlgn="base">
              <a:lnSpc>
                <a:spcPct val="90000"/>
              </a:lnSpc>
              <a:spcBef>
                <a:spcPct val="0"/>
              </a:spcBef>
              <a:spcAft>
                <a:spcPct val="0"/>
              </a:spcAft>
            </a:pPr>
            <a:r>
              <a:rPr lang="en-US" sz="1286">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sp>
        <p:nvSpPr>
          <p:cNvPr id="71" name="Title 70">
            <a:extLst>
              <a:ext uri="{FF2B5EF4-FFF2-40B4-BE49-F238E27FC236}">
                <a16:creationId xmlns:a16="http://schemas.microsoft.com/office/drawing/2014/main" id="{444CD606-AF6F-4A9C-9993-69C2CE230B6D}"/>
              </a:ext>
            </a:extLst>
          </p:cNvPr>
          <p:cNvSpPr>
            <a:spLocks noGrp="1"/>
          </p:cNvSpPr>
          <p:nvPr>
            <p:ph type="title"/>
          </p:nvPr>
        </p:nvSpPr>
        <p:spPr/>
        <p:txBody>
          <a:bodyPr/>
          <a:lstStyle/>
          <a:p>
            <a:r>
              <a:rPr lang="en-US" sz="4125" dirty="0">
                <a:solidFill>
                  <a:srgbClr val="0078D7"/>
                </a:solidFill>
                <a:latin typeface="Segoe UI Light" panose="020B0502040204020203" pitchFamily="34" charset="0"/>
                <a:cs typeface="Segoe UI Light" panose="020B0502040204020203" pitchFamily="34" charset="0"/>
              </a:rPr>
              <a:t>Latest VM Sizes</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717348" y="3261540"/>
            <a:ext cx="411736" cy="411736"/>
            <a:chOff x="282369" y="3629439"/>
            <a:chExt cx="365962" cy="365962"/>
          </a:xfrm>
          <a:solidFill>
            <a:schemeClr val="bg1">
              <a:lumMod val="95000"/>
            </a:schemeClr>
          </a:solidFill>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grp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grp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655">
                <a:gradFill>
                  <a:gsLst>
                    <a:gs pos="0">
                      <a:srgbClr val="505050"/>
                    </a:gs>
                    <a:gs pos="100000">
                      <a:srgbClr val="505050"/>
                    </a:gs>
                  </a:gsLst>
                </a:gradFill>
                <a:latin typeface="Segoe UI Semilight"/>
              </a:endParaRPr>
            </a:p>
          </p:txBody>
        </p:sp>
      </p:grpSp>
      <p:grpSp>
        <p:nvGrpSpPr>
          <p:cNvPr id="118" name="Group 117">
            <a:extLst>
              <a:ext uri="{FF2B5EF4-FFF2-40B4-BE49-F238E27FC236}">
                <a16:creationId xmlns:a16="http://schemas.microsoft.com/office/drawing/2014/main" id="{6B6BCAFE-3FCB-49B4-9D51-B55CB893BAE2}"/>
              </a:ext>
            </a:extLst>
          </p:cNvPr>
          <p:cNvGrpSpPr/>
          <p:nvPr/>
        </p:nvGrpSpPr>
        <p:grpSpPr>
          <a:xfrm>
            <a:off x="4282478" y="3745877"/>
            <a:ext cx="624497" cy="478612"/>
            <a:chOff x="6142928" y="4501551"/>
            <a:chExt cx="931982" cy="714265"/>
          </a:xfrm>
        </p:grpSpPr>
        <p:sp>
          <p:nvSpPr>
            <p:cNvPr id="119" name="monitor">
              <a:extLst>
                <a:ext uri="{FF2B5EF4-FFF2-40B4-BE49-F238E27FC236}">
                  <a16:creationId xmlns:a16="http://schemas.microsoft.com/office/drawing/2014/main" id="{21F1CE5A-1B72-4E14-8D8A-FD2DFB06649F}"/>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0" name="TextBox 119">
              <a:extLst>
                <a:ext uri="{FF2B5EF4-FFF2-40B4-BE49-F238E27FC236}">
                  <a16:creationId xmlns:a16="http://schemas.microsoft.com/office/drawing/2014/main" id="{13037848-40FB-4233-98C2-A72E1ABBB282}"/>
                </a:ext>
              </a:extLst>
            </p:cNvPr>
            <p:cNvSpPr txBox="1"/>
            <p:nvPr/>
          </p:nvSpPr>
          <p:spPr>
            <a:xfrm>
              <a:off x="6414264" y="4645916"/>
              <a:ext cx="389311" cy="303756"/>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a:t>
              </a:r>
            </a:p>
          </p:txBody>
        </p:sp>
      </p:grpSp>
      <p:grpSp>
        <p:nvGrpSpPr>
          <p:cNvPr id="121" name="Group 120">
            <a:extLst>
              <a:ext uri="{FF2B5EF4-FFF2-40B4-BE49-F238E27FC236}">
                <a16:creationId xmlns:a16="http://schemas.microsoft.com/office/drawing/2014/main" id="{B6B5DB72-6FA5-4806-AA6A-BED23636F26B}"/>
              </a:ext>
            </a:extLst>
          </p:cNvPr>
          <p:cNvGrpSpPr/>
          <p:nvPr/>
        </p:nvGrpSpPr>
        <p:grpSpPr>
          <a:xfrm>
            <a:off x="6123188" y="3749695"/>
            <a:ext cx="624497" cy="478612"/>
            <a:chOff x="7745277" y="4501551"/>
            <a:chExt cx="931982" cy="714265"/>
          </a:xfrm>
        </p:grpSpPr>
        <p:sp>
          <p:nvSpPr>
            <p:cNvPr id="122" name="monitor">
              <a:extLst>
                <a:ext uri="{FF2B5EF4-FFF2-40B4-BE49-F238E27FC236}">
                  <a16:creationId xmlns:a16="http://schemas.microsoft.com/office/drawing/2014/main" id="{6FBE00B5-C6AA-43DC-BBB0-771F20F00CF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3" name="TextBox 122">
              <a:extLst>
                <a:ext uri="{FF2B5EF4-FFF2-40B4-BE49-F238E27FC236}">
                  <a16:creationId xmlns:a16="http://schemas.microsoft.com/office/drawing/2014/main" id="{93AF0634-C56B-42F7-B91F-A925C62D6515}"/>
                </a:ext>
              </a:extLst>
            </p:cNvPr>
            <p:cNvSpPr txBox="1"/>
            <p:nvPr/>
          </p:nvSpPr>
          <p:spPr>
            <a:xfrm>
              <a:off x="8013093" y="4645916"/>
              <a:ext cx="396347" cy="303756"/>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a:t>
              </a:r>
            </a:p>
          </p:txBody>
        </p:sp>
      </p:grpSp>
      <p:grpSp>
        <p:nvGrpSpPr>
          <p:cNvPr id="124" name="Group 123">
            <a:extLst>
              <a:ext uri="{FF2B5EF4-FFF2-40B4-BE49-F238E27FC236}">
                <a16:creationId xmlns:a16="http://schemas.microsoft.com/office/drawing/2014/main" id="{F48446FD-20F8-4097-87D1-2EF43F2FF0C3}"/>
              </a:ext>
            </a:extLst>
          </p:cNvPr>
          <p:cNvGrpSpPr/>
          <p:nvPr/>
        </p:nvGrpSpPr>
        <p:grpSpPr>
          <a:xfrm>
            <a:off x="7036862" y="3745877"/>
            <a:ext cx="624497" cy="478612"/>
            <a:chOff x="7745277" y="4501551"/>
            <a:chExt cx="931982" cy="714265"/>
          </a:xfrm>
        </p:grpSpPr>
        <p:sp>
          <p:nvSpPr>
            <p:cNvPr id="125" name="monitor">
              <a:extLst>
                <a:ext uri="{FF2B5EF4-FFF2-40B4-BE49-F238E27FC236}">
                  <a16:creationId xmlns:a16="http://schemas.microsoft.com/office/drawing/2014/main" id="{7505C839-6EDA-4202-B9B1-8C43140367E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6" name="TextBox 125">
              <a:extLst>
                <a:ext uri="{FF2B5EF4-FFF2-40B4-BE49-F238E27FC236}">
                  <a16:creationId xmlns:a16="http://schemas.microsoft.com/office/drawing/2014/main" id="{65C854E1-5280-4E88-989E-C15ADBFF2E62}"/>
                </a:ext>
              </a:extLst>
            </p:cNvPr>
            <p:cNvSpPr txBox="1"/>
            <p:nvPr/>
          </p:nvSpPr>
          <p:spPr>
            <a:xfrm>
              <a:off x="8002540" y="4645916"/>
              <a:ext cx="417455" cy="303756"/>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a:t>
              </a:r>
            </a:p>
          </p:txBody>
        </p:sp>
      </p:grpSp>
      <p:grpSp>
        <p:nvGrpSpPr>
          <p:cNvPr id="127" name="Group 126">
            <a:extLst>
              <a:ext uri="{FF2B5EF4-FFF2-40B4-BE49-F238E27FC236}">
                <a16:creationId xmlns:a16="http://schemas.microsoft.com/office/drawing/2014/main" id="{EA9C47E3-EB6C-4AD5-BB91-33C995EB4ECA}"/>
              </a:ext>
            </a:extLst>
          </p:cNvPr>
          <p:cNvGrpSpPr/>
          <p:nvPr/>
        </p:nvGrpSpPr>
        <p:grpSpPr>
          <a:xfrm>
            <a:off x="5212970" y="3745877"/>
            <a:ext cx="624497" cy="478612"/>
            <a:chOff x="7745277" y="4501551"/>
            <a:chExt cx="931982" cy="714265"/>
          </a:xfrm>
        </p:grpSpPr>
        <p:sp>
          <p:nvSpPr>
            <p:cNvPr id="128" name="monitor">
              <a:extLst>
                <a:ext uri="{FF2B5EF4-FFF2-40B4-BE49-F238E27FC236}">
                  <a16:creationId xmlns:a16="http://schemas.microsoft.com/office/drawing/2014/main" id="{F5E84A61-1351-4CCE-A494-38DF7349730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9" name="TextBox 128">
              <a:extLst>
                <a:ext uri="{FF2B5EF4-FFF2-40B4-BE49-F238E27FC236}">
                  <a16:creationId xmlns:a16="http://schemas.microsoft.com/office/drawing/2014/main" id="{438AF513-46FF-4FFF-B68C-C94ED1F4315A}"/>
                </a:ext>
              </a:extLst>
            </p:cNvPr>
            <p:cNvSpPr txBox="1"/>
            <p:nvPr/>
          </p:nvSpPr>
          <p:spPr>
            <a:xfrm>
              <a:off x="7866518" y="4645916"/>
              <a:ext cx="689504" cy="303756"/>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NCv2</a:t>
              </a:r>
            </a:p>
          </p:txBody>
        </p:sp>
      </p:grpSp>
      <p:sp>
        <p:nvSpPr>
          <p:cNvPr id="130" name="Rectangle 129">
            <a:extLst>
              <a:ext uri="{FF2B5EF4-FFF2-40B4-BE49-F238E27FC236}">
                <a16:creationId xmlns:a16="http://schemas.microsoft.com/office/drawing/2014/main" id="{21C9799D-35F9-4322-8F8D-4B81A8C41C90}"/>
              </a:ext>
            </a:extLst>
          </p:cNvPr>
          <p:cNvSpPr/>
          <p:nvPr/>
        </p:nvSpPr>
        <p:spPr bwMode="auto">
          <a:xfrm>
            <a:off x="3924664" y="3418478"/>
            <a:ext cx="3952927" cy="1545527"/>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287EB408-243C-4082-AAB4-35093C452D6E}"/>
              </a:ext>
            </a:extLst>
          </p:cNvPr>
          <p:cNvSpPr/>
          <p:nvPr/>
        </p:nvSpPr>
        <p:spPr bwMode="auto">
          <a:xfrm>
            <a:off x="4370949" y="3282821"/>
            <a:ext cx="1512716" cy="309968"/>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56797" fontAlgn="base">
              <a:lnSpc>
                <a:spcPct val="90000"/>
              </a:lnSpc>
              <a:spcBef>
                <a:spcPct val="0"/>
              </a:spcBef>
              <a:spcAft>
                <a:spcPct val="0"/>
              </a:spcAft>
            </a:pPr>
            <a:r>
              <a:rPr lang="en-US" sz="1286">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135" name="Group 134">
            <a:extLst>
              <a:ext uri="{FF2B5EF4-FFF2-40B4-BE49-F238E27FC236}">
                <a16:creationId xmlns:a16="http://schemas.microsoft.com/office/drawing/2014/main" id="{32B4C69B-819C-4411-A5A2-712B2978A530}"/>
              </a:ext>
            </a:extLst>
          </p:cNvPr>
          <p:cNvGrpSpPr/>
          <p:nvPr/>
        </p:nvGrpSpPr>
        <p:grpSpPr>
          <a:xfrm>
            <a:off x="3960000" y="3260852"/>
            <a:ext cx="411736" cy="411736"/>
            <a:chOff x="6171198" y="3604950"/>
            <a:chExt cx="365962" cy="365962"/>
          </a:xfrm>
        </p:grpSpPr>
        <p:sp>
          <p:nvSpPr>
            <p:cNvPr id="136" name="Oval 135">
              <a:extLst>
                <a:ext uri="{FF2B5EF4-FFF2-40B4-BE49-F238E27FC236}">
                  <a16:creationId xmlns:a16="http://schemas.microsoft.com/office/drawing/2014/main" id="{EE9FD77E-1097-41EE-9721-F8DBF353112D}"/>
                </a:ext>
              </a:extLst>
            </p:cNvPr>
            <p:cNvSpPr/>
            <p:nvPr/>
          </p:nvSpPr>
          <p:spPr bwMode="auto">
            <a:xfrm>
              <a:off x="6171198" y="3604950"/>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PhotoCollection_E7AA">
              <a:extLst>
                <a:ext uri="{FF2B5EF4-FFF2-40B4-BE49-F238E27FC236}">
                  <a16:creationId xmlns:a16="http://schemas.microsoft.com/office/drawing/2014/main" id="{9CEB30B9-AA05-4A5E-A10D-3C73139DB441}"/>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4028" tIns="42015" rIns="84028" bIns="42015" numCol="1" anchor="t" anchorCtr="0" compatLnSpc="1">
              <a:prstTxWarp prst="textNoShape">
                <a:avLst/>
              </a:prstTxWarp>
            </a:bodyPr>
            <a:lstStyle/>
            <a:p>
              <a:pPr defTabSz="857044"/>
              <a:endParaRPr lang="en-US" sz="1655">
                <a:solidFill>
                  <a:srgbClr val="353535"/>
                </a:solidFill>
                <a:latin typeface="Segoe UI Semilight"/>
              </a:endParaRPr>
            </a:p>
          </p:txBody>
        </p:sp>
      </p:grpSp>
      <p:grpSp>
        <p:nvGrpSpPr>
          <p:cNvPr id="147" name="Group 146">
            <a:extLst>
              <a:ext uri="{FF2B5EF4-FFF2-40B4-BE49-F238E27FC236}">
                <a16:creationId xmlns:a16="http://schemas.microsoft.com/office/drawing/2014/main" id="{1E19407C-9D95-4982-88AA-F958A63D807B}"/>
              </a:ext>
            </a:extLst>
          </p:cNvPr>
          <p:cNvGrpSpPr/>
          <p:nvPr/>
        </p:nvGrpSpPr>
        <p:grpSpPr>
          <a:xfrm>
            <a:off x="8580668" y="3746824"/>
            <a:ext cx="624497" cy="478612"/>
            <a:chOff x="10648898" y="3898203"/>
            <a:chExt cx="865582" cy="663377"/>
          </a:xfrm>
        </p:grpSpPr>
        <p:sp>
          <p:nvSpPr>
            <p:cNvPr id="150" name="monitor">
              <a:extLst>
                <a:ext uri="{FF2B5EF4-FFF2-40B4-BE49-F238E27FC236}">
                  <a16:creationId xmlns:a16="http://schemas.microsoft.com/office/drawing/2014/main" id="{87AEBA8C-E034-4ED0-941E-D0DC1DFEF191}"/>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algn="ct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51" name="TextBox 150">
              <a:extLst>
                <a:ext uri="{FF2B5EF4-FFF2-40B4-BE49-F238E27FC236}">
                  <a16:creationId xmlns:a16="http://schemas.microsoft.com/office/drawing/2014/main" id="{EC29083D-63AF-44FF-8A38-FF9C36EC541E}"/>
                </a:ext>
              </a:extLst>
            </p:cNvPr>
            <p:cNvSpPr txBox="1"/>
            <p:nvPr/>
          </p:nvSpPr>
          <p:spPr>
            <a:xfrm>
              <a:off x="10985849" y="4032284"/>
              <a:ext cx="191678" cy="282115"/>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H</a:t>
              </a:r>
            </a:p>
          </p:txBody>
        </p:sp>
      </p:grpSp>
      <p:sp>
        <p:nvSpPr>
          <p:cNvPr id="152" name="Rectangle 151">
            <a:extLst>
              <a:ext uri="{FF2B5EF4-FFF2-40B4-BE49-F238E27FC236}">
                <a16:creationId xmlns:a16="http://schemas.microsoft.com/office/drawing/2014/main" id="{91D6B57E-3B63-416C-8DC7-6A2D41D80CFA}"/>
              </a:ext>
            </a:extLst>
          </p:cNvPr>
          <p:cNvSpPr/>
          <p:nvPr/>
        </p:nvSpPr>
        <p:spPr bwMode="auto">
          <a:xfrm>
            <a:off x="8160546" y="3429000"/>
            <a:ext cx="1464740" cy="1535004"/>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BBD11403-E5E4-4873-8649-75B281CDD3B2}"/>
              </a:ext>
            </a:extLst>
          </p:cNvPr>
          <p:cNvSpPr/>
          <p:nvPr/>
        </p:nvSpPr>
        <p:spPr bwMode="auto">
          <a:xfrm>
            <a:off x="8380084" y="3067981"/>
            <a:ext cx="1159671" cy="63742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68056" tIns="0" rIns="0" bIns="0" numCol="1" spcCol="0" rtlCol="0" fromWordArt="0" anchor="ctr" anchorCtr="0" forceAA="0" compatLnSpc="1">
            <a:prstTxWarp prst="textNoShape">
              <a:avLst/>
            </a:prstTxWarp>
            <a:noAutofit/>
          </a:bodyPr>
          <a:lstStyle/>
          <a:p>
            <a:pPr defTabSz="856797" fontAlgn="base">
              <a:lnSpc>
                <a:spcPct val="90000"/>
              </a:lnSpc>
              <a:spcBef>
                <a:spcPct val="0"/>
              </a:spcBef>
              <a:spcAft>
                <a:spcPct val="0"/>
              </a:spcAft>
            </a:pPr>
            <a:r>
              <a:rPr lang="en-US" sz="1286"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High Performance Computing</a:t>
            </a:r>
          </a:p>
        </p:txBody>
      </p:sp>
      <p:grpSp>
        <p:nvGrpSpPr>
          <p:cNvPr id="160" name="Group 159">
            <a:extLst>
              <a:ext uri="{FF2B5EF4-FFF2-40B4-BE49-F238E27FC236}">
                <a16:creationId xmlns:a16="http://schemas.microsoft.com/office/drawing/2014/main" id="{90B8A9C1-9548-438A-A6FB-3615F6812F5E}"/>
              </a:ext>
            </a:extLst>
          </p:cNvPr>
          <p:cNvGrpSpPr/>
          <p:nvPr/>
        </p:nvGrpSpPr>
        <p:grpSpPr>
          <a:xfrm>
            <a:off x="8048834" y="3260852"/>
            <a:ext cx="411736" cy="411736"/>
            <a:chOff x="10597494" y="3613307"/>
            <a:chExt cx="365962" cy="365962"/>
          </a:xfrm>
        </p:grpSpPr>
        <p:sp>
          <p:nvSpPr>
            <p:cNvPr id="161" name="Oval 160">
              <a:extLst>
                <a:ext uri="{FF2B5EF4-FFF2-40B4-BE49-F238E27FC236}">
                  <a16:creationId xmlns:a16="http://schemas.microsoft.com/office/drawing/2014/main" id="{FFBB8260-BF70-4400-8ECC-01379855DD9F}"/>
                </a:ext>
              </a:extLst>
            </p:cNvPr>
            <p:cNvSpPr/>
            <p:nvPr/>
          </p:nvSpPr>
          <p:spPr bwMode="auto">
            <a:xfrm>
              <a:off x="10597494" y="3613307"/>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LightningBolt_E945">
              <a:extLst>
                <a:ext uri="{FF2B5EF4-FFF2-40B4-BE49-F238E27FC236}">
                  <a16:creationId xmlns:a16="http://schemas.microsoft.com/office/drawing/2014/main" id="{F7F7C77F-902D-4E79-B3C9-F05521C9B9B5}"/>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4028" tIns="42015" rIns="84028" bIns="42015" numCol="1" anchor="t" anchorCtr="0" compatLnSpc="1">
              <a:prstTxWarp prst="textNoShape">
                <a:avLst/>
              </a:prstTxWarp>
            </a:bodyPr>
            <a:lstStyle/>
            <a:p>
              <a:pPr defTabSz="857044"/>
              <a:endParaRPr lang="en-US" sz="826">
                <a:gradFill>
                  <a:gsLst>
                    <a:gs pos="0">
                      <a:srgbClr val="505050"/>
                    </a:gs>
                    <a:gs pos="100000">
                      <a:srgbClr val="505050"/>
                    </a:gs>
                  </a:gsLst>
                  <a:lin ang="5400000" scaled="1"/>
                </a:gradFill>
                <a:latin typeface="Segoe UI Semilight"/>
              </a:endParaRPr>
            </a:p>
          </p:txBody>
        </p:sp>
      </p:grpSp>
      <p:grpSp>
        <p:nvGrpSpPr>
          <p:cNvPr id="169" name="Group 168">
            <a:extLst>
              <a:ext uri="{FF2B5EF4-FFF2-40B4-BE49-F238E27FC236}">
                <a16:creationId xmlns:a16="http://schemas.microsoft.com/office/drawing/2014/main" id="{2498C42B-360E-43F8-9A6B-8CE84996DC19}"/>
              </a:ext>
            </a:extLst>
          </p:cNvPr>
          <p:cNvGrpSpPr/>
          <p:nvPr/>
        </p:nvGrpSpPr>
        <p:grpSpPr>
          <a:xfrm>
            <a:off x="5212970" y="4350622"/>
            <a:ext cx="624497" cy="478612"/>
            <a:chOff x="7745277" y="4501551"/>
            <a:chExt cx="931982" cy="714265"/>
          </a:xfrm>
        </p:grpSpPr>
        <p:sp>
          <p:nvSpPr>
            <p:cNvPr id="170" name="monitor">
              <a:extLst>
                <a:ext uri="{FF2B5EF4-FFF2-40B4-BE49-F238E27FC236}">
                  <a16:creationId xmlns:a16="http://schemas.microsoft.com/office/drawing/2014/main" id="{0E7556EF-DFD5-4E6F-8378-A0D90D4F8C3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1" name="TextBox 170">
              <a:extLst>
                <a:ext uri="{FF2B5EF4-FFF2-40B4-BE49-F238E27FC236}">
                  <a16:creationId xmlns:a16="http://schemas.microsoft.com/office/drawing/2014/main" id="{6A81D925-3DA5-4187-8EFE-A93BE84B68D8}"/>
                </a:ext>
              </a:extLst>
            </p:cNvPr>
            <p:cNvSpPr txBox="1"/>
            <p:nvPr/>
          </p:nvSpPr>
          <p:spPr>
            <a:xfrm>
              <a:off x="7866518" y="4645916"/>
              <a:ext cx="689504" cy="303756"/>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NCv3</a:t>
              </a:r>
            </a:p>
          </p:txBody>
        </p:sp>
      </p:grpSp>
      <p:grpSp>
        <p:nvGrpSpPr>
          <p:cNvPr id="172" name="Group 171">
            <a:extLst>
              <a:ext uri="{FF2B5EF4-FFF2-40B4-BE49-F238E27FC236}">
                <a16:creationId xmlns:a16="http://schemas.microsoft.com/office/drawing/2014/main" id="{B1BB0172-8535-47CE-9FD5-933C0B2AFF10}"/>
              </a:ext>
            </a:extLst>
          </p:cNvPr>
          <p:cNvGrpSpPr/>
          <p:nvPr/>
        </p:nvGrpSpPr>
        <p:grpSpPr>
          <a:xfrm>
            <a:off x="7040237" y="4337031"/>
            <a:ext cx="624498" cy="478612"/>
            <a:chOff x="7745277" y="4501551"/>
            <a:chExt cx="931982" cy="714265"/>
          </a:xfrm>
        </p:grpSpPr>
        <p:sp>
          <p:nvSpPr>
            <p:cNvPr id="173" name="monitor">
              <a:extLst>
                <a:ext uri="{FF2B5EF4-FFF2-40B4-BE49-F238E27FC236}">
                  <a16:creationId xmlns:a16="http://schemas.microsoft.com/office/drawing/2014/main" id="{489F08E4-5D9B-47D3-9D1A-AF0B829937F5}"/>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4" name="TextBox 173">
              <a:extLst>
                <a:ext uri="{FF2B5EF4-FFF2-40B4-BE49-F238E27FC236}">
                  <a16:creationId xmlns:a16="http://schemas.microsoft.com/office/drawing/2014/main" id="{A4192C8A-C3BB-4E77-AEAB-41C88E45F3EA}"/>
                </a:ext>
              </a:extLst>
            </p:cNvPr>
            <p:cNvSpPr txBox="1"/>
            <p:nvPr/>
          </p:nvSpPr>
          <p:spPr>
            <a:xfrm>
              <a:off x="7852445" y="4645916"/>
              <a:ext cx="717646" cy="303756"/>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NDv2</a:t>
              </a:r>
            </a:p>
          </p:txBody>
        </p:sp>
      </p:grpSp>
      <p:pic>
        <p:nvPicPr>
          <p:cNvPr id="175" name="Picture 174">
            <a:extLst>
              <a:ext uri="{FF2B5EF4-FFF2-40B4-BE49-F238E27FC236}">
                <a16:creationId xmlns:a16="http://schemas.microsoft.com/office/drawing/2014/main" id="{D0ED02C5-3AE8-447A-B8E4-28515FD8E11D}"/>
              </a:ext>
            </a:extLst>
          </p:cNvPr>
          <p:cNvPicPr>
            <a:picLocks noChangeAspect="1"/>
          </p:cNvPicPr>
          <p:nvPr/>
        </p:nvPicPr>
        <p:blipFill>
          <a:blip r:embed="rId4"/>
          <a:stretch>
            <a:fillRect/>
          </a:stretch>
        </p:blipFill>
        <p:spPr>
          <a:xfrm>
            <a:off x="5002481" y="4156112"/>
            <a:ext cx="394932" cy="394932"/>
          </a:xfrm>
          <a:prstGeom prst="rect">
            <a:avLst/>
          </a:prstGeom>
        </p:spPr>
      </p:pic>
      <p:sp>
        <p:nvSpPr>
          <p:cNvPr id="176" name="TextBox 175">
            <a:extLst>
              <a:ext uri="{FF2B5EF4-FFF2-40B4-BE49-F238E27FC236}">
                <a16:creationId xmlns:a16="http://schemas.microsoft.com/office/drawing/2014/main" id="{A08736FF-E3CA-4FE0-9C61-321798AB274A}"/>
              </a:ext>
            </a:extLst>
          </p:cNvPr>
          <p:cNvSpPr txBox="1"/>
          <p:nvPr/>
        </p:nvSpPr>
        <p:spPr>
          <a:xfrm>
            <a:off x="6935617" y="4825413"/>
            <a:ext cx="788888" cy="129806"/>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857044">
              <a:spcAft>
                <a:spcPts val="551"/>
              </a:spcAft>
            </a:pPr>
            <a:r>
              <a:rPr lang="en-US" sz="937">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grpSp>
        <p:nvGrpSpPr>
          <p:cNvPr id="177" name="Group 176">
            <a:extLst>
              <a:ext uri="{FF2B5EF4-FFF2-40B4-BE49-F238E27FC236}">
                <a16:creationId xmlns:a16="http://schemas.microsoft.com/office/drawing/2014/main" id="{86C1FA40-08FF-4CCD-9DED-D5A5BEE3A714}"/>
              </a:ext>
            </a:extLst>
          </p:cNvPr>
          <p:cNvGrpSpPr/>
          <p:nvPr/>
        </p:nvGrpSpPr>
        <p:grpSpPr>
          <a:xfrm>
            <a:off x="6162925" y="4329932"/>
            <a:ext cx="624497" cy="478612"/>
            <a:chOff x="7745277" y="4501551"/>
            <a:chExt cx="931982" cy="714265"/>
          </a:xfrm>
        </p:grpSpPr>
        <p:sp>
          <p:nvSpPr>
            <p:cNvPr id="178" name="monitor">
              <a:extLst>
                <a:ext uri="{FF2B5EF4-FFF2-40B4-BE49-F238E27FC236}">
                  <a16:creationId xmlns:a16="http://schemas.microsoft.com/office/drawing/2014/main" id="{9CA76668-8EA6-4576-9EE5-F9F18791284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9" name="TextBox 178">
              <a:extLst>
                <a:ext uri="{FF2B5EF4-FFF2-40B4-BE49-F238E27FC236}">
                  <a16:creationId xmlns:a16="http://schemas.microsoft.com/office/drawing/2014/main" id="{39257306-A6FF-40A4-9868-09A2C30FADC3}"/>
                </a:ext>
              </a:extLst>
            </p:cNvPr>
            <p:cNvSpPr txBox="1"/>
            <p:nvPr/>
          </p:nvSpPr>
          <p:spPr>
            <a:xfrm>
              <a:off x="7862999" y="4645916"/>
              <a:ext cx="696539" cy="303756"/>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NVv2</a:t>
              </a:r>
            </a:p>
          </p:txBody>
        </p:sp>
      </p:grpSp>
      <p:sp>
        <p:nvSpPr>
          <p:cNvPr id="180" name="TextBox 179">
            <a:extLst>
              <a:ext uri="{FF2B5EF4-FFF2-40B4-BE49-F238E27FC236}">
                <a16:creationId xmlns:a16="http://schemas.microsoft.com/office/drawing/2014/main" id="{98AFD2A1-10E1-4BE2-851F-D8CE433C7A24}"/>
              </a:ext>
            </a:extLst>
          </p:cNvPr>
          <p:cNvSpPr txBox="1"/>
          <p:nvPr/>
        </p:nvSpPr>
        <p:spPr>
          <a:xfrm>
            <a:off x="6078639" y="4825413"/>
            <a:ext cx="788888" cy="129806"/>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857044">
              <a:spcAft>
                <a:spcPts val="551"/>
              </a:spcAft>
            </a:pPr>
            <a:r>
              <a:rPr lang="en-US" sz="937">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grpSp>
        <p:nvGrpSpPr>
          <p:cNvPr id="181" name="Group 180">
            <a:extLst>
              <a:ext uri="{FF2B5EF4-FFF2-40B4-BE49-F238E27FC236}">
                <a16:creationId xmlns:a16="http://schemas.microsoft.com/office/drawing/2014/main" id="{1BFCFEA2-DDD3-415F-A89A-4C8E8A7086DA}"/>
              </a:ext>
            </a:extLst>
          </p:cNvPr>
          <p:cNvGrpSpPr/>
          <p:nvPr/>
        </p:nvGrpSpPr>
        <p:grpSpPr>
          <a:xfrm>
            <a:off x="8564198" y="4337031"/>
            <a:ext cx="624497" cy="478612"/>
            <a:chOff x="10648898" y="3898203"/>
            <a:chExt cx="865582" cy="663377"/>
          </a:xfrm>
        </p:grpSpPr>
        <p:sp>
          <p:nvSpPr>
            <p:cNvPr id="182" name="monitor">
              <a:extLst>
                <a:ext uri="{FF2B5EF4-FFF2-40B4-BE49-F238E27FC236}">
                  <a16:creationId xmlns:a16="http://schemas.microsoft.com/office/drawing/2014/main" id="{001F20D2-7343-44AE-A4BA-DD153264ED75}"/>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4028" tIns="42015" rIns="84028" bIns="42015" numCol="1" anchor="t" anchorCtr="0" compatLnSpc="1">
              <a:prstTxWarp prst="textNoShape">
                <a:avLst/>
              </a:prstTxWarp>
            </a:bodyPr>
            <a:lstStyle/>
            <a:p>
              <a:pPr algn="ctr" defTabSz="857044"/>
              <a:endParaRPr lang="en-US" sz="146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83" name="TextBox 182">
              <a:extLst>
                <a:ext uri="{FF2B5EF4-FFF2-40B4-BE49-F238E27FC236}">
                  <a16:creationId xmlns:a16="http://schemas.microsoft.com/office/drawing/2014/main" id="{5B36E29F-B728-4136-8A7C-C7ECDC56D80E}"/>
                </a:ext>
              </a:extLst>
            </p:cNvPr>
            <p:cNvSpPr txBox="1"/>
            <p:nvPr/>
          </p:nvSpPr>
          <p:spPr>
            <a:xfrm>
              <a:off x="10846449" y="4032284"/>
              <a:ext cx="470483" cy="282115"/>
            </a:xfrm>
            <a:prstGeom prst="rect">
              <a:avLst/>
            </a:prstGeom>
            <a:noFill/>
          </p:spPr>
          <p:txBody>
            <a:bodyPr wrap="none" lIns="0" tIns="0" rIns="0" bIns="0" rtlCol="0">
              <a:spAutoFit/>
            </a:bodyPr>
            <a:lstStyle/>
            <a:p>
              <a:pPr algn="ctr" defTabSz="857044">
                <a:lnSpc>
                  <a:spcPct val="90000"/>
                </a:lnSpc>
                <a:spcAft>
                  <a:spcPts val="551"/>
                </a:spcAft>
              </a:pPr>
              <a:r>
                <a:rPr lang="en-US" sz="146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Hv2</a:t>
              </a:r>
            </a:p>
          </p:txBody>
        </p:sp>
      </p:grpSp>
      <p:sp>
        <p:nvSpPr>
          <p:cNvPr id="184" name="TextBox 183">
            <a:extLst>
              <a:ext uri="{FF2B5EF4-FFF2-40B4-BE49-F238E27FC236}">
                <a16:creationId xmlns:a16="http://schemas.microsoft.com/office/drawing/2014/main" id="{C39ECCE4-EAD2-4FE0-ABB5-0DC6FA18CD7D}"/>
              </a:ext>
            </a:extLst>
          </p:cNvPr>
          <p:cNvSpPr txBox="1"/>
          <p:nvPr/>
        </p:nvSpPr>
        <p:spPr>
          <a:xfrm>
            <a:off x="8496678" y="4815643"/>
            <a:ext cx="788888" cy="129806"/>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857044">
              <a:spcAft>
                <a:spcPts val="551"/>
              </a:spcAft>
            </a:pPr>
            <a:r>
              <a:rPr lang="en-US" sz="937">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sp>
        <p:nvSpPr>
          <p:cNvPr id="185" name="Rectangle 184">
            <a:extLst>
              <a:ext uri="{FF2B5EF4-FFF2-40B4-BE49-F238E27FC236}">
                <a16:creationId xmlns:a16="http://schemas.microsoft.com/office/drawing/2014/main" id="{B332BAEA-0E4D-41F0-A17A-14836B351F4F}"/>
              </a:ext>
            </a:extLst>
          </p:cNvPr>
          <p:cNvSpPr/>
          <p:nvPr/>
        </p:nvSpPr>
        <p:spPr bwMode="auto">
          <a:xfrm>
            <a:off x="4463997" y="2502186"/>
            <a:ext cx="3475546" cy="3743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8" tIns="42015" rIns="84028" bIns="42015" numCol="1" spcCol="0" rtlCol="0" fromWordArt="0" anchor="t" anchorCtr="0" forceAA="0" compatLnSpc="1">
            <a:prstTxWarp prst="textNoShape">
              <a:avLst/>
            </a:prstTxWarp>
            <a:noAutofit/>
          </a:bodyPr>
          <a:lstStyle/>
          <a:p>
            <a:pPr algn="ctr" defTabSz="856797" fontAlgn="base">
              <a:lnSpc>
                <a:spcPct val="90000"/>
              </a:lnSpc>
              <a:spcBef>
                <a:spcPct val="0"/>
              </a:spcBef>
              <a:spcAft>
                <a:spcPts val="551"/>
              </a:spcAft>
            </a:pPr>
            <a:r>
              <a:rPr lang="en-US" sz="1655">
                <a:solidFill>
                  <a:srgbClr val="3E3D4D"/>
                </a:solidFill>
                <a:latin typeface="Segoe UI" panose="020B0502040204020203" pitchFamily="34" charset="0"/>
                <a:ea typeface="Segoe UI" panose="020B0502040204020203" pitchFamily="34" charset="0"/>
                <a:cs typeface="Segoe UI" panose="020B0502040204020203" pitchFamily="34" charset="0"/>
              </a:rPr>
              <a:t>Nvidia M60</a:t>
            </a:r>
          </a:p>
          <a:p>
            <a:pPr algn="ctr" defTabSz="856797" fontAlgn="base">
              <a:lnSpc>
                <a:spcPct val="90000"/>
              </a:lnSpc>
              <a:spcBef>
                <a:spcPct val="0"/>
              </a:spcBef>
              <a:spcAft>
                <a:spcPts val="551"/>
              </a:spcAft>
            </a:pPr>
            <a:endParaRPr lang="en-US" sz="1655">
              <a:solidFill>
                <a:srgbClr val="3E3D4D"/>
              </a:solidFill>
              <a:latin typeface="Segoe UI" panose="020B0502040204020203" pitchFamily="34" charset="0"/>
              <a:ea typeface="Segoe UI" panose="020B0502040204020203" pitchFamily="34" charset="0"/>
              <a:cs typeface="Segoe UI" panose="020B0502040204020203" pitchFamily="34" charset="0"/>
            </a:endParaRPr>
          </a:p>
        </p:txBody>
      </p:sp>
      <p:sp>
        <p:nvSpPr>
          <p:cNvPr id="186" name="Freeform: Shape 185">
            <a:extLst>
              <a:ext uri="{FF2B5EF4-FFF2-40B4-BE49-F238E27FC236}">
                <a16:creationId xmlns:a16="http://schemas.microsoft.com/office/drawing/2014/main" id="{7663CAF1-F5CD-40AC-951F-A6554DEA5688}"/>
              </a:ext>
            </a:extLst>
          </p:cNvPr>
          <p:cNvSpPr/>
          <p:nvPr/>
        </p:nvSpPr>
        <p:spPr bwMode="auto">
          <a:xfrm flipV="1">
            <a:off x="6377775" y="2793008"/>
            <a:ext cx="42856" cy="154552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57044"/>
            <a:endParaRPr lang="en-US" sz="1655">
              <a:solidFill>
                <a:srgbClr val="FFFFFF"/>
              </a:solidFill>
              <a:latin typeface="Segoe UI Semilight"/>
            </a:endParaRPr>
          </a:p>
        </p:txBody>
      </p:sp>
      <p:sp>
        <p:nvSpPr>
          <p:cNvPr id="191" name="Rectangle 190">
            <a:extLst>
              <a:ext uri="{FF2B5EF4-FFF2-40B4-BE49-F238E27FC236}">
                <a16:creationId xmlns:a16="http://schemas.microsoft.com/office/drawing/2014/main" id="{EF58042E-8B55-46D9-BF73-AAE924AC9684}"/>
              </a:ext>
            </a:extLst>
          </p:cNvPr>
          <p:cNvSpPr/>
          <p:nvPr/>
        </p:nvSpPr>
        <p:spPr bwMode="auto">
          <a:xfrm>
            <a:off x="4250529" y="5535587"/>
            <a:ext cx="2668626" cy="9162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8" tIns="42015" rIns="84028" bIns="42015" numCol="1" spcCol="0" rtlCol="0" fromWordArt="0" anchor="t" anchorCtr="0" forceAA="0" compatLnSpc="1">
            <a:prstTxWarp prst="textNoShape">
              <a:avLst/>
            </a:prstTxWarp>
            <a:noAutofit/>
          </a:bodyPr>
          <a:lstStyle/>
          <a:p>
            <a:pPr algn="ctr" defTabSz="856797" fontAlgn="base">
              <a:lnSpc>
                <a:spcPct val="90000"/>
              </a:lnSpc>
              <a:spcBef>
                <a:spcPct val="0"/>
              </a:spcBef>
              <a:spcAft>
                <a:spcPts val="551"/>
              </a:spcAft>
            </a:pPr>
            <a:r>
              <a:rPr lang="en-US" sz="1655" dirty="0">
                <a:solidFill>
                  <a:srgbClr val="3E3D4D"/>
                </a:solidFill>
                <a:latin typeface="Segoe UI" panose="020B0502040204020203" pitchFamily="34" charset="0"/>
                <a:cs typeface="Segoe UI" panose="020B0502040204020203" pitchFamily="34" charset="0"/>
              </a:rPr>
              <a:t>V100 PCIe</a:t>
            </a:r>
          </a:p>
        </p:txBody>
      </p:sp>
      <p:sp>
        <p:nvSpPr>
          <p:cNvPr id="192" name="Freeform: Shape 191">
            <a:extLst>
              <a:ext uri="{FF2B5EF4-FFF2-40B4-BE49-F238E27FC236}">
                <a16:creationId xmlns:a16="http://schemas.microsoft.com/office/drawing/2014/main" id="{4B6D70BC-92A4-4612-A1BE-2C02B5680B31}"/>
              </a:ext>
            </a:extLst>
          </p:cNvPr>
          <p:cNvSpPr/>
          <p:nvPr/>
        </p:nvSpPr>
        <p:spPr bwMode="auto">
          <a:xfrm>
            <a:off x="5557002" y="4711350"/>
            <a:ext cx="219277" cy="84028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57044"/>
            <a:r>
              <a:rPr lang="en-US" sz="1655">
                <a:solidFill>
                  <a:srgbClr val="FFFFFF"/>
                </a:solidFill>
                <a:latin typeface="Segoe UI Semilight"/>
              </a:rPr>
              <a:t>‘</a:t>
            </a:r>
          </a:p>
        </p:txBody>
      </p:sp>
      <p:sp>
        <p:nvSpPr>
          <p:cNvPr id="193" name="Rectangle 192">
            <a:extLst>
              <a:ext uri="{FF2B5EF4-FFF2-40B4-BE49-F238E27FC236}">
                <a16:creationId xmlns:a16="http://schemas.microsoft.com/office/drawing/2014/main" id="{C5CEF81F-B046-4E12-B794-875EE0BC9DCE}"/>
              </a:ext>
            </a:extLst>
          </p:cNvPr>
          <p:cNvSpPr/>
          <p:nvPr/>
        </p:nvSpPr>
        <p:spPr bwMode="auto">
          <a:xfrm>
            <a:off x="7854379" y="5685647"/>
            <a:ext cx="2668626" cy="9162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4028" tIns="42015" rIns="84028" bIns="42015" numCol="1" spcCol="0" rtlCol="0" fromWordArt="0" anchor="t" anchorCtr="0" forceAA="0" compatLnSpc="1">
            <a:prstTxWarp prst="textNoShape">
              <a:avLst/>
            </a:prstTxWarp>
            <a:noAutofit/>
          </a:bodyPr>
          <a:lstStyle/>
          <a:p>
            <a:pPr algn="ctr" defTabSz="856797" fontAlgn="base">
              <a:lnSpc>
                <a:spcPct val="90000"/>
              </a:lnSpc>
              <a:spcBef>
                <a:spcPct val="0"/>
              </a:spcBef>
              <a:spcAft>
                <a:spcPts val="551"/>
              </a:spcAft>
            </a:pPr>
            <a:r>
              <a:rPr lang="en-US" sz="1655" dirty="0">
                <a:solidFill>
                  <a:srgbClr val="3E3D4D"/>
                </a:solidFill>
                <a:latin typeface="Segoe UI" panose="020B0502040204020203" pitchFamily="34" charset="0"/>
                <a:cs typeface="Segoe UI" panose="020B0502040204020203" pitchFamily="34" charset="0"/>
              </a:rPr>
              <a:t>Skylake Processor</a:t>
            </a:r>
          </a:p>
        </p:txBody>
      </p:sp>
      <p:sp>
        <p:nvSpPr>
          <p:cNvPr id="194" name="Freeform: Shape 193">
            <a:extLst>
              <a:ext uri="{FF2B5EF4-FFF2-40B4-BE49-F238E27FC236}">
                <a16:creationId xmlns:a16="http://schemas.microsoft.com/office/drawing/2014/main" id="{1208E8B6-68A2-4C61-B4FF-5FE9B823747D}"/>
              </a:ext>
            </a:extLst>
          </p:cNvPr>
          <p:cNvSpPr/>
          <p:nvPr/>
        </p:nvSpPr>
        <p:spPr bwMode="auto">
          <a:xfrm>
            <a:off x="8858795" y="4796512"/>
            <a:ext cx="219277" cy="84028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57044"/>
            <a:r>
              <a:rPr lang="en-US" sz="1655">
                <a:solidFill>
                  <a:srgbClr val="FFFFFF"/>
                </a:solidFill>
                <a:latin typeface="Segoe UI Semilight"/>
              </a:rPr>
              <a:t>‘</a:t>
            </a:r>
          </a:p>
        </p:txBody>
      </p:sp>
      <p:pic>
        <p:nvPicPr>
          <p:cNvPr id="84" name="Picture 83">
            <a:extLst>
              <a:ext uri="{FF2B5EF4-FFF2-40B4-BE49-F238E27FC236}">
                <a16:creationId xmlns:a16="http://schemas.microsoft.com/office/drawing/2014/main" id="{93053882-EC87-4006-8AFB-95E669B43C12}"/>
              </a:ext>
            </a:extLst>
          </p:cNvPr>
          <p:cNvPicPr>
            <a:picLocks noChangeAspect="1"/>
          </p:cNvPicPr>
          <p:nvPr/>
        </p:nvPicPr>
        <p:blipFill>
          <a:blip r:embed="rId3"/>
          <a:stretch>
            <a:fillRect/>
          </a:stretch>
        </p:blipFill>
        <p:spPr>
          <a:xfrm>
            <a:off x="5982946" y="4156114"/>
            <a:ext cx="382569" cy="382569"/>
          </a:xfrm>
          <a:prstGeom prst="rect">
            <a:avLst/>
          </a:prstGeom>
        </p:spPr>
      </p:pic>
      <p:pic>
        <p:nvPicPr>
          <p:cNvPr id="85" name="Picture 84">
            <a:extLst>
              <a:ext uri="{FF2B5EF4-FFF2-40B4-BE49-F238E27FC236}">
                <a16:creationId xmlns:a16="http://schemas.microsoft.com/office/drawing/2014/main" id="{69062E60-A7F2-42E2-A173-72FBC4048DCE}"/>
              </a:ext>
            </a:extLst>
          </p:cNvPr>
          <p:cNvPicPr>
            <a:picLocks noChangeAspect="1"/>
          </p:cNvPicPr>
          <p:nvPr/>
        </p:nvPicPr>
        <p:blipFill>
          <a:blip r:embed="rId3"/>
          <a:stretch>
            <a:fillRect/>
          </a:stretch>
        </p:blipFill>
        <p:spPr>
          <a:xfrm>
            <a:off x="6874904" y="4158160"/>
            <a:ext cx="382569" cy="382569"/>
          </a:xfrm>
          <a:prstGeom prst="rect">
            <a:avLst/>
          </a:prstGeom>
        </p:spPr>
      </p:pic>
      <p:pic>
        <p:nvPicPr>
          <p:cNvPr id="86" name="Picture 85">
            <a:extLst>
              <a:ext uri="{FF2B5EF4-FFF2-40B4-BE49-F238E27FC236}">
                <a16:creationId xmlns:a16="http://schemas.microsoft.com/office/drawing/2014/main" id="{D2F97CEE-611E-48D7-A73F-A883ABA75AC3}"/>
              </a:ext>
            </a:extLst>
          </p:cNvPr>
          <p:cNvPicPr>
            <a:picLocks noChangeAspect="1"/>
          </p:cNvPicPr>
          <p:nvPr/>
        </p:nvPicPr>
        <p:blipFill>
          <a:blip r:embed="rId3"/>
          <a:stretch>
            <a:fillRect/>
          </a:stretch>
        </p:blipFill>
        <p:spPr>
          <a:xfrm>
            <a:off x="8380084" y="4166391"/>
            <a:ext cx="382569" cy="382569"/>
          </a:xfrm>
          <a:prstGeom prst="rect">
            <a:avLst/>
          </a:prstGeom>
        </p:spPr>
      </p:pic>
      <p:grpSp>
        <p:nvGrpSpPr>
          <p:cNvPr id="77" name="Group 76">
            <a:extLst>
              <a:ext uri="{FF2B5EF4-FFF2-40B4-BE49-F238E27FC236}">
                <a16:creationId xmlns:a16="http://schemas.microsoft.com/office/drawing/2014/main" id="{A4E18BB2-79A1-47BE-B37E-AB43519B16BE}"/>
              </a:ext>
            </a:extLst>
          </p:cNvPr>
          <p:cNvGrpSpPr/>
          <p:nvPr/>
        </p:nvGrpSpPr>
        <p:grpSpPr>
          <a:xfrm>
            <a:off x="10065619" y="3775613"/>
            <a:ext cx="566661" cy="671744"/>
            <a:chOff x="9264169" y="3168861"/>
            <a:chExt cx="1048453" cy="1150283"/>
          </a:xfrm>
        </p:grpSpPr>
        <p:grpSp>
          <p:nvGrpSpPr>
            <p:cNvPr id="78" name="Group 77">
              <a:extLst>
                <a:ext uri="{FF2B5EF4-FFF2-40B4-BE49-F238E27FC236}">
                  <a16:creationId xmlns:a16="http://schemas.microsoft.com/office/drawing/2014/main" id="{1D2E8BCA-5B6D-4B80-A86A-E091F5FC637F}"/>
                </a:ext>
              </a:extLst>
            </p:cNvPr>
            <p:cNvGrpSpPr/>
            <p:nvPr/>
          </p:nvGrpSpPr>
          <p:grpSpPr>
            <a:xfrm>
              <a:off x="9369060" y="3168861"/>
              <a:ext cx="838673" cy="860859"/>
              <a:chOff x="-1455738" y="922338"/>
              <a:chExt cx="300038" cy="307975"/>
            </a:xfrm>
          </p:grpSpPr>
          <p:sp>
            <p:nvSpPr>
              <p:cNvPr id="80" name="Rectangle 124">
                <a:extLst>
                  <a:ext uri="{FF2B5EF4-FFF2-40B4-BE49-F238E27FC236}">
                    <a16:creationId xmlns:a16="http://schemas.microsoft.com/office/drawing/2014/main" id="{F343FFBB-4D7C-48C8-AB4C-6E90DDB77F5F}"/>
                  </a:ext>
                </a:extLst>
              </p:cNvPr>
              <p:cNvSpPr>
                <a:spLocks noChangeArrowheads="1"/>
              </p:cNvSpPr>
              <p:nvPr/>
            </p:nvSpPr>
            <p:spPr bwMode="auto">
              <a:xfrm>
                <a:off x="-1455738" y="922338"/>
                <a:ext cx="300038" cy="307975"/>
              </a:xfrm>
              <a:prstGeom prst="rect">
                <a:avLst/>
              </a:prstGeom>
              <a:solidFill>
                <a:srgbClr val="F794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FFFFFF"/>
                      </a:gs>
                      <a:gs pos="100000">
                        <a:srgbClr val="FFFFFF"/>
                      </a:gs>
                    </a:gsLst>
                    <a:lin ang="5400000" scaled="0"/>
                  </a:gradFill>
                  <a:latin typeface="Segoe UI Semilight"/>
                </a:endParaRPr>
              </a:p>
            </p:txBody>
          </p:sp>
          <p:sp>
            <p:nvSpPr>
              <p:cNvPr id="81" name="Rectangle 125">
                <a:extLst>
                  <a:ext uri="{FF2B5EF4-FFF2-40B4-BE49-F238E27FC236}">
                    <a16:creationId xmlns:a16="http://schemas.microsoft.com/office/drawing/2014/main" id="{C1C27046-076D-4DA1-8E16-7FBA93D1B17C}"/>
                  </a:ext>
                </a:extLst>
              </p:cNvPr>
              <p:cNvSpPr>
                <a:spLocks noChangeArrowheads="1"/>
              </p:cNvSpPr>
              <p:nvPr/>
            </p:nvSpPr>
            <p:spPr bwMode="auto">
              <a:xfrm>
                <a:off x="-1433513" y="941388"/>
                <a:ext cx="255588" cy="24606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FFFFFF"/>
                      </a:gs>
                      <a:gs pos="100000">
                        <a:srgbClr val="FFFFFF"/>
                      </a:gs>
                    </a:gsLst>
                    <a:lin ang="5400000" scaled="0"/>
                  </a:gradFill>
                  <a:latin typeface="Segoe UI Semilight"/>
                </a:endParaRPr>
              </a:p>
            </p:txBody>
          </p:sp>
          <p:sp>
            <p:nvSpPr>
              <p:cNvPr id="82" name="Rectangle 126">
                <a:extLst>
                  <a:ext uri="{FF2B5EF4-FFF2-40B4-BE49-F238E27FC236}">
                    <a16:creationId xmlns:a16="http://schemas.microsoft.com/office/drawing/2014/main" id="{1140F0E8-3C05-44FB-9448-AE804F75826E}"/>
                  </a:ext>
                </a:extLst>
              </p:cNvPr>
              <p:cNvSpPr>
                <a:spLocks noChangeArrowheads="1"/>
              </p:cNvSpPr>
              <p:nvPr/>
            </p:nvSpPr>
            <p:spPr bwMode="auto">
              <a:xfrm>
                <a:off x="-1414463" y="958850"/>
                <a:ext cx="219075" cy="20796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FFFFFF"/>
                      </a:gs>
                      <a:gs pos="100000">
                        <a:srgbClr val="FFFFFF"/>
                      </a:gs>
                    </a:gsLst>
                    <a:lin ang="5400000" scaled="0"/>
                  </a:gradFill>
                  <a:latin typeface="Segoe UI Semilight"/>
                </a:endParaRPr>
              </a:p>
            </p:txBody>
          </p:sp>
          <p:sp>
            <p:nvSpPr>
              <p:cNvPr id="83" name="Rectangle 127">
                <a:extLst>
                  <a:ext uri="{FF2B5EF4-FFF2-40B4-BE49-F238E27FC236}">
                    <a16:creationId xmlns:a16="http://schemas.microsoft.com/office/drawing/2014/main" id="{5253BC65-6E19-4ADF-9396-96D443B5C801}"/>
                  </a:ext>
                </a:extLst>
              </p:cNvPr>
              <p:cNvSpPr>
                <a:spLocks noChangeArrowheads="1"/>
              </p:cNvSpPr>
              <p:nvPr/>
            </p:nvSpPr>
            <p:spPr bwMode="auto">
              <a:xfrm>
                <a:off x="-1406525"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FFFFFF"/>
                      </a:gs>
                      <a:gs pos="100000">
                        <a:srgbClr val="FFFFFF"/>
                      </a:gs>
                    </a:gsLst>
                    <a:lin ang="5400000" scaled="0"/>
                  </a:gradFill>
                  <a:latin typeface="Segoe UI Semilight"/>
                </a:endParaRPr>
              </a:p>
            </p:txBody>
          </p:sp>
          <p:sp>
            <p:nvSpPr>
              <p:cNvPr id="87" name="Rectangle 128">
                <a:extLst>
                  <a:ext uri="{FF2B5EF4-FFF2-40B4-BE49-F238E27FC236}">
                    <a16:creationId xmlns:a16="http://schemas.microsoft.com/office/drawing/2014/main" id="{12780EB8-9E5F-4135-AAC0-DC8AC1A71F4C}"/>
                  </a:ext>
                </a:extLst>
              </p:cNvPr>
              <p:cNvSpPr>
                <a:spLocks noChangeArrowheads="1"/>
              </p:cNvSpPr>
              <p:nvPr/>
            </p:nvSpPr>
            <p:spPr bwMode="auto">
              <a:xfrm>
                <a:off x="-139065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FFFFFF"/>
                      </a:gs>
                      <a:gs pos="100000">
                        <a:srgbClr val="FFFFFF"/>
                      </a:gs>
                    </a:gsLst>
                    <a:lin ang="5400000" scaled="0"/>
                  </a:gradFill>
                  <a:latin typeface="Segoe UI Semilight"/>
                </a:endParaRPr>
              </a:p>
            </p:txBody>
          </p:sp>
          <p:sp>
            <p:nvSpPr>
              <p:cNvPr id="88" name="Rectangle 129">
                <a:extLst>
                  <a:ext uri="{FF2B5EF4-FFF2-40B4-BE49-F238E27FC236}">
                    <a16:creationId xmlns:a16="http://schemas.microsoft.com/office/drawing/2014/main" id="{B8C4373F-9AE9-4B24-BC40-1D0D1F39C944}"/>
                  </a:ext>
                </a:extLst>
              </p:cNvPr>
              <p:cNvSpPr>
                <a:spLocks noChangeArrowheads="1"/>
              </p:cNvSpPr>
              <p:nvPr/>
            </p:nvSpPr>
            <p:spPr bwMode="auto">
              <a:xfrm>
                <a:off x="-1374775"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FFFFFF"/>
                      </a:gs>
                      <a:gs pos="100000">
                        <a:srgbClr val="FFFFFF"/>
                      </a:gs>
                    </a:gsLst>
                    <a:lin ang="5400000" scaled="0"/>
                  </a:gradFill>
                  <a:latin typeface="Segoe UI Semilight"/>
                </a:endParaRPr>
              </a:p>
            </p:txBody>
          </p:sp>
          <p:sp>
            <p:nvSpPr>
              <p:cNvPr id="89" name="Rectangle 130">
                <a:extLst>
                  <a:ext uri="{FF2B5EF4-FFF2-40B4-BE49-F238E27FC236}">
                    <a16:creationId xmlns:a16="http://schemas.microsoft.com/office/drawing/2014/main" id="{E8B598B2-3C39-4222-8A11-F98716C41B3F}"/>
                  </a:ext>
                </a:extLst>
              </p:cNvPr>
              <p:cNvSpPr>
                <a:spLocks noChangeArrowheads="1"/>
              </p:cNvSpPr>
              <p:nvPr/>
            </p:nvSpPr>
            <p:spPr bwMode="auto">
              <a:xfrm>
                <a:off x="-1358900" y="971550"/>
                <a:ext cx="6350"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FFFFFF"/>
                      </a:gs>
                      <a:gs pos="100000">
                        <a:srgbClr val="FFFFFF"/>
                      </a:gs>
                    </a:gsLst>
                    <a:lin ang="5400000" scaled="0"/>
                  </a:gradFill>
                  <a:latin typeface="Segoe UI Semilight"/>
                </a:endParaRPr>
              </a:p>
            </p:txBody>
          </p:sp>
          <p:sp>
            <p:nvSpPr>
              <p:cNvPr id="90" name="Rectangle 131">
                <a:extLst>
                  <a:ext uri="{FF2B5EF4-FFF2-40B4-BE49-F238E27FC236}">
                    <a16:creationId xmlns:a16="http://schemas.microsoft.com/office/drawing/2014/main" id="{0C137080-6E17-46F9-8A56-63B5B37447BC}"/>
                  </a:ext>
                </a:extLst>
              </p:cNvPr>
              <p:cNvSpPr>
                <a:spLocks noChangeArrowheads="1"/>
              </p:cNvSpPr>
              <p:nvPr/>
            </p:nvSpPr>
            <p:spPr bwMode="auto">
              <a:xfrm>
                <a:off x="-1346200" y="971550"/>
                <a:ext cx="9525"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FFFFFF"/>
                      </a:gs>
                      <a:gs pos="100000">
                        <a:srgbClr val="FFFFFF"/>
                      </a:gs>
                    </a:gsLst>
                    <a:lin ang="5400000" scaled="0"/>
                  </a:gradFill>
                  <a:latin typeface="Segoe UI Semilight"/>
                </a:endParaRPr>
              </a:p>
            </p:txBody>
          </p:sp>
          <p:sp>
            <p:nvSpPr>
              <p:cNvPr id="91" name="Rectangle 132">
                <a:extLst>
                  <a:ext uri="{FF2B5EF4-FFF2-40B4-BE49-F238E27FC236}">
                    <a16:creationId xmlns:a16="http://schemas.microsoft.com/office/drawing/2014/main" id="{AB29C034-358E-45AE-ABCF-842CC871F0D5}"/>
                  </a:ext>
                </a:extLst>
              </p:cNvPr>
              <p:cNvSpPr>
                <a:spLocks noChangeArrowheads="1"/>
              </p:cNvSpPr>
              <p:nvPr/>
            </p:nvSpPr>
            <p:spPr bwMode="auto">
              <a:xfrm>
                <a:off x="-1330325" y="971550"/>
                <a:ext cx="7938" cy="18732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FFFFFF"/>
                      </a:gs>
                      <a:gs pos="100000">
                        <a:srgbClr val="FFFFFF"/>
                      </a:gs>
                    </a:gsLst>
                    <a:lin ang="5400000" scaled="0"/>
                  </a:gradFill>
                  <a:latin typeface="Segoe UI Semilight"/>
                </a:endParaRPr>
              </a:p>
            </p:txBody>
          </p:sp>
          <p:sp>
            <p:nvSpPr>
              <p:cNvPr id="92" name="Oval 133">
                <a:extLst>
                  <a:ext uri="{FF2B5EF4-FFF2-40B4-BE49-F238E27FC236}">
                    <a16:creationId xmlns:a16="http://schemas.microsoft.com/office/drawing/2014/main" id="{C1C76E49-C9AD-4FA8-BD6C-83C012384641}"/>
                  </a:ext>
                </a:extLst>
              </p:cNvPr>
              <p:cNvSpPr>
                <a:spLocks noChangeArrowheads="1"/>
              </p:cNvSpPr>
              <p:nvPr/>
            </p:nvSpPr>
            <p:spPr bwMode="auto">
              <a:xfrm>
                <a:off x="-1235075" y="985838"/>
                <a:ext cx="17463" cy="1746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gradFill>
                    <a:gsLst>
                      <a:gs pos="1250">
                        <a:srgbClr val="FFFFFF"/>
                      </a:gs>
                      <a:gs pos="100000">
                        <a:srgbClr val="FFFFFF"/>
                      </a:gs>
                    </a:gsLst>
                    <a:lin ang="5400000" scaled="0"/>
                  </a:gradFill>
                  <a:latin typeface="Segoe UI Semilight"/>
                </a:endParaRPr>
              </a:p>
            </p:txBody>
          </p:sp>
        </p:grpSp>
        <p:pic>
          <p:nvPicPr>
            <p:cNvPr id="79" name="Picture 78">
              <a:extLst>
                <a:ext uri="{FF2B5EF4-FFF2-40B4-BE49-F238E27FC236}">
                  <a16:creationId xmlns:a16="http://schemas.microsoft.com/office/drawing/2014/main" id="{0BCE4BFE-ED2F-4A6A-AC0C-1840471B6EFB}"/>
                </a:ext>
              </a:extLst>
            </p:cNvPr>
            <p:cNvPicPr>
              <a:picLocks noChangeAspect="1"/>
            </p:cNvPicPr>
            <p:nvPr/>
          </p:nvPicPr>
          <p:blipFill>
            <a:blip r:embed="rId5"/>
            <a:stretch>
              <a:fillRect/>
            </a:stretch>
          </p:blipFill>
          <p:spPr>
            <a:xfrm>
              <a:off x="9264169" y="4013345"/>
              <a:ext cx="1048453" cy="305799"/>
            </a:xfrm>
            <a:prstGeom prst="rect">
              <a:avLst/>
            </a:prstGeom>
          </p:spPr>
        </p:pic>
      </p:grpSp>
      <p:sp>
        <p:nvSpPr>
          <p:cNvPr id="93" name="Rectangle 92">
            <a:extLst>
              <a:ext uri="{FF2B5EF4-FFF2-40B4-BE49-F238E27FC236}">
                <a16:creationId xmlns:a16="http://schemas.microsoft.com/office/drawing/2014/main" id="{D0C6D68C-28E8-44BD-8589-4D6DAF322957}"/>
              </a:ext>
            </a:extLst>
          </p:cNvPr>
          <p:cNvSpPr/>
          <p:nvPr/>
        </p:nvSpPr>
        <p:spPr bwMode="auto">
          <a:xfrm>
            <a:off x="9946906" y="3417100"/>
            <a:ext cx="1159671" cy="1535004"/>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56" tIns="134445" rIns="168056" bIns="134445" numCol="1" spcCol="0" rtlCol="0" fromWordArt="0" anchor="t" anchorCtr="0" forceAA="0" compatLnSpc="1">
            <a:prstTxWarp prst="textNoShape">
              <a:avLst/>
            </a:prstTxWarp>
            <a:noAutofit/>
          </a:bodyPr>
          <a:lstStyle/>
          <a:p>
            <a:pPr algn="ctr" defTabSz="856797" fontAlgn="base">
              <a:lnSpc>
                <a:spcPct val="90000"/>
              </a:lnSpc>
              <a:spcBef>
                <a:spcPct val="0"/>
              </a:spcBef>
              <a:spcAft>
                <a:spcPct val="0"/>
              </a:spcAft>
            </a:pPr>
            <a:endParaRPr lang="en-US" sz="2205">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4A99C924-E7E7-4C6D-837E-99B2BA63D1FF}"/>
              </a:ext>
            </a:extLst>
          </p:cNvPr>
          <p:cNvSpPr/>
          <p:nvPr/>
        </p:nvSpPr>
        <p:spPr bwMode="auto">
          <a:xfrm>
            <a:off x="9973720" y="3073166"/>
            <a:ext cx="1159671" cy="63742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68056" tIns="0" rIns="0" bIns="0" numCol="1" spcCol="0" rtlCol="0" fromWordArt="0" anchor="ctr" anchorCtr="0" forceAA="0" compatLnSpc="1">
            <a:prstTxWarp prst="textNoShape">
              <a:avLst/>
            </a:prstTxWarp>
            <a:noAutofit/>
          </a:bodyPr>
          <a:lstStyle/>
          <a:p>
            <a:pPr defTabSz="856797" fontAlgn="base">
              <a:lnSpc>
                <a:spcPct val="90000"/>
              </a:lnSpc>
              <a:spcBef>
                <a:spcPct val="0"/>
              </a:spcBef>
              <a:spcAft>
                <a:spcPct val="0"/>
              </a:spcAft>
            </a:pPr>
            <a:r>
              <a:rPr lang="en-US" sz="1286"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HANA optimized</a:t>
            </a:r>
          </a:p>
        </p:txBody>
      </p:sp>
    </p:spTree>
    <p:extLst>
      <p:ext uri="{BB962C8B-B14F-4D97-AF65-F5344CB8AC3E}">
        <p14:creationId xmlns:p14="http://schemas.microsoft.com/office/powerpoint/2010/main" val="1259732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2"/>
                                        </p:tgtEl>
                                        <p:attrNameLst>
                                          <p:attrName>style.visibility</p:attrName>
                                        </p:attrNameLst>
                                      </p:cBhvr>
                                      <p:to>
                                        <p:strVal val="visible"/>
                                      </p:to>
                                    </p:set>
                                    <p:animEffect transition="in" filter="fade">
                                      <p:cBhvr>
                                        <p:cTn id="28" dur="500"/>
                                        <p:tgtEl>
                                          <p:spTgt spid="132"/>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164"/>
                                        </p:tgtEl>
                                        <p:attrNameLst>
                                          <p:attrName>style.visibility</p:attrName>
                                        </p:attrNameLst>
                                      </p:cBhvr>
                                      <p:to>
                                        <p:strVal val="visible"/>
                                      </p:to>
                                    </p:set>
                                    <p:animEffect transition="in" filter="wipe(down)">
                                      <p:cBhvr>
                                        <p:cTn id="32" dur="500"/>
                                        <p:tgtEl>
                                          <p:spTgt spid="164"/>
                                        </p:tgtEl>
                                      </p:cBhvr>
                                    </p:animEffect>
                                  </p:childTnLst>
                                </p:cTn>
                              </p:par>
                              <p:par>
                                <p:cTn id="33" presetID="10" presetClass="entr" presetSubtype="0" fill="hold" grpId="0" nodeType="withEffect">
                                  <p:stCondLst>
                                    <p:cond delay="750"/>
                                  </p:stCondLst>
                                  <p:childTnLst>
                                    <p:set>
                                      <p:cBhvr>
                                        <p:cTn id="34" dur="1" fill="hold">
                                          <p:stCondLst>
                                            <p:cond delay="0"/>
                                          </p:stCondLst>
                                        </p:cTn>
                                        <p:tgtEl>
                                          <p:spTgt spid="158"/>
                                        </p:tgtEl>
                                        <p:attrNameLst>
                                          <p:attrName>style.visibility</p:attrName>
                                        </p:attrNameLst>
                                      </p:cBhvr>
                                      <p:to>
                                        <p:strVal val="visible"/>
                                      </p:to>
                                    </p:set>
                                    <p:animEffect transition="in" filter="fade">
                                      <p:cBhvr>
                                        <p:cTn id="35" dur="400"/>
                                        <p:tgtEl>
                                          <p:spTgt spid="158"/>
                                        </p:tgtEl>
                                      </p:cBhvr>
                                    </p:animEffect>
                                  </p:childTnLst>
                                </p:cTn>
                              </p:par>
                              <p:par>
                                <p:cTn id="36" presetID="42" presetClass="path" presetSubtype="0" decel="100000" fill="hold" grpId="1" nodeType="withEffect">
                                  <p:stCondLst>
                                    <p:cond delay="500"/>
                                  </p:stCondLst>
                                  <p:childTnLst>
                                    <p:animMotion origin="layout" path="M 1.94537E-6 -1.28915E-6 L 1.94537E-6 0.09623 " pathEditMode="relative" rAng="0" ptsTypes="AA">
                                      <p:cBhvr>
                                        <p:cTn id="37" dur="700" spd="-100000" fill="hold"/>
                                        <p:tgtEl>
                                          <p:spTgt spid="158"/>
                                        </p:tgtEl>
                                        <p:attrNameLst>
                                          <p:attrName>ppt_x</p:attrName>
                                          <p:attrName>ppt_y</p:attrName>
                                        </p:attrNameLst>
                                      </p:cBhvr>
                                      <p:rCtr x="0" y="4812"/>
                                    </p:animMotion>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64"/>
                                        </p:tgtEl>
                                      </p:cBhvr>
                                    </p:animEffect>
                                    <p:set>
                                      <p:cBhvr>
                                        <p:cTn id="42" dur="1" fill="hold">
                                          <p:stCondLst>
                                            <p:cond delay="499"/>
                                          </p:stCondLst>
                                        </p:cTn>
                                        <p:tgtEl>
                                          <p:spTgt spid="164"/>
                                        </p:tgtEl>
                                        <p:attrNameLst>
                                          <p:attrName>style.visibility</p:attrName>
                                        </p:attrNameLst>
                                      </p:cBhvr>
                                      <p:to>
                                        <p:strVal val="hidden"/>
                                      </p:to>
                                    </p:set>
                                  </p:childTnLst>
                                </p:cTn>
                              </p:par>
                              <p:par>
                                <p:cTn id="43" presetID="10" presetClass="exit" presetSubtype="0" fill="hold" grpId="2" nodeType="withEffect">
                                  <p:stCondLst>
                                    <p:cond delay="0"/>
                                  </p:stCondLst>
                                  <p:childTnLst>
                                    <p:animEffect transition="out" filter="fade">
                                      <p:cBhvr>
                                        <p:cTn id="44" dur="500"/>
                                        <p:tgtEl>
                                          <p:spTgt spid="158"/>
                                        </p:tgtEl>
                                      </p:cBhvr>
                                    </p:animEffect>
                                    <p:set>
                                      <p:cBhvr>
                                        <p:cTn id="45" dur="1" fill="hold">
                                          <p:stCondLst>
                                            <p:cond delay="499"/>
                                          </p:stCondLst>
                                        </p:cTn>
                                        <p:tgtEl>
                                          <p:spTgt spid="158"/>
                                        </p:tgtEl>
                                        <p:attrNameLst>
                                          <p:attrName>style.visibility</p:attrName>
                                        </p:attrNameLst>
                                      </p:cBhvr>
                                      <p:to>
                                        <p:strVal val="hidden"/>
                                      </p:to>
                                    </p:set>
                                  </p:childTnLst>
                                </p:cTn>
                              </p:par>
                              <p:par>
                                <p:cTn id="46" presetID="22" presetClass="entr" presetSubtype="4" fill="hold" grpId="0" nodeType="withEffect">
                                  <p:stCondLst>
                                    <p:cond delay="0"/>
                                  </p:stCondLst>
                                  <p:childTnLst>
                                    <p:set>
                                      <p:cBhvr>
                                        <p:cTn id="47" dur="1" fill="hold">
                                          <p:stCondLst>
                                            <p:cond delay="0"/>
                                          </p:stCondLst>
                                        </p:cTn>
                                        <p:tgtEl>
                                          <p:spTgt spid="165"/>
                                        </p:tgtEl>
                                        <p:attrNameLst>
                                          <p:attrName>style.visibility</p:attrName>
                                        </p:attrNameLst>
                                      </p:cBhvr>
                                      <p:to>
                                        <p:strVal val="visible"/>
                                      </p:to>
                                    </p:set>
                                    <p:animEffect transition="in" filter="wipe(down)">
                                      <p:cBhvr>
                                        <p:cTn id="48" dur="500"/>
                                        <p:tgtEl>
                                          <p:spTgt spid="165"/>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159"/>
                                        </p:tgtEl>
                                        <p:attrNameLst>
                                          <p:attrName>style.visibility</p:attrName>
                                        </p:attrNameLst>
                                      </p:cBhvr>
                                      <p:to>
                                        <p:strVal val="visible"/>
                                      </p:to>
                                    </p:set>
                                    <p:animEffect transition="in" filter="fade">
                                      <p:cBhvr>
                                        <p:cTn id="51" dur="400"/>
                                        <p:tgtEl>
                                          <p:spTgt spid="159"/>
                                        </p:tgtEl>
                                      </p:cBhvr>
                                    </p:animEffect>
                                  </p:childTnLst>
                                </p:cTn>
                              </p:par>
                              <p:par>
                                <p:cTn id="52" presetID="42" presetClass="path" presetSubtype="0" decel="100000" fill="hold" grpId="1" nodeType="withEffect">
                                  <p:stCondLst>
                                    <p:cond delay="500"/>
                                  </p:stCondLst>
                                  <p:childTnLst>
                                    <p:animMotion origin="layout" path="M -4.39112E-6 -5.76487E-7 L -4.39112E-6 0.09623 " pathEditMode="relative" rAng="0" ptsTypes="AA">
                                      <p:cBhvr>
                                        <p:cTn id="53" dur="700" spd="-100000" fill="hold"/>
                                        <p:tgtEl>
                                          <p:spTgt spid="159"/>
                                        </p:tgtEl>
                                        <p:attrNameLst>
                                          <p:attrName>ppt_x</p:attrName>
                                          <p:attrName>ppt_y</p:attrName>
                                        </p:attrNameLst>
                                      </p:cBhvr>
                                      <p:rCtr x="0" y="4812"/>
                                    </p:animMotion>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2" nodeType="clickEffect">
                                  <p:stCondLst>
                                    <p:cond delay="0"/>
                                  </p:stCondLst>
                                  <p:childTnLst>
                                    <p:animEffect transition="out" filter="fade">
                                      <p:cBhvr>
                                        <p:cTn id="57" dur="500"/>
                                        <p:tgtEl>
                                          <p:spTgt spid="159"/>
                                        </p:tgtEl>
                                      </p:cBhvr>
                                    </p:animEffect>
                                    <p:set>
                                      <p:cBhvr>
                                        <p:cTn id="58" dur="1" fill="hold">
                                          <p:stCondLst>
                                            <p:cond delay="499"/>
                                          </p:stCondLst>
                                        </p:cTn>
                                        <p:tgtEl>
                                          <p:spTgt spid="159"/>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65"/>
                                        </p:tgtEl>
                                      </p:cBhvr>
                                    </p:animEffect>
                                    <p:set>
                                      <p:cBhvr>
                                        <p:cTn id="61" dur="1" fill="hold">
                                          <p:stCondLst>
                                            <p:cond delay="499"/>
                                          </p:stCondLst>
                                        </p:cTn>
                                        <p:tgtEl>
                                          <p:spTgt spid="165"/>
                                        </p:tgtEl>
                                        <p:attrNameLst>
                                          <p:attrName>style.visibility</p:attrName>
                                        </p:attrNameLst>
                                      </p:cBhvr>
                                      <p:to>
                                        <p:strVal val="hidden"/>
                                      </p:to>
                                    </p:set>
                                  </p:childTnLst>
                                </p:cTn>
                              </p:par>
                              <p:par>
                                <p:cTn id="62" presetID="22" presetClass="entr" presetSubtype="4" fill="hold" grpId="0" nodeType="withEffect">
                                  <p:stCondLst>
                                    <p:cond delay="0"/>
                                  </p:stCondLst>
                                  <p:childTnLst>
                                    <p:set>
                                      <p:cBhvr>
                                        <p:cTn id="63" dur="1" fill="hold">
                                          <p:stCondLst>
                                            <p:cond delay="0"/>
                                          </p:stCondLst>
                                        </p:cTn>
                                        <p:tgtEl>
                                          <p:spTgt spid="166"/>
                                        </p:tgtEl>
                                        <p:attrNameLst>
                                          <p:attrName>style.visibility</p:attrName>
                                        </p:attrNameLst>
                                      </p:cBhvr>
                                      <p:to>
                                        <p:strVal val="visible"/>
                                      </p:to>
                                    </p:set>
                                    <p:animEffect transition="in" filter="wipe(down)">
                                      <p:cBhvr>
                                        <p:cTn id="64" dur="500"/>
                                        <p:tgtEl>
                                          <p:spTgt spid="16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166"/>
                                        </p:tgtEl>
                                      </p:cBhvr>
                                    </p:animEffect>
                                    <p:set>
                                      <p:cBhvr>
                                        <p:cTn id="69" dur="1" fill="hold">
                                          <p:stCondLst>
                                            <p:cond delay="499"/>
                                          </p:stCondLst>
                                        </p:cTn>
                                        <p:tgtEl>
                                          <p:spTgt spid="166"/>
                                        </p:tgtEl>
                                        <p:attrNameLst>
                                          <p:attrName>style.visibility</p:attrName>
                                        </p:attrNameLst>
                                      </p:cBhvr>
                                      <p:to>
                                        <p:strVal val="hidden"/>
                                      </p:to>
                                    </p:set>
                                  </p:childTnLst>
                                </p:cTn>
                              </p:par>
                              <p:par>
                                <p:cTn id="70" presetID="22" presetClass="entr" presetSubtype="1" fill="hold" grpId="0" nodeType="withEffect">
                                  <p:stCondLst>
                                    <p:cond delay="0"/>
                                  </p:stCondLst>
                                  <p:childTnLst>
                                    <p:set>
                                      <p:cBhvr>
                                        <p:cTn id="71" dur="1" fill="hold">
                                          <p:stCondLst>
                                            <p:cond delay="0"/>
                                          </p:stCondLst>
                                        </p:cTn>
                                        <p:tgtEl>
                                          <p:spTgt spid="167"/>
                                        </p:tgtEl>
                                        <p:attrNameLst>
                                          <p:attrName>style.visibility</p:attrName>
                                        </p:attrNameLst>
                                      </p:cBhvr>
                                      <p:to>
                                        <p:strVal val="visible"/>
                                      </p:to>
                                    </p:set>
                                    <p:animEffect transition="in" filter="wipe(up)">
                                      <p:cBhvr>
                                        <p:cTn id="72" dur="500"/>
                                        <p:tgtEl>
                                          <p:spTgt spid="167"/>
                                        </p:tgtEl>
                                      </p:cBhvr>
                                    </p:animEffect>
                                  </p:childTnLst>
                                </p:cTn>
                              </p:par>
                              <p:par>
                                <p:cTn id="73" presetID="10" presetClass="entr" presetSubtype="0" fill="hold" grpId="0" nodeType="withEffect">
                                  <p:stCondLst>
                                    <p:cond delay="750"/>
                                  </p:stCondLst>
                                  <p:childTnLst>
                                    <p:set>
                                      <p:cBhvr>
                                        <p:cTn id="74" dur="1" fill="hold">
                                          <p:stCondLst>
                                            <p:cond delay="0"/>
                                          </p:stCondLst>
                                        </p:cTn>
                                        <p:tgtEl>
                                          <p:spTgt spid="163"/>
                                        </p:tgtEl>
                                        <p:attrNameLst>
                                          <p:attrName>style.visibility</p:attrName>
                                        </p:attrNameLst>
                                      </p:cBhvr>
                                      <p:to>
                                        <p:strVal val="visible"/>
                                      </p:to>
                                    </p:set>
                                    <p:animEffect transition="in" filter="fade">
                                      <p:cBhvr>
                                        <p:cTn id="75" dur="400"/>
                                        <p:tgtEl>
                                          <p:spTgt spid="163"/>
                                        </p:tgtEl>
                                      </p:cBhvr>
                                    </p:animEffect>
                                  </p:childTnLst>
                                </p:cTn>
                              </p:par>
                              <p:par>
                                <p:cTn id="76" presetID="42" presetClass="path" presetSubtype="0" decel="100000" fill="hold" grpId="1" nodeType="withEffect">
                                  <p:stCondLst>
                                    <p:cond delay="500"/>
                                  </p:stCondLst>
                                  <p:childTnLst>
                                    <p:animMotion origin="layout" path="M -3.61111E-6 4.69136E-6 L -3.61111E-6 0.09629 " pathEditMode="relative" rAng="0" ptsTypes="AA">
                                      <p:cBhvr>
                                        <p:cTn id="77" dur="700" spd="-100000" fill="hold"/>
                                        <p:tgtEl>
                                          <p:spTgt spid="163"/>
                                        </p:tgtEl>
                                        <p:attrNameLst>
                                          <p:attrName>ppt_x</p:attrName>
                                          <p:attrName>ppt_y</p:attrName>
                                        </p:attrNameLst>
                                      </p:cBhvr>
                                      <p:rCtr x="0" y="4815"/>
                                    </p:animMotion>
                                  </p:childTnLst>
                                </p:cTn>
                              </p:par>
                            </p:childTnLst>
                          </p:cTn>
                        </p:par>
                        <p:par>
                          <p:cTn id="78" fill="hold">
                            <p:stCondLst>
                              <p:cond delay="1200"/>
                            </p:stCondLst>
                            <p:childTnLst>
                              <p:par>
                                <p:cTn id="79" presetID="22" presetClass="entr" presetSubtype="4" fill="hold" grpId="0" nodeType="afterEffect">
                                  <p:stCondLst>
                                    <p:cond delay="0"/>
                                  </p:stCondLst>
                                  <p:childTnLst>
                                    <p:set>
                                      <p:cBhvr>
                                        <p:cTn id="80" dur="1" fill="hold">
                                          <p:stCondLst>
                                            <p:cond delay="0"/>
                                          </p:stCondLst>
                                        </p:cTn>
                                        <p:tgtEl>
                                          <p:spTgt spid="186"/>
                                        </p:tgtEl>
                                        <p:attrNameLst>
                                          <p:attrName>style.visibility</p:attrName>
                                        </p:attrNameLst>
                                      </p:cBhvr>
                                      <p:to>
                                        <p:strVal val="visible"/>
                                      </p:to>
                                    </p:set>
                                    <p:animEffect transition="in" filter="wipe(down)">
                                      <p:cBhvr>
                                        <p:cTn id="81" dur="500"/>
                                        <p:tgtEl>
                                          <p:spTgt spid="186"/>
                                        </p:tgtEl>
                                      </p:cBhvr>
                                    </p:animEffect>
                                  </p:childTnLst>
                                </p:cTn>
                              </p:par>
                              <p:par>
                                <p:cTn id="82" presetID="10" presetClass="entr" presetSubtype="0" fill="hold" grpId="0" nodeType="withEffect">
                                  <p:stCondLst>
                                    <p:cond delay="750"/>
                                  </p:stCondLst>
                                  <p:childTnLst>
                                    <p:set>
                                      <p:cBhvr>
                                        <p:cTn id="83" dur="1" fill="hold">
                                          <p:stCondLst>
                                            <p:cond delay="0"/>
                                          </p:stCondLst>
                                        </p:cTn>
                                        <p:tgtEl>
                                          <p:spTgt spid="185"/>
                                        </p:tgtEl>
                                        <p:attrNameLst>
                                          <p:attrName>style.visibility</p:attrName>
                                        </p:attrNameLst>
                                      </p:cBhvr>
                                      <p:to>
                                        <p:strVal val="visible"/>
                                      </p:to>
                                    </p:set>
                                    <p:animEffect transition="in" filter="fade">
                                      <p:cBhvr>
                                        <p:cTn id="84" dur="400"/>
                                        <p:tgtEl>
                                          <p:spTgt spid="185"/>
                                        </p:tgtEl>
                                      </p:cBhvr>
                                    </p:animEffect>
                                  </p:childTnLst>
                                </p:cTn>
                              </p:par>
                              <p:par>
                                <p:cTn id="85" presetID="42" presetClass="path" presetSubtype="0" decel="100000" fill="hold" grpId="1" nodeType="withEffect">
                                  <p:stCondLst>
                                    <p:cond delay="500"/>
                                  </p:stCondLst>
                                  <p:childTnLst>
                                    <p:animMotion origin="layout" path="M -4.79167E-6 -3.7037E-6 L -4.79167E-6 0.0963 " pathEditMode="relative" rAng="0" ptsTypes="AA">
                                      <p:cBhvr>
                                        <p:cTn id="86" dur="700" spd="-100000" fill="hold"/>
                                        <p:tgtEl>
                                          <p:spTgt spid="185"/>
                                        </p:tgtEl>
                                        <p:attrNameLst>
                                          <p:attrName>ppt_x</p:attrName>
                                          <p:attrName>ppt_y</p:attrName>
                                        </p:attrNameLst>
                                      </p:cBhvr>
                                      <p:rCtr x="0" y="4815"/>
                                    </p:animMotion>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500"/>
                                        <p:tgtEl>
                                          <p:spTgt spid="186"/>
                                        </p:tgtEl>
                                      </p:cBhvr>
                                    </p:animEffect>
                                    <p:set>
                                      <p:cBhvr>
                                        <p:cTn id="91" dur="1" fill="hold">
                                          <p:stCondLst>
                                            <p:cond delay="499"/>
                                          </p:stCondLst>
                                        </p:cTn>
                                        <p:tgtEl>
                                          <p:spTgt spid="186"/>
                                        </p:tgtEl>
                                        <p:attrNameLst>
                                          <p:attrName>style.visibility</p:attrName>
                                        </p:attrNameLst>
                                      </p:cBhvr>
                                      <p:to>
                                        <p:strVal val="hidden"/>
                                      </p:to>
                                    </p:set>
                                  </p:childTnLst>
                                </p:cTn>
                              </p:par>
                              <p:par>
                                <p:cTn id="92" presetID="10" presetClass="exit" presetSubtype="0" fill="hold" grpId="2" nodeType="withEffect">
                                  <p:stCondLst>
                                    <p:cond delay="0"/>
                                  </p:stCondLst>
                                  <p:childTnLst>
                                    <p:animEffect transition="out" filter="fade">
                                      <p:cBhvr>
                                        <p:cTn id="93" dur="500"/>
                                        <p:tgtEl>
                                          <p:spTgt spid="185"/>
                                        </p:tgtEl>
                                      </p:cBhvr>
                                    </p:animEffect>
                                    <p:set>
                                      <p:cBhvr>
                                        <p:cTn id="94" dur="1" fill="hold">
                                          <p:stCondLst>
                                            <p:cond delay="499"/>
                                          </p:stCondLst>
                                        </p:cTn>
                                        <p:tgtEl>
                                          <p:spTgt spid="185"/>
                                        </p:tgtEl>
                                        <p:attrNameLst>
                                          <p:attrName>style.visibility</p:attrName>
                                        </p:attrNameLst>
                                      </p:cBhvr>
                                      <p:to>
                                        <p:strVal val="hidden"/>
                                      </p:to>
                                    </p:set>
                                  </p:childTnLst>
                                </p:cTn>
                              </p:par>
                              <p:par>
                                <p:cTn id="95" presetID="22" presetClass="entr" presetSubtype="1" fill="hold" grpId="0" nodeType="withEffect">
                                  <p:stCondLst>
                                    <p:cond delay="0"/>
                                  </p:stCondLst>
                                  <p:childTnLst>
                                    <p:set>
                                      <p:cBhvr>
                                        <p:cTn id="96" dur="1" fill="hold">
                                          <p:stCondLst>
                                            <p:cond delay="0"/>
                                          </p:stCondLst>
                                        </p:cTn>
                                        <p:tgtEl>
                                          <p:spTgt spid="192"/>
                                        </p:tgtEl>
                                        <p:attrNameLst>
                                          <p:attrName>style.visibility</p:attrName>
                                        </p:attrNameLst>
                                      </p:cBhvr>
                                      <p:to>
                                        <p:strVal val="visible"/>
                                      </p:to>
                                    </p:set>
                                    <p:animEffect transition="in" filter="wipe(up)">
                                      <p:cBhvr>
                                        <p:cTn id="97" dur="500"/>
                                        <p:tgtEl>
                                          <p:spTgt spid="192"/>
                                        </p:tgtEl>
                                      </p:cBhvr>
                                    </p:animEffect>
                                  </p:childTnLst>
                                </p:cTn>
                              </p:par>
                              <p:par>
                                <p:cTn id="98" presetID="10" presetClass="entr" presetSubtype="0" fill="hold" grpId="0" nodeType="withEffect">
                                  <p:stCondLst>
                                    <p:cond delay="750"/>
                                  </p:stCondLst>
                                  <p:childTnLst>
                                    <p:set>
                                      <p:cBhvr>
                                        <p:cTn id="99" dur="1" fill="hold">
                                          <p:stCondLst>
                                            <p:cond delay="0"/>
                                          </p:stCondLst>
                                        </p:cTn>
                                        <p:tgtEl>
                                          <p:spTgt spid="191"/>
                                        </p:tgtEl>
                                        <p:attrNameLst>
                                          <p:attrName>style.visibility</p:attrName>
                                        </p:attrNameLst>
                                      </p:cBhvr>
                                      <p:to>
                                        <p:strVal val="visible"/>
                                      </p:to>
                                    </p:set>
                                    <p:animEffect transition="in" filter="fade">
                                      <p:cBhvr>
                                        <p:cTn id="100" dur="400"/>
                                        <p:tgtEl>
                                          <p:spTgt spid="191"/>
                                        </p:tgtEl>
                                      </p:cBhvr>
                                    </p:animEffect>
                                  </p:childTnLst>
                                </p:cTn>
                              </p:par>
                              <p:par>
                                <p:cTn id="101" presetID="42" presetClass="path" presetSubtype="0" decel="100000" fill="hold" grpId="1" nodeType="withEffect">
                                  <p:stCondLst>
                                    <p:cond delay="500"/>
                                  </p:stCondLst>
                                  <p:childTnLst>
                                    <p:animMotion origin="layout" path="M 3.88889E-6 4.5679E-6 L 3.88889E-6 0.09629 " pathEditMode="relative" rAng="0" ptsTypes="AA">
                                      <p:cBhvr>
                                        <p:cTn id="102" dur="700" spd="-100000" fill="hold"/>
                                        <p:tgtEl>
                                          <p:spTgt spid="191"/>
                                        </p:tgtEl>
                                        <p:attrNameLst>
                                          <p:attrName>ppt_x</p:attrName>
                                          <p:attrName>ppt_y</p:attrName>
                                        </p:attrNameLst>
                                      </p:cBhvr>
                                      <p:rCtr x="0" y="4815"/>
                                    </p:animMotion>
                                  </p:childTnLst>
                                </p:cTn>
                              </p:par>
                              <p:par>
                                <p:cTn id="103" presetID="22" presetClass="entr" presetSubtype="1" fill="hold" grpId="0" nodeType="withEffect">
                                  <p:stCondLst>
                                    <p:cond delay="0"/>
                                  </p:stCondLst>
                                  <p:childTnLst>
                                    <p:set>
                                      <p:cBhvr>
                                        <p:cTn id="104" dur="1" fill="hold">
                                          <p:stCondLst>
                                            <p:cond delay="0"/>
                                          </p:stCondLst>
                                        </p:cTn>
                                        <p:tgtEl>
                                          <p:spTgt spid="194"/>
                                        </p:tgtEl>
                                        <p:attrNameLst>
                                          <p:attrName>style.visibility</p:attrName>
                                        </p:attrNameLst>
                                      </p:cBhvr>
                                      <p:to>
                                        <p:strVal val="visible"/>
                                      </p:to>
                                    </p:set>
                                    <p:animEffect transition="in" filter="wipe(up)">
                                      <p:cBhvr>
                                        <p:cTn id="105" dur="500"/>
                                        <p:tgtEl>
                                          <p:spTgt spid="194"/>
                                        </p:tgtEl>
                                      </p:cBhvr>
                                    </p:animEffect>
                                  </p:childTnLst>
                                </p:cTn>
                              </p:par>
                              <p:par>
                                <p:cTn id="106" presetID="10" presetClass="entr" presetSubtype="0" fill="hold" grpId="0" nodeType="withEffect">
                                  <p:stCondLst>
                                    <p:cond delay="750"/>
                                  </p:stCondLst>
                                  <p:childTnLst>
                                    <p:set>
                                      <p:cBhvr>
                                        <p:cTn id="107" dur="1" fill="hold">
                                          <p:stCondLst>
                                            <p:cond delay="0"/>
                                          </p:stCondLst>
                                        </p:cTn>
                                        <p:tgtEl>
                                          <p:spTgt spid="193"/>
                                        </p:tgtEl>
                                        <p:attrNameLst>
                                          <p:attrName>style.visibility</p:attrName>
                                        </p:attrNameLst>
                                      </p:cBhvr>
                                      <p:to>
                                        <p:strVal val="visible"/>
                                      </p:to>
                                    </p:set>
                                    <p:animEffect transition="in" filter="fade">
                                      <p:cBhvr>
                                        <p:cTn id="108" dur="400"/>
                                        <p:tgtEl>
                                          <p:spTgt spid="193"/>
                                        </p:tgtEl>
                                      </p:cBhvr>
                                    </p:animEffect>
                                  </p:childTnLst>
                                </p:cTn>
                              </p:par>
                              <p:par>
                                <p:cTn id="109" presetID="42" presetClass="path" presetSubtype="0" decel="100000" fill="hold" grpId="1" nodeType="withEffect">
                                  <p:stCondLst>
                                    <p:cond delay="500"/>
                                  </p:stCondLst>
                                  <p:childTnLst>
                                    <p:animMotion origin="layout" path="M -2.91667E-6 -2.22222E-6 L -2.91667E-6 0.0963 " pathEditMode="relative" rAng="0" ptsTypes="AA">
                                      <p:cBhvr>
                                        <p:cTn id="110" dur="700" spd="-100000" fill="hold"/>
                                        <p:tgtEl>
                                          <p:spTgt spid="193"/>
                                        </p:tgtEl>
                                        <p:attrNameLst>
                                          <p:attrName>ppt_x</p:attrName>
                                          <p:attrName>ppt_y</p:attrName>
                                        </p:attrNameLst>
                                      </p:cBhvr>
                                      <p:rCtr x="0" y="4815"/>
                                    </p:animMotion>
                                  </p:childTnLst>
                                </p:cTn>
                              </p:par>
                              <p:par>
                                <p:cTn id="111" presetID="10" presetClass="entr" presetSubtype="0" fill="hold" nodeType="with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fade">
                                      <p:cBhvr>
                                        <p:cTn id="113" dur="500"/>
                                        <p:tgtEl>
                                          <p:spTgt spid="84"/>
                                        </p:tgtEl>
                                      </p:cBhvr>
                                    </p:animEffect>
                                  </p:childTnLst>
                                </p:cTn>
                              </p:par>
                              <p:par>
                                <p:cTn id="114" presetID="10" presetClass="entr" presetSubtype="0" fill="hold" nodeType="with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fade">
                                      <p:cBhvr>
                                        <p:cTn id="116" dur="500"/>
                                        <p:tgtEl>
                                          <p:spTgt spid="85"/>
                                        </p:tgtEl>
                                      </p:cBhvr>
                                    </p:animEffect>
                                  </p:childTnLst>
                                </p:cTn>
                              </p:par>
                              <p:par>
                                <p:cTn id="117" presetID="10" presetClass="entr" presetSubtype="0" fill="hold" nodeType="withEffect">
                                  <p:stCondLst>
                                    <p:cond delay="0"/>
                                  </p:stCondLst>
                                  <p:childTnLst>
                                    <p:set>
                                      <p:cBhvr>
                                        <p:cTn id="118" dur="1" fill="hold">
                                          <p:stCondLst>
                                            <p:cond delay="0"/>
                                          </p:stCondLst>
                                        </p:cTn>
                                        <p:tgtEl>
                                          <p:spTgt spid="86"/>
                                        </p:tgtEl>
                                        <p:attrNameLst>
                                          <p:attrName>style.visibility</p:attrName>
                                        </p:attrNameLst>
                                      </p:cBhvr>
                                      <p:to>
                                        <p:strVal val="visible"/>
                                      </p:to>
                                    </p:set>
                                    <p:animEffect transition="in" filter="fade">
                                      <p:cBhvr>
                                        <p:cTn id="119"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58" grpId="0"/>
      <p:bldP spid="158" grpId="1"/>
      <p:bldP spid="158" grpId="2"/>
      <p:bldP spid="159" grpId="0"/>
      <p:bldP spid="159" grpId="1"/>
      <p:bldP spid="159" grpId="2"/>
      <p:bldP spid="163" grpId="0"/>
      <p:bldP spid="163" grpId="1"/>
      <p:bldP spid="164" grpId="0" animBg="1"/>
      <p:bldP spid="164" grpId="1" animBg="1"/>
      <p:bldP spid="165" grpId="0" animBg="1"/>
      <p:bldP spid="165" grpId="1" animBg="1"/>
      <p:bldP spid="166" grpId="0" animBg="1"/>
      <p:bldP spid="166" grpId="1" animBg="1"/>
      <p:bldP spid="167" grpId="0" animBg="1"/>
      <p:bldP spid="132" grpId="0" animBg="1"/>
      <p:bldP spid="185" grpId="0"/>
      <p:bldP spid="185" grpId="1"/>
      <p:bldP spid="185" grpId="2"/>
      <p:bldP spid="186" grpId="0" animBg="1"/>
      <p:bldP spid="186" grpId="1" animBg="1"/>
      <p:bldP spid="191" grpId="0"/>
      <p:bldP spid="191" grpId="1"/>
      <p:bldP spid="192" grpId="0" animBg="1"/>
      <p:bldP spid="193" grpId="0"/>
      <p:bldP spid="193" grpId="1"/>
      <p:bldP spid="1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639471" y="984"/>
            <a:ext cx="7550802" cy="6856045"/>
          </a:xfrm>
          <a:prstGeom prst="rect">
            <a:avLst/>
          </a:prstGeom>
          <a:effectLst/>
        </p:spPr>
      </p:pic>
      <p:sp>
        <p:nvSpPr>
          <p:cNvPr id="2" name="Title 1"/>
          <p:cNvSpPr>
            <a:spLocks noGrp="1"/>
          </p:cNvSpPr>
          <p:nvPr>
            <p:ph type="title"/>
          </p:nvPr>
        </p:nvSpPr>
        <p:spPr>
          <a:xfrm>
            <a:off x="220743" y="630062"/>
            <a:ext cx="4080164" cy="1676127"/>
          </a:xfrm>
        </p:spPr>
        <p:txBody>
          <a:bodyPr>
            <a:normAutofit fontScale="90000"/>
          </a:bodyPr>
          <a:lstStyle/>
          <a:p>
            <a:pPr>
              <a:lnSpc>
                <a:spcPct val="80000"/>
              </a:lnSpc>
            </a:pPr>
            <a:r>
              <a:rPr lang="en-US" sz="4100" dirty="0">
                <a:solidFill>
                  <a:schemeClr val="tx1"/>
                </a:solidFill>
              </a:rPr>
              <a:t>Largest SAP HANA systems in cloud</a:t>
            </a:r>
          </a:p>
        </p:txBody>
      </p:sp>
      <p:sp>
        <p:nvSpPr>
          <p:cNvPr id="3" name="Content Placeholder 2"/>
          <p:cNvSpPr>
            <a:spLocks noGrp="1"/>
          </p:cNvSpPr>
          <p:nvPr>
            <p:ph idx="1"/>
          </p:nvPr>
        </p:nvSpPr>
        <p:spPr>
          <a:xfrm>
            <a:off x="343941" y="2607277"/>
            <a:ext cx="3881459" cy="3403454"/>
          </a:xfrm>
        </p:spPr>
        <p:txBody>
          <a:bodyPr>
            <a:normAutofit fontScale="92500" lnSpcReduction="10000"/>
          </a:bodyPr>
          <a:lstStyle/>
          <a:p>
            <a:pPr marL="0" indent="0">
              <a:buNone/>
            </a:pPr>
            <a:r>
              <a:rPr lang="en-US" sz="3137" dirty="0"/>
              <a:t>20 TB single-node</a:t>
            </a:r>
          </a:p>
          <a:p>
            <a:pPr marL="0" indent="0">
              <a:buNone/>
            </a:pPr>
            <a:r>
              <a:rPr lang="en-US" sz="3137" dirty="0"/>
              <a:t> </a:t>
            </a:r>
          </a:p>
          <a:p>
            <a:pPr marL="0" indent="0">
              <a:buNone/>
            </a:pPr>
            <a:r>
              <a:rPr lang="en-US" sz="3137" dirty="0"/>
              <a:t>960 CPUs</a:t>
            </a:r>
          </a:p>
          <a:p>
            <a:pPr marL="0" indent="0">
              <a:buNone/>
            </a:pPr>
            <a:endParaRPr lang="en-US" sz="3137" dirty="0"/>
          </a:p>
          <a:p>
            <a:pPr marL="0" indent="0">
              <a:buNone/>
            </a:pPr>
            <a:r>
              <a:rPr lang="en-US" sz="3137" dirty="0"/>
              <a:t>60 TB multi-node</a:t>
            </a:r>
          </a:p>
          <a:p>
            <a:pPr marL="0" indent="0">
              <a:buNone/>
            </a:pPr>
            <a:endParaRPr lang="en-US" sz="3137" dirty="0"/>
          </a:p>
          <a:p>
            <a:pPr marL="0" indent="0">
              <a:buNone/>
            </a:pPr>
            <a:r>
              <a:rPr lang="en-US" sz="3137" dirty="0"/>
              <a:t>Bare metal perf</a:t>
            </a:r>
          </a:p>
        </p:txBody>
      </p:sp>
    </p:spTree>
    <p:extLst>
      <p:ext uri="{BB962C8B-B14F-4D97-AF65-F5344CB8AC3E}">
        <p14:creationId xmlns:p14="http://schemas.microsoft.com/office/powerpoint/2010/main" val="302910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E4E74-9E9F-4E50-A10D-39768AD5FFCD}"/>
              </a:ext>
            </a:extLst>
          </p:cNvPr>
          <p:cNvSpPr>
            <a:spLocks noGrp="1"/>
          </p:cNvSpPr>
          <p:nvPr>
            <p:ph type="title"/>
          </p:nvPr>
        </p:nvSpPr>
        <p:spPr/>
        <p:txBody>
          <a:bodyPr/>
          <a:lstStyle/>
          <a:p>
            <a:r>
              <a:rPr lang="en-US"/>
              <a:t>No-compromise HPC and AI VMs</a:t>
            </a:r>
          </a:p>
        </p:txBody>
      </p:sp>
      <p:grpSp>
        <p:nvGrpSpPr>
          <p:cNvPr id="23" name="Group 22">
            <a:extLst>
              <a:ext uri="{FF2B5EF4-FFF2-40B4-BE49-F238E27FC236}">
                <a16:creationId xmlns:a16="http://schemas.microsoft.com/office/drawing/2014/main" id="{65BBDD88-1136-4892-9D33-01D7099F1CD8}"/>
              </a:ext>
            </a:extLst>
          </p:cNvPr>
          <p:cNvGrpSpPr/>
          <p:nvPr/>
        </p:nvGrpSpPr>
        <p:grpSpPr>
          <a:xfrm>
            <a:off x="426889" y="3252910"/>
            <a:ext cx="1122901" cy="988009"/>
            <a:chOff x="6468553" y="2746939"/>
            <a:chExt cx="1111312" cy="1038851"/>
          </a:xfrm>
        </p:grpSpPr>
        <p:grpSp>
          <p:nvGrpSpPr>
            <p:cNvPr id="24" name="Group 23">
              <a:extLst>
                <a:ext uri="{FF2B5EF4-FFF2-40B4-BE49-F238E27FC236}">
                  <a16:creationId xmlns:a16="http://schemas.microsoft.com/office/drawing/2014/main" id="{7A5C7D92-2F1A-4089-95CC-F496AB1F52CF}"/>
                </a:ext>
              </a:extLst>
            </p:cNvPr>
            <p:cNvGrpSpPr/>
            <p:nvPr/>
          </p:nvGrpSpPr>
          <p:grpSpPr>
            <a:xfrm>
              <a:off x="6468553" y="2746939"/>
              <a:ext cx="1111312" cy="1038851"/>
              <a:chOff x="7132637" y="1006524"/>
              <a:chExt cx="4304244" cy="4014739"/>
            </a:xfrm>
          </p:grpSpPr>
          <p:pic>
            <p:nvPicPr>
              <p:cNvPr id="26" name="Picture 25">
                <a:extLst>
                  <a:ext uri="{FF2B5EF4-FFF2-40B4-BE49-F238E27FC236}">
                    <a16:creationId xmlns:a16="http://schemas.microsoft.com/office/drawing/2014/main" id="{CA9E6E4E-DB16-41AD-BA0B-C481514E7C28}"/>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27" name="AutoShape 3">
                <a:extLst>
                  <a:ext uri="{FF2B5EF4-FFF2-40B4-BE49-F238E27FC236}">
                    <a16:creationId xmlns:a16="http://schemas.microsoft.com/office/drawing/2014/main" id="{51CBF76F-26C3-458A-8997-5326B2F326F0}"/>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25" name="TextBox 24">
              <a:extLst>
                <a:ext uri="{FF2B5EF4-FFF2-40B4-BE49-F238E27FC236}">
                  <a16:creationId xmlns:a16="http://schemas.microsoft.com/office/drawing/2014/main" id="{23652C0D-DCDC-4A8A-932F-2DD39CA46620}"/>
                </a:ext>
              </a:extLst>
            </p:cNvPr>
            <p:cNvSpPr txBox="1"/>
            <p:nvPr/>
          </p:nvSpPr>
          <p:spPr>
            <a:xfrm>
              <a:off x="6565772" y="2862607"/>
              <a:ext cx="916875" cy="636119"/>
            </a:xfrm>
            <a:prstGeom prst="rect">
              <a:avLst/>
            </a:prstGeom>
            <a:solidFill>
              <a:srgbClr val="00B0F0"/>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3136"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NC</a:t>
              </a:r>
            </a:p>
          </p:txBody>
        </p:sp>
      </p:grpSp>
      <p:sp>
        <p:nvSpPr>
          <p:cNvPr id="28" name="Rectangle 27">
            <a:extLst>
              <a:ext uri="{FF2B5EF4-FFF2-40B4-BE49-F238E27FC236}">
                <a16:creationId xmlns:a16="http://schemas.microsoft.com/office/drawing/2014/main" id="{CD1444B8-F33D-465F-A3EA-8E73C825DE12}"/>
              </a:ext>
            </a:extLst>
          </p:cNvPr>
          <p:cNvSpPr/>
          <p:nvPr/>
        </p:nvSpPr>
        <p:spPr bwMode="auto">
          <a:xfrm>
            <a:off x="1837983" y="1710852"/>
            <a:ext cx="5013255" cy="1126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16 cores, 3.2 GHz E5-2667 V3 Haswell processor</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224 </a:t>
            </a:r>
            <a:r>
              <a:rPr kumimoji="0" lang="en-US" sz="1568" b="0" i="0" u="none" strike="noStrike" kern="0" cap="none" spc="0" normalizeH="0" baseline="0" noProof="0" err="1">
                <a:ln>
                  <a:noFill/>
                </a:ln>
                <a:solidFill>
                  <a:srgbClr val="FFFFFF"/>
                </a:solidFill>
                <a:effectLst/>
                <a:uLnTx/>
                <a:uFillTx/>
                <a:latin typeface="Segoe UI Semilight"/>
                <a:ea typeface="Segoe UI" pitchFamily="34" charset="0"/>
                <a:cs typeface="Segoe UI Semibold" panose="020B0702040204020203" pitchFamily="34" charset="0"/>
              </a:rPr>
              <a:t>GiB</a:t>
            </a: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 DDR4 memory</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FDR InfiniBand (56 </a:t>
            </a:r>
            <a:r>
              <a:rPr kumimoji="0" lang="en-US" sz="1568" b="0" i="0" u="none" strike="noStrike" kern="0" cap="none" spc="0" normalizeH="0" baseline="0" noProof="0" err="1">
                <a:ln>
                  <a:noFill/>
                </a:ln>
                <a:solidFill>
                  <a:srgbClr val="FFFFFF"/>
                </a:solidFill>
                <a:effectLst/>
                <a:uLnTx/>
                <a:uFillTx/>
                <a:latin typeface="Segoe UI Semilight"/>
                <a:ea typeface="Segoe UI" pitchFamily="34" charset="0"/>
                <a:cs typeface="Segoe UI Semibold" panose="020B0702040204020203" pitchFamily="34" charset="0"/>
              </a:rPr>
              <a:t>Gbps</a:t>
            </a: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 2.6 microsecond latency)</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2 TB of local SSD</a:t>
            </a:r>
          </a:p>
        </p:txBody>
      </p:sp>
      <p:grpSp>
        <p:nvGrpSpPr>
          <p:cNvPr id="29" name="Group 28">
            <a:extLst>
              <a:ext uri="{FF2B5EF4-FFF2-40B4-BE49-F238E27FC236}">
                <a16:creationId xmlns:a16="http://schemas.microsoft.com/office/drawing/2014/main" id="{81DBEB15-8B75-413E-B7EF-43E19602DA02}"/>
              </a:ext>
            </a:extLst>
          </p:cNvPr>
          <p:cNvGrpSpPr/>
          <p:nvPr/>
        </p:nvGrpSpPr>
        <p:grpSpPr>
          <a:xfrm>
            <a:off x="426890" y="1677720"/>
            <a:ext cx="1122901" cy="988009"/>
            <a:chOff x="6468553" y="2746939"/>
            <a:chExt cx="1111312" cy="1038851"/>
          </a:xfrm>
        </p:grpSpPr>
        <p:grpSp>
          <p:nvGrpSpPr>
            <p:cNvPr id="30" name="Group 29">
              <a:extLst>
                <a:ext uri="{FF2B5EF4-FFF2-40B4-BE49-F238E27FC236}">
                  <a16:creationId xmlns:a16="http://schemas.microsoft.com/office/drawing/2014/main" id="{ADCD5254-25E9-43BF-9466-AA1B299F53AE}"/>
                </a:ext>
              </a:extLst>
            </p:cNvPr>
            <p:cNvGrpSpPr/>
            <p:nvPr/>
          </p:nvGrpSpPr>
          <p:grpSpPr>
            <a:xfrm>
              <a:off x="6468553" y="2746939"/>
              <a:ext cx="1111312" cy="1038851"/>
              <a:chOff x="7132637" y="1006524"/>
              <a:chExt cx="4304244" cy="4014739"/>
            </a:xfrm>
          </p:grpSpPr>
          <p:pic>
            <p:nvPicPr>
              <p:cNvPr id="32" name="Picture 31">
                <a:extLst>
                  <a:ext uri="{FF2B5EF4-FFF2-40B4-BE49-F238E27FC236}">
                    <a16:creationId xmlns:a16="http://schemas.microsoft.com/office/drawing/2014/main" id="{79FC2507-3B84-4D02-83E0-2D4425C46721}"/>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33" name="AutoShape 3">
                <a:extLst>
                  <a:ext uri="{FF2B5EF4-FFF2-40B4-BE49-F238E27FC236}">
                    <a16:creationId xmlns:a16="http://schemas.microsoft.com/office/drawing/2014/main" id="{0FDBC2B1-60D2-488E-B716-62C19010B2E2}"/>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31" name="TextBox 30">
              <a:extLst>
                <a:ext uri="{FF2B5EF4-FFF2-40B4-BE49-F238E27FC236}">
                  <a16:creationId xmlns:a16="http://schemas.microsoft.com/office/drawing/2014/main" id="{4B239ED1-6EF3-425C-84EE-9CA426AFCF15}"/>
                </a:ext>
              </a:extLst>
            </p:cNvPr>
            <p:cNvSpPr txBox="1"/>
            <p:nvPr/>
          </p:nvSpPr>
          <p:spPr>
            <a:xfrm>
              <a:off x="6565772" y="2862607"/>
              <a:ext cx="916875" cy="636119"/>
            </a:xfrm>
            <a:prstGeom prst="rect">
              <a:avLst/>
            </a:prstGeom>
            <a:solidFill>
              <a:srgbClr val="00B0F0"/>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3136"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H</a:t>
              </a:r>
            </a:p>
          </p:txBody>
        </p:sp>
      </p:grpSp>
      <p:grpSp>
        <p:nvGrpSpPr>
          <p:cNvPr id="35" name="Group 34">
            <a:extLst>
              <a:ext uri="{FF2B5EF4-FFF2-40B4-BE49-F238E27FC236}">
                <a16:creationId xmlns:a16="http://schemas.microsoft.com/office/drawing/2014/main" id="{F765F2E0-DB34-48DD-9A20-C30140F45B39}"/>
              </a:ext>
            </a:extLst>
          </p:cNvPr>
          <p:cNvGrpSpPr/>
          <p:nvPr/>
        </p:nvGrpSpPr>
        <p:grpSpPr>
          <a:xfrm>
            <a:off x="433453" y="4860102"/>
            <a:ext cx="1122901" cy="988009"/>
            <a:chOff x="6468553" y="2746939"/>
            <a:chExt cx="1111312" cy="1038851"/>
          </a:xfrm>
        </p:grpSpPr>
        <p:grpSp>
          <p:nvGrpSpPr>
            <p:cNvPr id="36" name="Group 35">
              <a:extLst>
                <a:ext uri="{FF2B5EF4-FFF2-40B4-BE49-F238E27FC236}">
                  <a16:creationId xmlns:a16="http://schemas.microsoft.com/office/drawing/2014/main" id="{8D568C4D-D0DE-41F6-ABBB-3B8D219B0E1B}"/>
                </a:ext>
              </a:extLst>
            </p:cNvPr>
            <p:cNvGrpSpPr/>
            <p:nvPr/>
          </p:nvGrpSpPr>
          <p:grpSpPr>
            <a:xfrm>
              <a:off x="6468553" y="2746939"/>
              <a:ext cx="1111312" cy="1038851"/>
              <a:chOff x="7132637" y="1006524"/>
              <a:chExt cx="4304244" cy="4014739"/>
            </a:xfrm>
          </p:grpSpPr>
          <p:pic>
            <p:nvPicPr>
              <p:cNvPr id="38" name="Picture 37">
                <a:extLst>
                  <a:ext uri="{FF2B5EF4-FFF2-40B4-BE49-F238E27FC236}">
                    <a16:creationId xmlns:a16="http://schemas.microsoft.com/office/drawing/2014/main" id="{B2FF3227-BC5E-419A-91DB-9B497F510CAF}"/>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39" name="AutoShape 3">
                <a:extLst>
                  <a:ext uri="{FF2B5EF4-FFF2-40B4-BE49-F238E27FC236}">
                    <a16:creationId xmlns:a16="http://schemas.microsoft.com/office/drawing/2014/main" id="{E5E54146-3265-498C-B6F4-72ED2E632FB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37" name="TextBox 36">
              <a:extLst>
                <a:ext uri="{FF2B5EF4-FFF2-40B4-BE49-F238E27FC236}">
                  <a16:creationId xmlns:a16="http://schemas.microsoft.com/office/drawing/2014/main" id="{6A9B0565-9ED6-4CA1-88D8-1C91CA798092}"/>
                </a:ext>
              </a:extLst>
            </p:cNvPr>
            <p:cNvSpPr txBox="1"/>
            <p:nvPr/>
          </p:nvSpPr>
          <p:spPr>
            <a:xfrm>
              <a:off x="6565772" y="2862607"/>
              <a:ext cx="916875" cy="636119"/>
            </a:xfrm>
            <a:prstGeom prst="rect">
              <a:avLst/>
            </a:prstGeom>
            <a:solidFill>
              <a:srgbClr val="00B0F0"/>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3136"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NV</a:t>
              </a:r>
            </a:p>
          </p:txBody>
        </p:sp>
      </p:grpSp>
      <p:grpSp>
        <p:nvGrpSpPr>
          <p:cNvPr id="41" name="Group 40">
            <a:extLst>
              <a:ext uri="{FF2B5EF4-FFF2-40B4-BE49-F238E27FC236}">
                <a16:creationId xmlns:a16="http://schemas.microsoft.com/office/drawing/2014/main" id="{C3B5E021-8179-4CFF-A3C8-C6B2950F9C23}"/>
              </a:ext>
            </a:extLst>
          </p:cNvPr>
          <p:cNvGrpSpPr/>
          <p:nvPr/>
        </p:nvGrpSpPr>
        <p:grpSpPr>
          <a:xfrm>
            <a:off x="7131812" y="1682065"/>
            <a:ext cx="1122901" cy="988009"/>
            <a:chOff x="6468553" y="2746939"/>
            <a:chExt cx="1111312" cy="1038851"/>
          </a:xfrm>
        </p:grpSpPr>
        <p:grpSp>
          <p:nvGrpSpPr>
            <p:cNvPr id="42" name="Group 41">
              <a:extLst>
                <a:ext uri="{FF2B5EF4-FFF2-40B4-BE49-F238E27FC236}">
                  <a16:creationId xmlns:a16="http://schemas.microsoft.com/office/drawing/2014/main" id="{6E3C1D3D-5C6E-4AFB-BC6E-A1776C5683C5}"/>
                </a:ext>
              </a:extLst>
            </p:cNvPr>
            <p:cNvGrpSpPr/>
            <p:nvPr/>
          </p:nvGrpSpPr>
          <p:grpSpPr>
            <a:xfrm>
              <a:off x="6468553" y="2746939"/>
              <a:ext cx="1111312" cy="1038851"/>
              <a:chOff x="7132637" y="1006524"/>
              <a:chExt cx="4304244" cy="4014739"/>
            </a:xfrm>
          </p:grpSpPr>
          <p:pic>
            <p:nvPicPr>
              <p:cNvPr id="44" name="Picture 43">
                <a:extLst>
                  <a:ext uri="{FF2B5EF4-FFF2-40B4-BE49-F238E27FC236}">
                    <a16:creationId xmlns:a16="http://schemas.microsoft.com/office/drawing/2014/main" id="{823B982C-4156-4EAC-A611-6340F159A344}"/>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45" name="AutoShape 3">
                <a:extLst>
                  <a:ext uri="{FF2B5EF4-FFF2-40B4-BE49-F238E27FC236}">
                    <a16:creationId xmlns:a16="http://schemas.microsoft.com/office/drawing/2014/main" id="{6194ED01-5086-4C5F-8069-D26F3B87D907}"/>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43" name="TextBox 42">
              <a:extLst>
                <a:ext uri="{FF2B5EF4-FFF2-40B4-BE49-F238E27FC236}">
                  <a16:creationId xmlns:a16="http://schemas.microsoft.com/office/drawing/2014/main" id="{8C2CEC88-F20E-45EA-BBF2-78AA73C84747}"/>
                </a:ext>
              </a:extLst>
            </p:cNvPr>
            <p:cNvSpPr txBox="1"/>
            <p:nvPr/>
          </p:nvSpPr>
          <p:spPr>
            <a:xfrm>
              <a:off x="6565772" y="2862607"/>
              <a:ext cx="916875" cy="636119"/>
            </a:xfrm>
            <a:prstGeom prst="rect">
              <a:avLst/>
            </a:prstGeom>
            <a:solidFill>
              <a:srgbClr val="00B0F0"/>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3136"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ND</a:t>
              </a:r>
            </a:p>
          </p:txBody>
        </p:sp>
      </p:grpSp>
      <p:grpSp>
        <p:nvGrpSpPr>
          <p:cNvPr id="47" name="Group 46">
            <a:extLst>
              <a:ext uri="{FF2B5EF4-FFF2-40B4-BE49-F238E27FC236}">
                <a16:creationId xmlns:a16="http://schemas.microsoft.com/office/drawing/2014/main" id="{61B7DDE2-0342-4C56-A6EA-C2F08A34CBB0}"/>
              </a:ext>
            </a:extLst>
          </p:cNvPr>
          <p:cNvGrpSpPr/>
          <p:nvPr/>
        </p:nvGrpSpPr>
        <p:grpSpPr>
          <a:xfrm>
            <a:off x="7131812" y="3252911"/>
            <a:ext cx="1122901" cy="988009"/>
            <a:chOff x="6468553" y="2746939"/>
            <a:chExt cx="1111312" cy="1038851"/>
          </a:xfrm>
        </p:grpSpPr>
        <p:grpSp>
          <p:nvGrpSpPr>
            <p:cNvPr id="48" name="Group 47">
              <a:extLst>
                <a:ext uri="{FF2B5EF4-FFF2-40B4-BE49-F238E27FC236}">
                  <a16:creationId xmlns:a16="http://schemas.microsoft.com/office/drawing/2014/main" id="{AFE63B1D-F28F-4545-968C-CF142706F0B6}"/>
                </a:ext>
              </a:extLst>
            </p:cNvPr>
            <p:cNvGrpSpPr/>
            <p:nvPr/>
          </p:nvGrpSpPr>
          <p:grpSpPr>
            <a:xfrm>
              <a:off x="6468553" y="2746939"/>
              <a:ext cx="1111312" cy="1038851"/>
              <a:chOff x="7132637" y="1006524"/>
              <a:chExt cx="4304244" cy="4014739"/>
            </a:xfrm>
          </p:grpSpPr>
          <p:pic>
            <p:nvPicPr>
              <p:cNvPr id="50" name="Picture 49">
                <a:extLst>
                  <a:ext uri="{FF2B5EF4-FFF2-40B4-BE49-F238E27FC236}">
                    <a16:creationId xmlns:a16="http://schemas.microsoft.com/office/drawing/2014/main" id="{85A04CA4-577C-46C9-98FC-65B344555BD1}"/>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51" name="AutoShape 3">
                <a:extLst>
                  <a:ext uri="{FF2B5EF4-FFF2-40B4-BE49-F238E27FC236}">
                    <a16:creationId xmlns:a16="http://schemas.microsoft.com/office/drawing/2014/main" id="{32CF265A-3D7F-4651-A3AA-6A6D76C1E911}"/>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49" name="TextBox 48">
              <a:extLst>
                <a:ext uri="{FF2B5EF4-FFF2-40B4-BE49-F238E27FC236}">
                  <a16:creationId xmlns:a16="http://schemas.microsoft.com/office/drawing/2014/main" id="{569EC0AB-C9DC-42BA-BB7E-16AABB2C2BA4}"/>
                </a:ext>
              </a:extLst>
            </p:cNvPr>
            <p:cNvSpPr txBox="1"/>
            <p:nvPr/>
          </p:nvSpPr>
          <p:spPr>
            <a:xfrm>
              <a:off x="6565772" y="2862607"/>
              <a:ext cx="916875" cy="636119"/>
            </a:xfrm>
            <a:prstGeom prst="rect">
              <a:avLst/>
            </a:prstGeom>
            <a:solidFill>
              <a:srgbClr val="00B0F0"/>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313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NC</a:t>
              </a:r>
              <a:r>
                <a:rPr kumimoji="0" lang="en-US" sz="1765"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v</a:t>
              </a:r>
              <a:r>
                <a:rPr kumimoji="0" lang="en-US" sz="313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2</a:t>
              </a:r>
            </a:p>
          </p:txBody>
        </p:sp>
      </p:grpSp>
      <p:sp>
        <p:nvSpPr>
          <p:cNvPr id="52" name="Rectangle 51">
            <a:extLst>
              <a:ext uri="{FF2B5EF4-FFF2-40B4-BE49-F238E27FC236}">
                <a16:creationId xmlns:a16="http://schemas.microsoft.com/office/drawing/2014/main" id="{2DFF4BE5-BFB8-4B32-ACB6-2A1B514AE12D}"/>
              </a:ext>
            </a:extLst>
          </p:cNvPr>
          <p:cNvSpPr/>
          <p:nvPr/>
        </p:nvSpPr>
        <p:spPr bwMode="auto">
          <a:xfrm>
            <a:off x="1837982" y="3294792"/>
            <a:ext cx="4197006" cy="1126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4 NVIDIA Tesla K80 GPUs</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24 cores</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224 </a:t>
            </a:r>
            <a:r>
              <a:rPr kumimoji="0" lang="en-US" sz="1568" b="0" i="0" u="none" strike="noStrike" kern="0" cap="none" spc="0" normalizeH="0" baseline="0" noProof="0" err="1">
                <a:ln>
                  <a:noFill/>
                </a:ln>
                <a:solidFill>
                  <a:srgbClr val="FFFFFF"/>
                </a:solidFill>
                <a:effectLst/>
                <a:uLnTx/>
                <a:uFillTx/>
                <a:latin typeface="Segoe UI Semilight"/>
                <a:ea typeface="Segoe UI" pitchFamily="34" charset="0"/>
                <a:cs typeface="Segoe UI Semibold" panose="020B0702040204020203" pitchFamily="34" charset="0"/>
              </a:rPr>
              <a:t>GiB</a:t>
            </a: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 memory</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1440 </a:t>
            </a:r>
            <a:r>
              <a:rPr kumimoji="0" lang="en-US" sz="1568" b="0" i="0" u="none" strike="noStrike" kern="0" cap="none" spc="0" normalizeH="0" baseline="0" noProof="0" err="1">
                <a:ln>
                  <a:noFill/>
                </a:ln>
                <a:solidFill>
                  <a:srgbClr val="FFFFFF"/>
                </a:solidFill>
                <a:effectLst/>
                <a:uLnTx/>
                <a:uFillTx/>
                <a:latin typeface="Segoe UI Semilight"/>
                <a:ea typeface="Segoe UI" pitchFamily="34" charset="0"/>
                <a:cs typeface="Segoe UI Semibold" panose="020B0702040204020203" pitchFamily="34" charset="0"/>
              </a:rPr>
              <a:t>GiB</a:t>
            </a: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 of local SSD</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FDR InfiniBand</a:t>
            </a:r>
          </a:p>
        </p:txBody>
      </p:sp>
      <p:sp>
        <p:nvSpPr>
          <p:cNvPr id="53" name="Rectangle 52">
            <a:extLst>
              <a:ext uri="{FF2B5EF4-FFF2-40B4-BE49-F238E27FC236}">
                <a16:creationId xmlns:a16="http://schemas.microsoft.com/office/drawing/2014/main" id="{C5B59C7C-48DC-463A-8AAE-B4018BC71AEF}"/>
              </a:ext>
            </a:extLst>
          </p:cNvPr>
          <p:cNvSpPr/>
          <p:nvPr/>
        </p:nvSpPr>
        <p:spPr bwMode="auto">
          <a:xfrm>
            <a:off x="1837982" y="4900780"/>
            <a:ext cx="4197006" cy="1126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4 NVIDIA Tesla M60 GPUs</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24 cores</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224 </a:t>
            </a:r>
            <a:r>
              <a:rPr kumimoji="0" lang="en-US" sz="1568" b="0" i="0" u="none" strike="noStrike" kern="0" cap="none" spc="0" normalizeH="0" baseline="0" noProof="0" err="1">
                <a:ln>
                  <a:noFill/>
                </a:ln>
                <a:solidFill>
                  <a:srgbClr val="FFFFFF"/>
                </a:solidFill>
                <a:effectLst/>
                <a:uLnTx/>
                <a:uFillTx/>
                <a:latin typeface="Segoe UI Semilight"/>
                <a:ea typeface="Segoe UI" pitchFamily="34" charset="0"/>
                <a:cs typeface="Segoe UI Semibold" panose="020B0702040204020203" pitchFamily="34" charset="0"/>
              </a:rPr>
              <a:t>GiB</a:t>
            </a: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 memory</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1440 </a:t>
            </a:r>
            <a:r>
              <a:rPr kumimoji="0" lang="en-US" sz="1568" b="0" i="0" u="none" strike="noStrike" kern="0" cap="none" spc="0" normalizeH="0" baseline="0" noProof="0" err="1">
                <a:ln>
                  <a:noFill/>
                </a:ln>
                <a:solidFill>
                  <a:srgbClr val="FFFFFF"/>
                </a:solidFill>
                <a:effectLst/>
                <a:uLnTx/>
                <a:uFillTx/>
                <a:latin typeface="Segoe UI Semilight"/>
                <a:ea typeface="Segoe UI" pitchFamily="34" charset="0"/>
                <a:cs typeface="Segoe UI Semibold" panose="020B0702040204020203" pitchFamily="34" charset="0"/>
              </a:rPr>
              <a:t>GiB</a:t>
            </a: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 of local SSD</a:t>
            </a:r>
          </a:p>
        </p:txBody>
      </p:sp>
      <p:sp>
        <p:nvSpPr>
          <p:cNvPr id="54" name="Rectangle 53">
            <a:extLst>
              <a:ext uri="{FF2B5EF4-FFF2-40B4-BE49-F238E27FC236}">
                <a16:creationId xmlns:a16="http://schemas.microsoft.com/office/drawing/2014/main" id="{E2257A57-467A-43E2-A28E-06C02EA2DE40}"/>
              </a:ext>
            </a:extLst>
          </p:cNvPr>
          <p:cNvSpPr/>
          <p:nvPr/>
        </p:nvSpPr>
        <p:spPr bwMode="auto">
          <a:xfrm>
            <a:off x="8417062" y="1722980"/>
            <a:ext cx="3441441" cy="1126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4 NVIDIA Pascal P40 GPUs</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24 cores</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448 </a:t>
            </a:r>
            <a:r>
              <a:rPr kumimoji="0" lang="en-US" sz="1568" b="0" i="0" u="none" strike="noStrike" kern="0" cap="none" spc="0" normalizeH="0" baseline="0" noProof="0" err="1">
                <a:ln>
                  <a:noFill/>
                </a:ln>
                <a:solidFill>
                  <a:srgbClr val="FFFFFF"/>
                </a:solidFill>
                <a:effectLst/>
                <a:uLnTx/>
                <a:uFillTx/>
                <a:latin typeface="Segoe UI Semilight"/>
                <a:ea typeface="Segoe UI" pitchFamily="34" charset="0"/>
                <a:cs typeface="Segoe UI Semibold" panose="020B0702040204020203" pitchFamily="34" charset="0"/>
              </a:rPr>
              <a:t>GiB</a:t>
            </a: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 memory</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Up to 3 TB of local SSD</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a:ln>
                  <a:noFill/>
                </a:ln>
                <a:solidFill>
                  <a:srgbClr val="FFFFFF"/>
                </a:solidFill>
                <a:effectLst/>
                <a:uLnTx/>
                <a:uFillTx/>
                <a:latin typeface="Segoe UI Semilight"/>
                <a:ea typeface="Segoe UI" pitchFamily="34" charset="0"/>
                <a:cs typeface="Segoe UI Semibold" panose="020B0702040204020203" pitchFamily="34" charset="0"/>
              </a:rPr>
              <a:t>FDR InfiniBand</a:t>
            </a:r>
          </a:p>
        </p:txBody>
      </p:sp>
      <p:sp>
        <p:nvSpPr>
          <p:cNvPr id="55" name="Rectangle 54">
            <a:extLst>
              <a:ext uri="{FF2B5EF4-FFF2-40B4-BE49-F238E27FC236}">
                <a16:creationId xmlns:a16="http://schemas.microsoft.com/office/drawing/2014/main" id="{689DA25E-D4D1-4AAA-BBE9-FFB3D5BE2C11}"/>
              </a:ext>
            </a:extLst>
          </p:cNvPr>
          <p:cNvSpPr/>
          <p:nvPr/>
        </p:nvSpPr>
        <p:spPr bwMode="auto">
          <a:xfrm>
            <a:off x="8417062" y="3252910"/>
            <a:ext cx="3441441" cy="1126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Up to 4 NVIDIA Pascal P100 GPUs</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Up to 24 cores</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Up to 448 </a:t>
            </a:r>
            <a:r>
              <a:rPr kumimoji="0" lang="en-US" sz="1568" b="0" i="0" u="none" strike="noStrike" kern="0" cap="none" spc="0" normalizeH="0" baseline="0" noProof="0" dirty="0" err="1">
                <a:ln>
                  <a:noFill/>
                </a:ln>
                <a:solidFill>
                  <a:srgbClr val="FFFFFF"/>
                </a:solidFill>
                <a:effectLst/>
                <a:uLnTx/>
                <a:uFillTx/>
                <a:latin typeface="Segoe UI Semilight"/>
                <a:ea typeface="Segoe UI" pitchFamily="34" charset="0"/>
                <a:cs typeface="Segoe UI Semibold" panose="020B0702040204020203" pitchFamily="34" charset="0"/>
              </a:rPr>
              <a:t>GiB</a:t>
            </a: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 memory</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Up to 3 TB of local SSD</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FDR InfiniBand</a:t>
            </a:r>
          </a:p>
        </p:txBody>
      </p:sp>
      <p:grpSp>
        <p:nvGrpSpPr>
          <p:cNvPr id="34" name="Group 33">
            <a:extLst>
              <a:ext uri="{FF2B5EF4-FFF2-40B4-BE49-F238E27FC236}">
                <a16:creationId xmlns:a16="http://schemas.microsoft.com/office/drawing/2014/main" id="{F596EFA3-578A-4B28-8833-CBD30D1AD97E}"/>
              </a:ext>
            </a:extLst>
          </p:cNvPr>
          <p:cNvGrpSpPr/>
          <p:nvPr/>
        </p:nvGrpSpPr>
        <p:grpSpPr>
          <a:xfrm>
            <a:off x="7117423" y="4900780"/>
            <a:ext cx="1122901" cy="988009"/>
            <a:chOff x="6468553" y="2746939"/>
            <a:chExt cx="1111312" cy="1038851"/>
          </a:xfrm>
        </p:grpSpPr>
        <p:grpSp>
          <p:nvGrpSpPr>
            <p:cNvPr id="40" name="Group 39">
              <a:extLst>
                <a:ext uri="{FF2B5EF4-FFF2-40B4-BE49-F238E27FC236}">
                  <a16:creationId xmlns:a16="http://schemas.microsoft.com/office/drawing/2014/main" id="{9518036D-FD23-41FB-AC30-C6417F36BA97}"/>
                </a:ext>
              </a:extLst>
            </p:cNvPr>
            <p:cNvGrpSpPr/>
            <p:nvPr/>
          </p:nvGrpSpPr>
          <p:grpSpPr>
            <a:xfrm>
              <a:off x="6468553" y="2746939"/>
              <a:ext cx="1111312" cy="1038851"/>
              <a:chOff x="7132637" y="1006524"/>
              <a:chExt cx="4304244" cy="4014739"/>
            </a:xfrm>
          </p:grpSpPr>
          <p:pic>
            <p:nvPicPr>
              <p:cNvPr id="56" name="Picture 55">
                <a:extLst>
                  <a:ext uri="{FF2B5EF4-FFF2-40B4-BE49-F238E27FC236}">
                    <a16:creationId xmlns:a16="http://schemas.microsoft.com/office/drawing/2014/main" id="{C22467DA-2A28-4198-9D83-BE40D5D22BAC}"/>
                  </a:ext>
                </a:extLst>
              </p:cNvPr>
              <p:cNvPicPr>
                <a:picLocks noChangeAspect="1"/>
              </p:cNvPicPr>
              <p:nvPr/>
            </p:nvPicPr>
            <p:blipFill>
              <a:blip r:embed="rId3"/>
              <a:stretch>
                <a:fillRect/>
              </a:stretch>
            </p:blipFill>
            <p:spPr>
              <a:xfrm>
                <a:off x="7199561" y="1172781"/>
                <a:ext cx="4182166" cy="3848482"/>
              </a:xfrm>
              <a:prstGeom prst="rect">
                <a:avLst/>
              </a:prstGeom>
            </p:spPr>
          </p:pic>
          <p:sp>
            <p:nvSpPr>
              <p:cNvPr id="57" name="AutoShape 3">
                <a:extLst>
                  <a:ext uri="{FF2B5EF4-FFF2-40B4-BE49-F238E27FC236}">
                    <a16:creationId xmlns:a16="http://schemas.microsoft.com/office/drawing/2014/main" id="{7C3B6794-FB94-46BD-9649-AA91A2F006C8}"/>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46" name="TextBox 45">
              <a:extLst>
                <a:ext uri="{FF2B5EF4-FFF2-40B4-BE49-F238E27FC236}">
                  <a16:creationId xmlns:a16="http://schemas.microsoft.com/office/drawing/2014/main" id="{47891B76-6623-4D07-82DB-EE48B02ACF65}"/>
                </a:ext>
              </a:extLst>
            </p:cNvPr>
            <p:cNvSpPr txBox="1"/>
            <p:nvPr/>
          </p:nvSpPr>
          <p:spPr>
            <a:xfrm>
              <a:off x="6565772" y="2862607"/>
              <a:ext cx="916875" cy="636119"/>
            </a:xfrm>
            <a:prstGeom prst="rect">
              <a:avLst/>
            </a:prstGeom>
            <a:solidFill>
              <a:srgbClr val="00B0F0"/>
            </a:solidFill>
          </p:spPr>
          <p:txBody>
            <a:bodyPr wrap="square" lIns="0" tIns="44814" rIns="0" bIns="0" rtlCol="0" anchor="ctr" anchorCtr="0">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r>
                <a:rPr kumimoji="0" lang="en-US" sz="313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NC</a:t>
              </a:r>
              <a:r>
                <a:rPr kumimoji="0" lang="en-US" sz="1765"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v</a:t>
              </a:r>
              <a:r>
                <a:rPr kumimoji="0" lang="en-US" sz="3136"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rPr>
                <a:t>3</a:t>
              </a:r>
            </a:p>
          </p:txBody>
        </p:sp>
      </p:grpSp>
      <p:sp>
        <p:nvSpPr>
          <p:cNvPr id="58" name="Rectangle 57">
            <a:extLst>
              <a:ext uri="{FF2B5EF4-FFF2-40B4-BE49-F238E27FC236}">
                <a16:creationId xmlns:a16="http://schemas.microsoft.com/office/drawing/2014/main" id="{539D5738-E01B-46CF-8F41-A22762DF1FC9}"/>
              </a:ext>
            </a:extLst>
          </p:cNvPr>
          <p:cNvSpPr/>
          <p:nvPr/>
        </p:nvSpPr>
        <p:spPr bwMode="auto">
          <a:xfrm>
            <a:off x="8402673" y="4900779"/>
            <a:ext cx="3441441" cy="11264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Up to 4 NVIDIA Volta V100 GPUs</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Up to 24 cores</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Up to 448 </a:t>
            </a:r>
            <a:r>
              <a:rPr kumimoji="0" lang="en-US" sz="1568" b="0" i="0" u="none" strike="noStrike" kern="0" cap="none" spc="0" normalizeH="0" baseline="0" noProof="0" dirty="0" err="1">
                <a:ln>
                  <a:noFill/>
                </a:ln>
                <a:solidFill>
                  <a:srgbClr val="FFFFFF"/>
                </a:solidFill>
                <a:effectLst/>
                <a:uLnTx/>
                <a:uFillTx/>
                <a:latin typeface="Segoe UI Semilight"/>
                <a:ea typeface="Segoe UI" pitchFamily="34" charset="0"/>
                <a:cs typeface="Segoe UI Semibold" panose="020B0702040204020203" pitchFamily="34" charset="0"/>
              </a:rPr>
              <a:t>GiB</a:t>
            </a: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 memory</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Up to 3 TB of local SSD</a:t>
            </a:r>
          </a:p>
          <a:p>
            <a:pPr marL="179277" marR="0" lvl="0" indent="-179277" algn="l" defTabSz="913751" rtl="0" eaLnBrk="0" fontAlgn="base" latinLnBrk="0" hangingPunct="0">
              <a:lnSpc>
                <a:spcPct val="100000"/>
              </a:lnSpc>
              <a:spcBef>
                <a:spcPct val="0"/>
              </a:spcBef>
              <a:spcAft>
                <a:spcPts val="0"/>
              </a:spcAft>
              <a:buClrTx/>
              <a:buSzTx/>
              <a:buFont typeface="Arial" panose="020B0604020202020204" pitchFamily="34" charset="0"/>
              <a:buChar char="•"/>
              <a:tabLst/>
              <a:defRPr/>
            </a:pPr>
            <a:r>
              <a:rPr kumimoji="0" lang="en-US" sz="1568" b="0" i="0" u="none" strike="noStrike" kern="0" cap="none" spc="0"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FDR InfiniBand</a:t>
            </a:r>
          </a:p>
        </p:txBody>
      </p:sp>
    </p:spTree>
    <p:extLst>
      <p:ext uri="{BB962C8B-B14F-4D97-AF65-F5344CB8AC3E}">
        <p14:creationId xmlns:p14="http://schemas.microsoft.com/office/powerpoint/2010/main" val="422602028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10.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3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12.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3.xml><?xml version="1.0" encoding="utf-8"?>
<a:theme xmlns:a="http://schemas.openxmlformats.org/drawingml/2006/main" name="Dark Blue Theme">
  <a:themeElements>
    <a:clrScheme name="MVP Summit 2018">
      <a:dk1>
        <a:srgbClr val="000000"/>
      </a:dk1>
      <a:lt1>
        <a:srgbClr val="FFFFFF"/>
      </a:lt1>
      <a:dk2>
        <a:srgbClr val="002050"/>
      </a:dk2>
      <a:lt2>
        <a:srgbClr val="D2D2D2"/>
      </a:lt2>
      <a:accent1>
        <a:srgbClr val="0078D7"/>
      </a:accent1>
      <a:accent2>
        <a:srgbClr val="00BCF2"/>
      </a:accent2>
      <a:accent3>
        <a:srgbClr val="737373"/>
      </a:accent3>
      <a:accent4>
        <a:srgbClr val="00188F"/>
      </a:accent4>
      <a:accent5>
        <a:srgbClr val="505050"/>
      </a:accent5>
      <a:accent6>
        <a:srgbClr val="00B293"/>
      </a:accent6>
      <a:hlink>
        <a:srgbClr val="0078D7"/>
      </a:hlink>
      <a:folHlink>
        <a:srgbClr val="0078D7"/>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VP18 Speaker PPT Template Final.potx" id="{96783554-BA98-4793-B01A-68658F573886}" vid="{0D7922F9-A3E4-4C72-83C7-89DF29CEF08A}"/>
    </a:ext>
  </a:extLst>
</a:theme>
</file>

<file path=ppt/theme/theme14.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5.xml><?xml version="1.0" encoding="utf-8"?>
<a:theme xmlns:a="http://schemas.openxmlformats.org/drawingml/2006/main" name="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6.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3.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4.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5.xml><?xml version="1.0" encoding="utf-8"?>
<a:theme xmlns:a="http://schemas.openxmlformats.org/drawingml/2006/main" name="1_WHITE TEMPLATE">
  <a:themeElements>
    <a:clrScheme name="Custom 17">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FFC000"/>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6.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7.xml><?xml version="1.0" encoding="utf-8"?>
<a:theme xmlns:a="http://schemas.openxmlformats.org/drawingml/2006/main" name="2_WHITE TEMPLATE">
  <a:themeElements>
    <a:clrScheme name="DARK TEAL 3">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1.potx" id="{3836AAAA-00B7-4C6D-923A-54C9354BB260}" vid="{F23C64D7-7655-4876-AF05-51FD13D12BDA}"/>
    </a:ext>
  </a:extLst>
</a:theme>
</file>

<file path=ppt/theme/theme8.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9.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 id="{750A99CB-C201-4AC0-83E3-D27190A82074}" vid="{ACAB9C74-80B6-439E-ADE9-F57FD616B89F}"/>
    </a:ext>
  </a:extLst>
</a:theme>
</file>

<file path=ppt/theme/themeOverride1.xml><?xml version="1.0" encoding="utf-8"?>
<a:themeOverride xmlns:a="http://schemas.openxmlformats.org/drawingml/2006/main">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264</TotalTime>
  <Words>6043</Words>
  <Application>Microsoft Office PowerPoint</Application>
  <PresentationFormat>Widescreen</PresentationFormat>
  <Paragraphs>913</Paragraphs>
  <Slides>45</Slides>
  <Notes>43</Notes>
  <HiddenSlides>0</HiddenSlides>
  <MMClips>0</MMClips>
  <ScaleCrop>false</ScaleCrop>
  <HeadingPairs>
    <vt:vector size="6" baseType="variant">
      <vt:variant>
        <vt:lpstr>Fonts Used</vt:lpstr>
      </vt:variant>
      <vt:variant>
        <vt:i4>13</vt:i4>
      </vt:variant>
      <vt:variant>
        <vt:lpstr>Theme</vt:lpstr>
      </vt:variant>
      <vt:variant>
        <vt:i4>16</vt:i4>
      </vt:variant>
      <vt:variant>
        <vt:lpstr>Slide Titles</vt:lpstr>
      </vt:variant>
      <vt:variant>
        <vt:i4>45</vt:i4>
      </vt:variant>
    </vt:vector>
  </HeadingPairs>
  <TitlesOfParts>
    <vt:vector size="74" baseType="lpstr">
      <vt:lpstr>MS PGothic</vt:lpstr>
      <vt:lpstr>PMingLiU</vt:lpstr>
      <vt:lpstr>Arial</vt:lpstr>
      <vt:lpstr>Calibri</vt:lpstr>
      <vt:lpstr>Calibri Light</vt:lpstr>
      <vt:lpstr>Consolas</vt:lpstr>
      <vt:lpstr>Helvetica</vt:lpstr>
      <vt:lpstr>Segoe UI</vt:lpstr>
      <vt:lpstr>Segoe UI Light</vt:lpstr>
      <vt:lpstr>Segoe UI Semibold</vt:lpstr>
      <vt:lpstr>Segoe UI Semilight</vt:lpstr>
      <vt:lpstr>Verdana</vt:lpstr>
      <vt:lpstr>Wingdings</vt:lpstr>
      <vt:lpstr>5-50113_Microsoft_Ready_Light_Template</vt:lpstr>
      <vt:lpstr>5-50057_TechSummit_FY17_Light</vt:lpstr>
      <vt:lpstr>C+E Readiness Template</vt:lpstr>
      <vt:lpstr>1_5-50113_Microsoft_Ready_Light_Template</vt:lpstr>
      <vt:lpstr>1_WHITE TEMPLATE</vt:lpstr>
      <vt:lpstr>2_3-30810_Convergence_EMEA_Keynote_Template_Dark</vt:lpstr>
      <vt:lpstr>2_WHITE TEMPLATE</vt:lpstr>
      <vt:lpstr>4_COLOR TEMPLATE</vt:lpstr>
      <vt:lpstr>6-50001_WPC 2016 Breakout Template</vt:lpstr>
      <vt:lpstr>4_Office Theme</vt:lpstr>
      <vt:lpstr>3_3-30810_Convergence_EMEA_Keynote_Template_Dark</vt:lpstr>
      <vt:lpstr>Azure Security Mgmt_2017 Template</vt:lpstr>
      <vt:lpstr>Dark Blue Theme</vt:lpstr>
      <vt:lpstr>Server and Cloud 2013</vt:lpstr>
      <vt:lpstr>5-50173_Microsoft_Ready_Light_Template</vt:lpstr>
      <vt:lpstr>5-50173_Microsoft_Ready_Dark_Template</vt:lpstr>
      <vt:lpstr>Azure Compute Overview</vt:lpstr>
      <vt:lpstr>Infrastructure</vt:lpstr>
      <vt:lpstr>Infrastructure</vt:lpstr>
      <vt:lpstr>Infrastructure as a Service </vt:lpstr>
      <vt:lpstr>PowerPoint Presentation</vt:lpstr>
      <vt:lpstr>Latest VM Sizes</vt:lpstr>
      <vt:lpstr>Latest VM Sizes</vt:lpstr>
      <vt:lpstr>Largest SAP HANA systems in cloud</vt:lpstr>
      <vt:lpstr>No-compromise HPC and AI VMs</vt:lpstr>
      <vt:lpstr>PowerPoint Presentation</vt:lpstr>
      <vt:lpstr>Why VM Scale Sets?</vt:lpstr>
      <vt:lpstr>Autoscale with VM Scale Sets</vt:lpstr>
      <vt:lpstr>VM scale set app deployment models</vt:lpstr>
      <vt:lpstr>Azure Batch </vt:lpstr>
      <vt:lpstr>PowerPoint Presentation</vt:lpstr>
      <vt:lpstr>PowerPoint Presentation</vt:lpstr>
      <vt:lpstr>PowerPoint Presentation</vt:lpstr>
      <vt:lpstr>PREVIEW: Low Priority VMs in VM Scale Sets</vt:lpstr>
      <vt:lpstr>PowerPoint Presentation</vt:lpstr>
      <vt:lpstr>PowerPoint Presentation</vt:lpstr>
      <vt:lpstr>Azure Batch </vt:lpstr>
      <vt:lpstr>Azure Container Instances (ACI)</vt:lpstr>
      <vt:lpstr>Managed Containers </vt:lpstr>
      <vt:lpstr>The elements of orchestration</vt:lpstr>
      <vt:lpstr>Kubernetes: the de-facto orchestrator</vt:lpstr>
      <vt:lpstr>Azure Container Service (AKS)</vt:lpstr>
      <vt:lpstr>Azure Container Service (AKS)</vt:lpstr>
      <vt:lpstr>Azure Container Service (AKS)</vt:lpstr>
      <vt:lpstr>Azure Container Registry</vt:lpstr>
      <vt:lpstr>Open Service Broker for Azure (OSBA) </vt:lpstr>
      <vt:lpstr>Open Service Broker for Azure (OSBA) </vt:lpstr>
      <vt:lpstr>Release automation tools</vt:lpstr>
      <vt:lpstr>K8s on Azure: Since last year…</vt:lpstr>
      <vt:lpstr>K8s on Azure - Customer momentum</vt:lpstr>
      <vt:lpstr>Azure Service Fabric</vt:lpstr>
      <vt:lpstr>Service type</vt:lpstr>
      <vt:lpstr>Application type</vt:lpstr>
      <vt:lpstr>Azure App Service</vt:lpstr>
      <vt:lpstr>Azure Functions</vt:lpstr>
      <vt:lpstr>Hyper-scale infrastructure: 100+ Datacenters across 40 Regions (36 Generally Available) Worldwide.</vt:lpstr>
      <vt:lpstr>PowerPoint Presentation</vt:lpstr>
      <vt:lpstr>Azure Regions – Europe </vt:lpstr>
      <vt:lpstr>PowerPoint Presentation</vt:lpstr>
      <vt:lpstr>Key recommendations for choosing a service</vt:lpstr>
      <vt:lpstr>PowerPoint Presentation</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Naveen Vasireddy</dc:creator>
  <cp:lastModifiedBy>Kirill Kotlyarenko</cp:lastModifiedBy>
  <cp:revision>15</cp:revision>
  <dcterms:created xsi:type="dcterms:W3CDTF">2018-05-31T16:24:02Z</dcterms:created>
  <dcterms:modified xsi:type="dcterms:W3CDTF">2018-06-05T20:38:27Z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kirilk@microsoft.com</vt:lpwstr>
  </property>
  <property fmtid="{D5CDD505-2E9C-101B-9397-08002B2CF9AE}" pid="5" name="MSIP_Label_f42aa342-8706-4288-bd11-ebb85995028c_SetDate">
    <vt:lpwstr>2018-06-05T20:38:21.0442043Z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